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ed Hat Text Medium"/>
      <p:regular r:id="rId21"/>
      <p:bold r:id="rId22"/>
      <p:italic r:id="rId23"/>
      <p:boldItalic r:id="rId24"/>
    </p:embeddedFont>
    <p:embeddedFont>
      <p:font typeface="Overpass"/>
      <p:regular r:id="rId25"/>
      <p:bold r:id="rId26"/>
      <p:italic r:id="rId27"/>
      <p:boldItalic r:id="rId28"/>
    </p:embeddedFont>
    <p:embeddedFont>
      <p:font typeface="Red Hat Display Medium"/>
      <p:regular r:id="rId29"/>
      <p:bold r:id="rId30"/>
      <p:italic r:id="rId31"/>
      <p:boldItalic r:id="rId32"/>
    </p:embeddedFont>
    <p:embeddedFont>
      <p:font typeface="Overpass Light"/>
      <p:regular r:id="rId33"/>
      <p:bold r:id="rId34"/>
      <p:italic r:id="rId35"/>
      <p:boldItalic r:id="rId36"/>
    </p:embeddedFont>
    <p:embeddedFont>
      <p:font typeface="Overpass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jPQUbJmohEWpssWpEIMTVTluwP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SemiBold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font" Target="fonts/RedHatTextMedium-bold.fntdata"/><Relationship Id="rId21" Type="http://schemas.openxmlformats.org/officeDocument/2006/relationships/font" Target="fonts/RedHatTextMedium-regular.fntdata"/><Relationship Id="rId24" Type="http://schemas.openxmlformats.org/officeDocument/2006/relationships/font" Target="fonts/RedHatTextMedium-boldItalic.fntdata"/><Relationship Id="rId23" Type="http://schemas.openxmlformats.org/officeDocument/2006/relationships/font" Target="fonts/RedHatTex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-bold.fntdata"/><Relationship Id="rId25" Type="http://schemas.openxmlformats.org/officeDocument/2006/relationships/font" Target="fonts/Overpass-regular.fntdata"/><Relationship Id="rId28" Type="http://schemas.openxmlformats.org/officeDocument/2006/relationships/font" Target="fonts/Overpass-boldItalic.fntdata"/><Relationship Id="rId27" Type="http://schemas.openxmlformats.org/officeDocument/2006/relationships/font" Target="fonts/Overpas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Display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DisplayMedium-italic.fntdata"/><Relationship Id="rId30" Type="http://schemas.openxmlformats.org/officeDocument/2006/relationships/font" Target="fonts/RedHatDisplayMedium-bold.fntdata"/><Relationship Id="rId11" Type="http://schemas.openxmlformats.org/officeDocument/2006/relationships/slide" Target="slides/slide6.xml"/><Relationship Id="rId33" Type="http://schemas.openxmlformats.org/officeDocument/2006/relationships/font" Target="fonts/OverpassLight-regular.fntdata"/><Relationship Id="rId10" Type="http://schemas.openxmlformats.org/officeDocument/2006/relationships/slide" Target="slides/slide5.xml"/><Relationship Id="rId32" Type="http://schemas.openxmlformats.org/officeDocument/2006/relationships/font" Target="fonts/RedHatDisplay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OverpassLight-italic.fntdata"/><Relationship Id="rId12" Type="http://schemas.openxmlformats.org/officeDocument/2006/relationships/slide" Target="slides/slide7.xml"/><Relationship Id="rId34" Type="http://schemas.openxmlformats.org/officeDocument/2006/relationships/font" Target="fonts/OverpassLight-bold.fntdata"/><Relationship Id="rId15" Type="http://schemas.openxmlformats.org/officeDocument/2006/relationships/slide" Target="slides/slide10.xml"/><Relationship Id="rId37" Type="http://schemas.openxmlformats.org/officeDocument/2006/relationships/font" Target="fonts/Overpass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Overpass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verpass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Overpass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16b1cd573_0_341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b16b1cd573_0_3418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16b1cd573_0_3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16b1cd573_0_3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6b1cd573_0_3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6b1cd573_0_3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16b1cd573_0_351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b16b1cd573_0_3519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b216bc0d1f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b216bc0d1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b16b1cd573_0_3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b16b1cd573_0_3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16b1cd573_0_2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16b1cd573_0_2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16b1cd573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16b1cd573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16b1cd5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16b1cd5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16b1cd5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16b1cd5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16b1cd573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16b1cd573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6b1cd573_0_240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b16b1cd573_0_2404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16b1cd573_0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16b1cd573_0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16b1cd573_0_3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16b1cd573_0_3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03" name="Google Shape;103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12" name="Google Shape;112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3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9" name="Google Shape;119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7" name="Google Shape;127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ck">
  <p:cSld name="CUSTOM_4_1">
    <p:bg>
      <p:bgPr>
        <a:solidFill>
          <a:srgbClr val="14141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33" name="Google Shape;133;p2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35" name="Google Shape;135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b16b1cd573_0_78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gb16b1cd573_0_78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gb16b1cd573_0_78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gb16b1cd573_0_78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b16b1cd573_0_780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4" name="Google Shape;154;gb16b1cd573_0_7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644" y="1722319"/>
            <a:ext cx="6528711" cy="243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b16b1cd573_0_780"/>
          <p:cNvSpPr txBox="1"/>
          <p:nvPr>
            <p:ph idx="2" type="subTitle"/>
          </p:nvPr>
        </p:nvSpPr>
        <p:spPr>
          <a:xfrm>
            <a:off x="1696780" y="2223771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gb16b1cd573_0_780"/>
          <p:cNvSpPr txBox="1"/>
          <p:nvPr>
            <p:ph idx="3" type="subTitle"/>
          </p:nvPr>
        </p:nvSpPr>
        <p:spPr>
          <a:xfrm>
            <a:off x="3753949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7" name="Google Shape;157;gb16b1cd573_0_780"/>
          <p:cNvSpPr txBox="1"/>
          <p:nvPr>
            <p:ph idx="4" type="subTitle"/>
          </p:nvPr>
        </p:nvSpPr>
        <p:spPr>
          <a:xfrm>
            <a:off x="5811118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8" name="Google Shape;158;gb16b1cd573_0_780"/>
          <p:cNvSpPr txBox="1"/>
          <p:nvPr>
            <p:ph idx="5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9" name="Google Shape;159;gb16b1cd573_0_78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60" name="Google Shape;160;gb16b1cd573_0_780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16b1cd573_0_79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63" name="Google Shape;163;gb16b1cd573_0_79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gb16b1cd573_0_79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b16b1cd573_0_79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gb16b1cd573_0_79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b16b1cd573_0_793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gb16b1cd573_0_793"/>
          <p:cNvSpPr/>
          <p:nvPr/>
        </p:nvSpPr>
        <p:spPr>
          <a:xfrm>
            <a:off x="2926125" y="185522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b16b1cd573_0_793"/>
          <p:cNvSpPr/>
          <p:nvPr/>
        </p:nvSpPr>
        <p:spPr>
          <a:xfrm>
            <a:off x="585225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0" name="Google Shape;170;gb16b1cd573_0_793"/>
          <p:cNvSpPr/>
          <p:nvPr/>
        </p:nvSpPr>
        <p:spPr>
          <a:xfrm>
            <a:off x="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1" name="Google Shape;171;gb16b1cd573_0_793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b16b1cd573_0_793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b16b1cd573_0_793"/>
          <p:cNvSpPr txBox="1"/>
          <p:nvPr>
            <p:ph idx="3" type="subTitle"/>
          </p:nvPr>
        </p:nvSpPr>
        <p:spPr>
          <a:xfrm>
            <a:off x="2926125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74" name="Google Shape;174;gb16b1cd573_0_793"/>
          <p:cNvSpPr txBox="1"/>
          <p:nvPr>
            <p:ph idx="4" type="subTitle"/>
          </p:nvPr>
        </p:nvSpPr>
        <p:spPr>
          <a:xfrm>
            <a:off x="0" y="1855238"/>
            <a:ext cx="3291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75" name="Google Shape;175;gb16b1cd573_0_793"/>
          <p:cNvSpPr txBox="1"/>
          <p:nvPr>
            <p:ph idx="5" type="subTitle"/>
          </p:nvPr>
        </p:nvSpPr>
        <p:spPr>
          <a:xfrm>
            <a:off x="5852250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76" name="Google Shape;176;gb16b1cd573_0_79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77" name="Google Shape;177;gb16b1cd573_0_793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8" name="Google Shape;18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0" name="Google Shape;20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gb16b1cd573_0_158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gb16b1cd573_0_158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gb16b1cd573_0_158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gb16b1cd573_0_158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b16b1cd573_0_1587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gb16b1cd573_0_1587"/>
          <p:cNvSpPr txBox="1"/>
          <p:nvPr>
            <p:ph idx="2" type="subTitle"/>
          </p:nvPr>
        </p:nvSpPr>
        <p:spPr>
          <a:xfrm>
            <a:off x="1531819" y="18731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85" name="Google Shape;185;gb16b1cd573_0_1587"/>
          <p:cNvSpPr txBox="1"/>
          <p:nvPr>
            <p:ph idx="3" type="subTitle"/>
          </p:nvPr>
        </p:nvSpPr>
        <p:spPr>
          <a:xfrm>
            <a:off x="1531819" y="2177606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86" name="Google Shape;186;gb16b1cd573_0_1587"/>
          <p:cNvSpPr txBox="1"/>
          <p:nvPr>
            <p:ph idx="4" type="subTitle"/>
          </p:nvPr>
        </p:nvSpPr>
        <p:spPr>
          <a:xfrm>
            <a:off x="1197356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gb16b1cd573_0_1587"/>
          <p:cNvSpPr txBox="1"/>
          <p:nvPr>
            <p:ph idx="5" type="subTitle"/>
          </p:nvPr>
        </p:nvSpPr>
        <p:spPr>
          <a:xfrm>
            <a:off x="2459231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gb16b1cd573_0_1587"/>
          <p:cNvSpPr txBox="1"/>
          <p:nvPr>
            <p:ph idx="6" type="subTitle"/>
          </p:nvPr>
        </p:nvSpPr>
        <p:spPr>
          <a:xfrm>
            <a:off x="1285069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89" name="Google Shape;189;gb16b1cd573_0_1587"/>
          <p:cNvSpPr txBox="1"/>
          <p:nvPr>
            <p:ph idx="7" type="subTitle"/>
          </p:nvPr>
        </p:nvSpPr>
        <p:spPr>
          <a:xfrm>
            <a:off x="1285069" y="3869028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90" name="Google Shape;190;gb16b1cd573_0_1587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91" name="Google Shape;191;gb16b1cd573_0_158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2" name="Google Shape;192;gb16b1cd573_0_1587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gb16b1cd573_0_238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gb16b1cd573_0_238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gb16b1cd573_0_238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gb16b1cd573_0_238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b16b1cd573_0_2383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gb16b1cd573_0_2383"/>
          <p:cNvSpPr txBox="1"/>
          <p:nvPr>
            <p:ph idx="2" type="subTitle"/>
          </p:nvPr>
        </p:nvSpPr>
        <p:spPr>
          <a:xfrm>
            <a:off x="4246556" y="1904438"/>
            <a:ext cx="4114800" cy="23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  <p:sp>
        <p:nvSpPr>
          <p:cNvPr id="200" name="Google Shape;200;gb16b1cd573_0_2383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01" name="Google Shape;201;gb16b1cd573_0_238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02" name="Google Shape;202;gb16b1cd573_0_2383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16b1cd573_0_339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05" name="Google Shape;205;gb16b1cd573_0_339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gb16b1cd573_0_339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gb16b1cd573_0_339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gb16b1cd573_0_339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b16b1cd573_0_3392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gb16b1cd573_0_3392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11" name="Google Shape;211;gb16b1cd573_0_3392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212" name="Google Shape;212;gb16b1cd573_0_3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16b1cd573_0_436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5" name="Google Shape;215;gb16b1cd573_0_436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gb16b1cd573_0_436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gb16b1cd573_0_436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gb16b1cd573_0_436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b16b1cd573_0_4360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0" name="Google Shape;220;gb16b1cd573_0_4360"/>
          <p:cNvCxnSpPr/>
          <p:nvPr/>
        </p:nvCxnSpPr>
        <p:spPr>
          <a:xfrm>
            <a:off x="3109811" y="-5512"/>
            <a:ext cx="0" cy="51546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gb16b1cd573_0_4360"/>
          <p:cNvSpPr txBox="1"/>
          <p:nvPr>
            <p:ph idx="3" type="subTitle"/>
          </p:nvPr>
        </p:nvSpPr>
        <p:spPr>
          <a:xfrm>
            <a:off x="3350831" y="1374657"/>
            <a:ext cx="3836700" cy="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22" name="Google Shape;222;gb16b1cd573_0_4360"/>
          <p:cNvSpPr txBox="1"/>
          <p:nvPr>
            <p:ph idx="4" type="subTitle"/>
          </p:nvPr>
        </p:nvSpPr>
        <p:spPr>
          <a:xfrm>
            <a:off x="3350831" y="1080975"/>
            <a:ext cx="3404100" cy="2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23" name="Google Shape;223;gb16b1cd573_0_4360"/>
          <p:cNvSpPr txBox="1"/>
          <p:nvPr>
            <p:ph idx="5" type="subTitle"/>
          </p:nvPr>
        </p:nvSpPr>
        <p:spPr>
          <a:xfrm>
            <a:off x="2521875" y="1374657"/>
            <a:ext cx="517500" cy="1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7" name="Google Shape;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3" name="Google Shape;33;p1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6" name="Google Shape;36;p1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50" name="Google Shape;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2" name="Google Shape;52;p17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3" name="Google Shape;53;p17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4" name="Google Shape;54;p17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55" name="Google Shape;55;p17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8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8"/>
          <p:cNvSpPr txBox="1"/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7" name="Google Shape;77;p19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 rotWithShape="1">
          <a:blip r:embed="rId7">
            <a:alphaModFix/>
          </a:blip>
          <a:srcRect b="0" l="2325" r="2323" t="0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87" name="Google Shape;87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5" name="Google Shape;95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nux#cite_note-12" TargetMode="External"/><Relationship Id="rId4" Type="http://schemas.openxmlformats.org/officeDocument/2006/relationships/hyperlink" Target="https://en.wikipedia.org/wiki/Kubernetes#cite_note-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"/>
          <p:cNvSpPr txBox="1"/>
          <p:nvPr>
            <p:ph type="title"/>
          </p:nvPr>
        </p:nvSpPr>
        <p:spPr>
          <a:xfrm>
            <a:off x="1132306" y="1211894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the History of Containers</a:t>
            </a:r>
            <a:endParaRPr sz="3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29" name="Google Shape;229;p1"/>
          <p:cNvSpPr txBox="1"/>
          <p:nvPr>
            <p:ph idx="2" type="subTitle"/>
          </p:nvPr>
        </p:nvSpPr>
        <p:spPr>
          <a:xfrm>
            <a:off x="1562800" y="2729375"/>
            <a:ext cx="31398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By : Oren Oichman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Title: Senior Solution Architect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Email : ooichman@redhat.com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IRC : two_oes/ooichman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16b1cd573_0_3418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409" name="Google Shape;409;gb16b1cd573_0_3418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gb16b1cd573_0_3418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411" name="Google Shape;411;gb16b1cd573_0_3418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gb16b1cd573_0_3418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13" name="Google Shape;413;gb16b1cd573_0_3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b16b1cd573_0_3418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15" name="Google Shape;415;gb16b1cd573_0_3418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16" name="Google Shape;416;gb16b1cd573_0_3418"/>
          <p:cNvSpPr/>
          <p:nvPr/>
        </p:nvSpPr>
        <p:spPr>
          <a:xfrm>
            <a:off x="223361" y="1206985"/>
            <a:ext cx="1798311" cy="453564"/>
          </a:xfrm>
          <a:custGeom>
            <a:rect b="b" l="l" r="r" t="t"/>
            <a:pathLst>
              <a:path extrusionOk="0" h="1389" w="5507">
                <a:moveTo>
                  <a:pt x="0" y="0"/>
                </a:moveTo>
                <a:lnTo>
                  <a:pt x="5083" y="0"/>
                </a:lnTo>
                <a:lnTo>
                  <a:pt x="5506" y="695"/>
                </a:lnTo>
                <a:lnTo>
                  <a:pt x="5083" y="1388"/>
                </a:lnTo>
                <a:lnTo>
                  <a:pt x="0" y="1388"/>
                </a:lnTo>
                <a:lnTo>
                  <a:pt x="0" y="0"/>
                </a:lnTo>
              </a:path>
            </a:pathLst>
          </a:custGeom>
          <a:solidFill>
            <a:srgbClr val="7DBDC3"/>
          </a:solidFill>
          <a:ln>
            <a:noFill/>
          </a:ln>
        </p:spPr>
      </p:sp>
      <p:sp>
        <p:nvSpPr>
          <p:cNvPr id="417" name="Google Shape;417;gb16b1cd573_0_3418"/>
          <p:cNvSpPr/>
          <p:nvPr/>
        </p:nvSpPr>
        <p:spPr>
          <a:xfrm>
            <a:off x="1965185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3A9CA6"/>
          </a:solidFill>
          <a:ln>
            <a:noFill/>
          </a:ln>
        </p:spPr>
      </p:sp>
      <p:sp>
        <p:nvSpPr>
          <p:cNvPr id="418" name="Google Shape;418;gb16b1cd573_0_3418"/>
          <p:cNvSpPr txBox="1"/>
          <p:nvPr/>
        </p:nvSpPr>
        <p:spPr>
          <a:xfrm>
            <a:off x="790907" y="1327152"/>
            <a:ext cx="735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gb16b1cd573_0_3418"/>
          <p:cNvSpPr/>
          <p:nvPr/>
        </p:nvSpPr>
        <p:spPr>
          <a:xfrm>
            <a:off x="3685783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007A87"/>
          </a:solidFill>
          <a:ln>
            <a:noFill/>
          </a:ln>
        </p:spPr>
      </p:sp>
      <p:sp>
        <p:nvSpPr>
          <p:cNvPr id="420" name="Google Shape;420;gb16b1cd573_0_3418"/>
          <p:cNvSpPr txBox="1"/>
          <p:nvPr/>
        </p:nvSpPr>
        <p:spPr>
          <a:xfrm>
            <a:off x="2530119" y="1328458"/>
            <a:ext cx="802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gb16b1cd573_0_3418"/>
          <p:cNvSpPr/>
          <p:nvPr/>
        </p:nvSpPr>
        <p:spPr>
          <a:xfrm>
            <a:off x="5406055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005C66"/>
          </a:solidFill>
          <a:ln>
            <a:noFill/>
          </a:ln>
        </p:spPr>
      </p:sp>
      <p:sp>
        <p:nvSpPr>
          <p:cNvPr id="422" name="Google Shape;422;gb16b1cd573_0_3418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gb16b1cd573_0_3418"/>
          <p:cNvSpPr/>
          <p:nvPr/>
        </p:nvSpPr>
        <p:spPr>
          <a:xfrm>
            <a:off x="7126326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003D44"/>
          </a:solidFill>
          <a:ln>
            <a:noFill/>
          </a:ln>
        </p:spPr>
      </p:sp>
      <p:sp>
        <p:nvSpPr>
          <p:cNvPr id="424" name="Google Shape;424;gb16b1cd573_0_3418"/>
          <p:cNvSpPr txBox="1"/>
          <p:nvPr/>
        </p:nvSpPr>
        <p:spPr>
          <a:xfrm>
            <a:off x="5939313" y="1328458"/>
            <a:ext cx="87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IV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gb16b1cd573_0_3418"/>
          <p:cNvSpPr/>
          <p:nvPr/>
        </p:nvSpPr>
        <p:spPr>
          <a:xfrm>
            <a:off x="237729" y="1755245"/>
            <a:ext cx="1641240" cy="1101093"/>
          </a:xfrm>
          <a:custGeom>
            <a:rect b="b" l="l" r="r" t="t"/>
            <a:pathLst>
              <a:path extrusionOk="0" h="3372" w="5026">
                <a:moveTo>
                  <a:pt x="0" y="0"/>
                </a:moveTo>
                <a:lnTo>
                  <a:pt x="5025" y="0"/>
                </a:lnTo>
                <a:lnTo>
                  <a:pt x="5025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26" name="Google Shape;426;gb16b1cd573_0_3418"/>
          <p:cNvSpPr txBox="1"/>
          <p:nvPr/>
        </p:nvSpPr>
        <p:spPr>
          <a:xfrm>
            <a:off x="7687994" y="1328458"/>
            <a:ext cx="806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gb16b1cd573_0_3418"/>
          <p:cNvSpPr txBox="1"/>
          <p:nvPr/>
        </p:nvSpPr>
        <p:spPr>
          <a:xfrm>
            <a:off x="323939" y="1852881"/>
            <a:ext cx="910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Plan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gb16b1cd573_0_3418"/>
          <p:cNvSpPr txBox="1"/>
          <p:nvPr/>
        </p:nvSpPr>
        <p:spPr>
          <a:xfrm>
            <a:off x="323939" y="2189543"/>
            <a:ext cx="1340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Planning on how the application should look like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gb16b1cd573_0_3418"/>
          <p:cNvSpPr/>
          <p:nvPr/>
        </p:nvSpPr>
        <p:spPr>
          <a:xfrm>
            <a:off x="1971389" y="1755245"/>
            <a:ext cx="1640587" cy="1101093"/>
          </a:xfrm>
          <a:custGeom>
            <a:rect b="b" l="l" r="r" t="t"/>
            <a:pathLst>
              <a:path extrusionOk="0" h="3372" w="5024">
                <a:moveTo>
                  <a:pt x="0" y="0"/>
                </a:moveTo>
                <a:lnTo>
                  <a:pt x="5023" y="0"/>
                </a:lnTo>
                <a:lnTo>
                  <a:pt x="5023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30" name="Google Shape;430;gb16b1cd573_0_3418"/>
          <p:cNvSpPr txBox="1"/>
          <p:nvPr/>
        </p:nvSpPr>
        <p:spPr>
          <a:xfrm>
            <a:off x="2057272" y="1852881"/>
            <a:ext cx="1504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Build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gb16b1cd573_0_3418"/>
          <p:cNvSpPr txBox="1"/>
          <p:nvPr/>
        </p:nvSpPr>
        <p:spPr>
          <a:xfrm>
            <a:off x="2057272" y="2189543"/>
            <a:ext cx="14349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Build the application with the selected Code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gb16b1cd573_0_3418"/>
          <p:cNvSpPr/>
          <p:nvPr/>
        </p:nvSpPr>
        <p:spPr>
          <a:xfrm>
            <a:off x="3694927" y="1755245"/>
            <a:ext cx="1641240" cy="1101093"/>
          </a:xfrm>
          <a:custGeom>
            <a:rect b="b" l="l" r="r" t="t"/>
            <a:pathLst>
              <a:path extrusionOk="0" h="3372" w="5026">
                <a:moveTo>
                  <a:pt x="0" y="0"/>
                </a:moveTo>
                <a:lnTo>
                  <a:pt x="5025" y="0"/>
                </a:lnTo>
                <a:lnTo>
                  <a:pt x="5025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33" name="Google Shape;433;gb16b1cd573_0_3418"/>
          <p:cNvSpPr txBox="1"/>
          <p:nvPr/>
        </p:nvSpPr>
        <p:spPr>
          <a:xfrm>
            <a:off x="3781136" y="1852881"/>
            <a:ext cx="989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Release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gb16b1cd573_0_3418"/>
          <p:cNvSpPr txBox="1"/>
          <p:nvPr/>
        </p:nvSpPr>
        <p:spPr>
          <a:xfrm>
            <a:off x="3781136" y="2189543"/>
            <a:ext cx="12732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App lifecycle, storage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gb16b1cd573_0_3418"/>
          <p:cNvSpPr txBox="1"/>
          <p:nvPr/>
        </p:nvSpPr>
        <p:spPr>
          <a:xfrm>
            <a:off x="3781136" y="2333221"/>
            <a:ext cx="14412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lifecycle (backup, failure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gb16b1cd573_0_3418"/>
          <p:cNvSpPr/>
          <p:nvPr/>
        </p:nvSpPr>
        <p:spPr>
          <a:xfrm>
            <a:off x="5409647" y="1755245"/>
            <a:ext cx="1641240" cy="1101093"/>
          </a:xfrm>
          <a:custGeom>
            <a:rect b="b" l="l" r="r" t="t"/>
            <a:pathLst>
              <a:path extrusionOk="0" h="3372" w="5026">
                <a:moveTo>
                  <a:pt x="0" y="0"/>
                </a:moveTo>
                <a:lnTo>
                  <a:pt x="5025" y="0"/>
                </a:lnTo>
                <a:lnTo>
                  <a:pt x="5025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37" name="Google Shape;437;gb16b1cd573_0_3418"/>
          <p:cNvSpPr txBox="1"/>
          <p:nvPr/>
        </p:nvSpPr>
        <p:spPr>
          <a:xfrm>
            <a:off x="3781136" y="2476572"/>
            <a:ext cx="5463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recovery)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gb16b1cd573_0_3418"/>
          <p:cNvSpPr txBox="1"/>
          <p:nvPr/>
        </p:nvSpPr>
        <p:spPr>
          <a:xfrm>
            <a:off x="5495530" y="1852881"/>
            <a:ext cx="1044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deploy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gb16b1cd573_0_3418"/>
          <p:cNvSpPr txBox="1"/>
          <p:nvPr/>
        </p:nvSpPr>
        <p:spPr>
          <a:xfrm>
            <a:off x="5495530" y="2189543"/>
            <a:ext cx="10968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Metrics, alerts, log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gb16b1cd573_0_3418"/>
          <p:cNvSpPr txBox="1"/>
          <p:nvPr/>
        </p:nvSpPr>
        <p:spPr>
          <a:xfrm>
            <a:off x="5495530" y="2333221"/>
            <a:ext cx="14685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processing and workload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gb16b1cd573_0_3418"/>
          <p:cNvSpPr/>
          <p:nvPr/>
        </p:nvSpPr>
        <p:spPr>
          <a:xfrm>
            <a:off x="7142980" y="1755245"/>
            <a:ext cx="1777085" cy="1101093"/>
          </a:xfrm>
          <a:custGeom>
            <a:rect b="b" l="l" r="r" t="t"/>
            <a:pathLst>
              <a:path extrusionOk="0" h="3372" w="5442">
                <a:moveTo>
                  <a:pt x="0" y="0"/>
                </a:moveTo>
                <a:lnTo>
                  <a:pt x="5441" y="0"/>
                </a:lnTo>
                <a:lnTo>
                  <a:pt x="5441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42" name="Google Shape;442;gb16b1cd573_0_3418"/>
          <p:cNvSpPr txBox="1"/>
          <p:nvPr/>
        </p:nvSpPr>
        <p:spPr>
          <a:xfrm>
            <a:off x="5495530" y="2476572"/>
            <a:ext cx="464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analysis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gb16b1cd573_0_3418"/>
          <p:cNvSpPr txBox="1"/>
          <p:nvPr/>
        </p:nvSpPr>
        <p:spPr>
          <a:xfrm>
            <a:off x="7228864" y="1852881"/>
            <a:ext cx="730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Monitor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gb16b1cd573_0_3418"/>
          <p:cNvSpPr txBox="1"/>
          <p:nvPr/>
        </p:nvSpPr>
        <p:spPr>
          <a:xfrm>
            <a:off x="7228864" y="2189543"/>
            <a:ext cx="15597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Horizontal/vertical scaling,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gb16b1cd573_0_3418"/>
          <p:cNvSpPr txBox="1"/>
          <p:nvPr/>
        </p:nvSpPr>
        <p:spPr>
          <a:xfrm>
            <a:off x="7228864" y="2333221"/>
            <a:ext cx="17076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auto conﬁg tuning, abnormal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gb16b1cd573_0_3418"/>
          <p:cNvSpPr/>
          <p:nvPr/>
        </p:nvSpPr>
        <p:spPr>
          <a:xfrm>
            <a:off x="1007410" y="3395571"/>
            <a:ext cx="930994" cy="327"/>
          </a:xfrm>
          <a:custGeom>
            <a:rect b="b" l="l" r="r" t="t"/>
            <a:pathLst>
              <a:path extrusionOk="0" h="1" w="2851">
                <a:moveTo>
                  <a:pt x="0" y="0"/>
                </a:moveTo>
                <a:lnTo>
                  <a:pt x="28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47" name="Google Shape;447;gb16b1cd573_0_3418"/>
          <p:cNvSpPr/>
          <p:nvPr/>
        </p:nvSpPr>
        <p:spPr>
          <a:xfrm>
            <a:off x="380432" y="4202588"/>
            <a:ext cx="2655178" cy="327"/>
          </a:xfrm>
          <a:custGeom>
            <a:rect b="b" l="l" r="r" t="t"/>
            <a:pathLst>
              <a:path extrusionOk="0" h="1" w="8131">
                <a:moveTo>
                  <a:pt x="8130" y="0"/>
                </a:moveTo>
                <a:lnTo>
                  <a:pt x="0" y="0"/>
                </a:lnTo>
                <a:lnTo>
                  <a:pt x="8130" y="0"/>
                </a:lnTo>
              </a:path>
            </a:pathLst>
          </a:custGeom>
          <a:noFill/>
          <a:ln>
            <a:noFill/>
          </a:ln>
        </p:spPr>
      </p:sp>
      <p:sp>
        <p:nvSpPr>
          <p:cNvPr id="448" name="Google Shape;448;gb16b1cd573_0_3418"/>
          <p:cNvSpPr/>
          <p:nvPr/>
        </p:nvSpPr>
        <p:spPr>
          <a:xfrm>
            <a:off x="3968903" y="4193213"/>
            <a:ext cx="4816939" cy="327"/>
          </a:xfrm>
          <a:custGeom>
            <a:rect b="b" l="l" r="r" t="t"/>
            <a:pathLst>
              <a:path extrusionOk="0" h="1" w="14751">
                <a:moveTo>
                  <a:pt x="0" y="0"/>
                </a:moveTo>
                <a:lnTo>
                  <a:pt x="147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49" name="Google Shape;449;gb16b1cd573_0_3418"/>
          <p:cNvSpPr/>
          <p:nvPr/>
        </p:nvSpPr>
        <p:spPr>
          <a:xfrm>
            <a:off x="380432" y="4816904"/>
            <a:ext cx="5456977" cy="327"/>
          </a:xfrm>
          <a:custGeom>
            <a:rect b="b" l="l" r="r" t="t"/>
            <a:pathLst>
              <a:path extrusionOk="0" h="1" w="16711">
                <a:moveTo>
                  <a:pt x="16710" y="0"/>
                </a:moveTo>
                <a:lnTo>
                  <a:pt x="0" y="0"/>
                </a:lnTo>
                <a:lnTo>
                  <a:pt x="16710" y="0"/>
                </a:lnTo>
              </a:path>
            </a:pathLst>
          </a:custGeom>
          <a:noFill/>
          <a:ln>
            <a:noFill/>
          </a:ln>
        </p:spPr>
      </p:sp>
      <p:sp>
        <p:nvSpPr>
          <p:cNvPr id="450" name="Google Shape;450;gb16b1cd573_0_3418"/>
          <p:cNvSpPr/>
          <p:nvPr/>
        </p:nvSpPr>
        <p:spPr>
          <a:xfrm>
            <a:off x="6757650" y="4816904"/>
            <a:ext cx="2028202" cy="327"/>
          </a:xfrm>
          <a:custGeom>
            <a:rect b="b" l="l" r="r" t="t"/>
            <a:pathLst>
              <a:path extrusionOk="0" h="1" w="6211">
                <a:moveTo>
                  <a:pt x="0" y="0"/>
                </a:moveTo>
                <a:lnTo>
                  <a:pt x="621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51" name="Google Shape;451;gb16b1cd573_0_3418"/>
          <p:cNvSpPr txBox="1"/>
          <p:nvPr/>
        </p:nvSpPr>
        <p:spPr>
          <a:xfrm>
            <a:off x="7228864" y="2476572"/>
            <a:ext cx="16404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detection, scheduling tuning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gb16b1cd573_0_3418"/>
          <p:cNvSpPr txBox="1"/>
          <p:nvPr>
            <p:ph idx="4294967295" type="title"/>
          </p:nvPr>
        </p:nvSpPr>
        <p:spPr>
          <a:xfrm>
            <a:off x="663788" y="5204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Timeline</a:t>
            </a:r>
            <a:endParaRPr/>
          </a:p>
        </p:txBody>
      </p:sp>
      <p:sp>
        <p:nvSpPr>
          <p:cNvPr id="453" name="Google Shape;453;gb16b1cd573_0_3418"/>
          <p:cNvSpPr/>
          <p:nvPr/>
        </p:nvSpPr>
        <p:spPr>
          <a:xfrm>
            <a:off x="1007410" y="4081371"/>
            <a:ext cx="930994" cy="327"/>
          </a:xfrm>
          <a:custGeom>
            <a:rect b="b" l="l" r="r" t="t"/>
            <a:pathLst>
              <a:path extrusionOk="0" h="1" w="2851">
                <a:moveTo>
                  <a:pt x="0" y="0"/>
                </a:moveTo>
                <a:lnTo>
                  <a:pt x="28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54" name="Google Shape;454;gb16b1cd573_0_3418"/>
          <p:cNvSpPr/>
          <p:nvPr/>
        </p:nvSpPr>
        <p:spPr>
          <a:xfrm>
            <a:off x="1007410" y="4614771"/>
            <a:ext cx="930994" cy="327"/>
          </a:xfrm>
          <a:custGeom>
            <a:rect b="b" l="l" r="r" t="t"/>
            <a:pathLst>
              <a:path extrusionOk="0" h="1" w="2851">
                <a:moveTo>
                  <a:pt x="0" y="0"/>
                </a:moveTo>
                <a:lnTo>
                  <a:pt x="28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cxnSp>
        <p:nvCxnSpPr>
          <p:cNvPr id="455" name="Google Shape;455;gb16b1cd573_0_3418"/>
          <p:cNvCxnSpPr/>
          <p:nvPr/>
        </p:nvCxnSpPr>
        <p:spPr>
          <a:xfrm>
            <a:off x="1007410" y="4614771"/>
            <a:ext cx="2481300" cy="12600"/>
          </a:xfrm>
          <a:prstGeom prst="straightConnector1">
            <a:avLst/>
          </a:prstGeom>
          <a:noFill/>
          <a:ln cap="flat" cmpd="sng" w="187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56" name="Google Shape;456;gb16b1cd573_0_3418"/>
          <p:cNvSpPr/>
          <p:nvPr/>
        </p:nvSpPr>
        <p:spPr>
          <a:xfrm flipH="1" rot="10800000">
            <a:off x="3451100" y="4526001"/>
            <a:ext cx="206225" cy="196150"/>
          </a:xfrm>
          <a:custGeom>
            <a:rect b="b" l="l" r="r" t="t"/>
            <a:pathLst>
              <a:path extrusionOk="0" h="210" w="267">
                <a:moveTo>
                  <a:pt x="0" y="209"/>
                </a:moveTo>
                <a:lnTo>
                  <a:pt x="266" y="104"/>
                </a:lnTo>
                <a:lnTo>
                  <a:pt x="0" y="0"/>
                </a:lnTo>
                <a:lnTo>
                  <a:pt x="0" y="209"/>
                </a:lnTo>
              </a:path>
            </a:pathLst>
          </a:custGeom>
          <a:solidFill>
            <a:srgbClr val="277A9F"/>
          </a:solidFill>
          <a:ln cap="flat" cmpd="sng" w="18700">
            <a:solidFill>
              <a:srgbClr val="6AA84F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457" name="Google Shape;457;gb16b1cd573_0_3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79" y="4289217"/>
            <a:ext cx="464100" cy="65622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b16b1cd573_0_3418"/>
          <p:cNvSpPr/>
          <p:nvPr/>
        </p:nvSpPr>
        <p:spPr>
          <a:xfrm>
            <a:off x="3968903" y="3583613"/>
            <a:ext cx="4816939" cy="327"/>
          </a:xfrm>
          <a:custGeom>
            <a:rect b="b" l="l" r="r" t="t"/>
            <a:pathLst>
              <a:path extrusionOk="0" h="1" w="14751">
                <a:moveTo>
                  <a:pt x="0" y="0"/>
                </a:moveTo>
                <a:lnTo>
                  <a:pt x="147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59" name="Google Shape;459;gb16b1cd573_0_3418"/>
          <p:cNvSpPr/>
          <p:nvPr/>
        </p:nvSpPr>
        <p:spPr>
          <a:xfrm>
            <a:off x="6757650" y="4207304"/>
            <a:ext cx="2028202" cy="327"/>
          </a:xfrm>
          <a:custGeom>
            <a:rect b="b" l="l" r="r" t="t"/>
            <a:pathLst>
              <a:path extrusionOk="0" h="1" w="6211">
                <a:moveTo>
                  <a:pt x="0" y="0"/>
                </a:moveTo>
                <a:lnTo>
                  <a:pt x="621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cxnSp>
        <p:nvCxnSpPr>
          <p:cNvPr id="460" name="Google Shape;460;gb16b1cd573_0_3418"/>
          <p:cNvCxnSpPr/>
          <p:nvPr/>
        </p:nvCxnSpPr>
        <p:spPr>
          <a:xfrm>
            <a:off x="1007410" y="4005171"/>
            <a:ext cx="7592400" cy="18600"/>
          </a:xfrm>
          <a:prstGeom prst="straightConnector1">
            <a:avLst/>
          </a:prstGeom>
          <a:noFill/>
          <a:ln cap="flat" cmpd="sng" w="18700">
            <a:solidFill>
              <a:srgbClr val="277A9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gb16b1cd573_0_3418"/>
          <p:cNvSpPr/>
          <p:nvPr/>
        </p:nvSpPr>
        <p:spPr>
          <a:xfrm flipH="1" rot="10800000">
            <a:off x="8480300" y="3916401"/>
            <a:ext cx="206225" cy="196150"/>
          </a:xfrm>
          <a:custGeom>
            <a:rect b="b" l="l" r="r" t="t"/>
            <a:pathLst>
              <a:path extrusionOk="0" h="210" w="267">
                <a:moveTo>
                  <a:pt x="0" y="209"/>
                </a:moveTo>
                <a:lnTo>
                  <a:pt x="266" y="104"/>
                </a:lnTo>
                <a:lnTo>
                  <a:pt x="0" y="0"/>
                </a:lnTo>
                <a:lnTo>
                  <a:pt x="0" y="209"/>
                </a:lnTo>
              </a:path>
            </a:pathLst>
          </a:custGeom>
          <a:solidFill>
            <a:srgbClr val="277A9F"/>
          </a:solidFill>
          <a:ln cap="flat" cmpd="sng" w="18700">
            <a:solidFill>
              <a:srgbClr val="277A9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62" name="Google Shape;462;gb16b1cd573_0_3418"/>
          <p:cNvSpPr/>
          <p:nvPr/>
        </p:nvSpPr>
        <p:spPr>
          <a:xfrm>
            <a:off x="3968903" y="2821613"/>
            <a:ext cx="4816939" cy="327"/>
          </a:xfrm>
          <a:custGeom>
            <a:rect b="b" l="l" r="r" t="t"/>
            <a:pathLst>
              <a:path extrusionOk="0" h="1" w="14751">
                <a:moveTo>
                  <a:pt x="0" y="0"/>
                </a:moveTo>
                <a:lnTo>
                  <a:pt x="147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63" name="Google Shape;463;gb16b1cd573_0_3418"/>
          <p:cNvSpPr/>
          <p:nvPr/>
        </p:nvSpPr>
        <p:spPr>
          <a:xfrm>
            <a:off x="6757650" y="3673904"/>
            <a:ext cx="2028202" cy="327"/>
          </a:xfrm>
          <a:custGeom>
            <a:rect b="b" l="l" r="r" t="t"/>
            <a:pathLst>
              <a:path extrusionOk="0" h="1" w="6211">
                <a:moveTo>
                  <a:pt x="0" y="0"/>
                </a:moveTo>
                <a:lnTo>
                  <a:pt x="621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cxnSp>
        <p:nvCxnSpPr>
          <p:cNvPr id="464" name="Google Shape;464;gb16b1cd573_0_3418"/>
          <p:cNvCxnSpPr/>
          <p:nvPr/>
        </p:nvCxnSpPr>
        <p:spPr>
          <a:xfrm>
            <a:off x="1007410" y="3319371"/>
            <a:ext cx="7592400" cy="18600"/>
          </a:xfrm>
          <a:prstGeom prst="straightConnector1">
            <a:avLst/>
          </a:prstGeom>
          <a:noFill/>
          <a:ln cap="flat" cmpd="sng" w="18700">
            <a:solidFill>
              <a:srgbClr val="277A9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gb16b1cd573_0_3418"/>
          <p:cNvSpPr/>
          <p:nvPr/>
        </p:nvSpPr>
        <p:spPr>
          <a:xfrm flipH="1" rot="10800000">
            <a:off x="8480300" y="3230601"/>
            <a:ext cx="206225" cy="196150"/>
          </a:xfrm>
          <a:custGeom>
            <a:rect b="b" l="l" r="r" t="t"/>
            <a:pathLst>
              <a:path extrusionOk="0" h="210" w="267">
                <a:moveTo>
                  <a:pt x="0" y="209"/>
                </a:moveTo>
                <a:lnTo>
                  <a:pt x="266" y="104"/>
                </a:lnTo>
                <a:lnTo>
                  <a:pt x="0" y="0"/>
                </a:lnTo>
                <a:lnTo>
                  <a:pt x="0" y="209"/>
                </a:lnTo>
              </a:path>
            </a:pathLst>
          </a:custGeom>
          <a:solidFill>
            <a:srgbClr val="277A9F"/>
          </a:solidFill>
          <a:ln cap="flat" cmpd="sng" w="18700">
            <a:solidFill>
              <a:srgbClr val="277A9F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466" name="Google Shape;466;gb16b1cd573_0_34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25" y="3718875"/>
            <a:ext cx="599550" cy="5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b16b1cd573_0_34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175" y="3017465"/>
            <a:ext cx="464100" cy="4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b16b1cd573_0_3418"/>
          <p:cNvSpPr/>
          <p:nvPr/>
        </p:nvSpPr>
        <p:spPr>
          <a:xfrm>
            <a:off x="2142175" y="3076175"/>
            <a:ext cx="226500" cy="10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b16b1cd573_0_3418"/>
          <p:cNvSpPr txBox="1"/>
          <p:nvPr/>
        </p:nvSpPr>
        <p:spPr>
          <a:xfrm>
            <a:off x="1810850" y="2650475"/>
            <a:ext cx="910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1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70" name="Google Shape;470;gb16b1cd573_0_3418"/>
          <p:cNvSpPr txBox="1"/>
          <p:nvPr/>
        </p:nvSpPr>
        <p:spPr>
          <a:xfrm>
            <a:off x="4173050" y="2650475"/>
            <a:ext cx="104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2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71" name="Google Shape;471;gb16b1cd573_0_3418"/>
          <p:cNvSpPr txBox="1"/>
          <p:nvPr/>
        </p:nvSpPr>
        <p:spPr>
          <a:xfrm>
            <a:off x="6763850" y="2650475"/>
            <a:ext cx="98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3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72" name="Google Shape;472;gb16b1cd573_0_3418"/>
          <p:cNvSpPr txBox="1"/>
          <p:nvPr/>
        </p:nvSpPr>
        <p:spPr>
          <a:xfrm>
            <a:off x="381000" y="152400"/>
            <a:ext cx="30915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/>
          </a:p>
        </p:txBody>
      </p:sp>
      <p:sp>
        <p:nvSpPr>
          <p:cNvPr id="473" name="Google Shape;473;gb16b1cd573_0_3418"/>
          <p:cNvSpPr/>
          <p:nvPr/>
        </p:nvSpPr>
        <p:spPr>
          <a:xfrm>
            <a:off x="4545525" y="3087788"/>
            <a:ext cx="226500" cy="10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b16b1cd573_0_3418"/>
          <p:cNvSpPr/>
          <p:nvPr/>
        </p:nvSpPr>
        <p:spPr>
          <a:xfrm>
            <a:off x="7050875" y="3094838"/>
            <a:ext cx="226500" cy="10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b16b1cd573_0_3418"/>
          <p:cNvSpPr/>
          <p:nvPr/>
        </p:nvSpPr>
        <p:spPr>
          <a:xfrm>
            <a:off x="1437550" y="4385450"/>
            <a:ext cx="2265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b16b1cd573_0_3418"/>
          <p:cNvSpPr/>
          <p:nvPr/>
        </p:nvSpPr>
        <p:spPr>
          <a:xfrm>
            <a:off x="2817975" y="4381750"/>
            <a:ext cx="2265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b16b1cd573_0_3418"/>
          <p:cNvSpPr txBox="1"/>
          <p:nvPr/>
        </p:nvSpPr>
        <p:spPr>
          <a:xfrm>
            <a:off x="1095550" y="4005175"/>
            <a:ext cx="910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1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78" name="Google Shape;478;gb16b1cd573_0_3418"/>
          <p:cNvSpPr txBox="1"/>
          <p:nvPr/>
        </p:nvSpPr>
        <p:spPr>
          <a:xfrm>
            <a:off x="2465175" y="4014475"/>
            <a:ext cx="104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2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16b1cd573_0_349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gb16b1cd573_0_3492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source data here</a:t>
            </a:r>
            <a:endParaRPr/>
          </a:p>
        </p:txBody>
      </p:sp>
      <p:pic>
        <p:nvPicPr>
          <p:cNvPr id="485" name="Google Shape;485;gb16b1cd573_0_3492"/>
          <p:cNvPicPr preferRelativeResize="0"/>
          <p:nvPr/>
        </p:nvPicPr>
        <p:blipFill rotWithShape="1">
          <a:blip r:embed="rId3">
            <a:alphaModFix/>
          </a:blip>
          <a:srcRect b="0" l="20767" r="20767" t="0"/>
          <a:stretch/>
        </p:blipFill>
        <p:spPr>
          <a:xfrm>
            <a:off x="732319" y="3662710"/>
            <a:ext cx="290212" cy="496407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b16b1cd573_0_3492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Containers</a:t>
            </a:r>
            <a:endParaRPr/>
          </a:p>
        </p:txBody>
      </p:sp>
      <p:sp>
        <p:nvSpPr>
          <p:cNvPr id="487" name="Google Shape;487;gb16b1cd573_0_3492"/>
          <p:cNvSpPr txBox="1"/>
          <p:nvPr>
            <p:ph type="title"/>
          </p:nvPr>
        </p:nvSpPr>
        <p:spPr>
          <a:xfrm>
            <a:off x="663788" y="6728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r>
              <a:rPr lang="en"/>
              <a:t> concept</a:t>
            </a:r>
            <a:endParaRPr/>
          </a:p>
        </p:txBody>
      </p:sp>
      <p:sp>
        <p:nvSpPr>
          <p:cNvPr id="488" name="Google Shape;488;gb16b1cd573_0_3492"/>
          <p:cNvSpPr txBox="1"/>
          <p:nvPr/>
        </p:nvSpPr>
        <p:spPr>
          <a:xfrm>
            <a:off x="1204025" y="1235375"/>
            <a:ext cx="71082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</a:t>
            </a:r>
            <a:r>
              <a:rPr b="1" lang="en" sz="1600">
                <a:solidFill>
                  <a:schemeClr val="dk1"/>
                </a:solidFill>
              </a:rPr>
              <a:t>container</a:t>
            </a:r>
            <a:r>
              <a:rPr lang="en" sz="1600">
                <a:solidFill>
                  <a:schemeClr val="dk1"/>
                </a:solidFill>
              </a:rPr>
              <a:t> is a class, a data structure or an abstract data type (ADT) whose instances are collections of other objects.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other words, they store objects in an organized way that follows specific access rules.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size of the container depends on the number of objects (elements) it contains.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Underlying (inherited) implementations of various container types may vary in size and complexity, and provide flexibility in choosing the right implementation for any given scenario. </a:t>
            </a:r>
            <a:endParaRPr sz="23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16b1cd573_0_350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gb16b1cd573_0_3505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source data here</a:t>
            </a:r>
            <a:endParaRPr/>
          </a:p>
        </p:txBody>
      </p:sp>
      <p:pic>
        <p:nvPicPr>
          <p:cNvPr id="495" name="Google Shape;495;gb16b1cd573_0_3505"/>
          <p:cNvPicPr preferRelativeResize="0"/>
          <p:nvPr/>
        </p:nvPicPr>
        <p:blipFill rotWithShape="1">
          <a:blip r:embed="rId3">
            <a:alphaModFix/>
          </a:blip>
          <a:srcRect b="0" l="20767" r="20767" t="0"/>
          <a:stretch/>
        </p:blipFill>
        <p:spPr>
          <a:xfrm>
            <a:off x="732319" y="3662710"/>
            <a:ext cx="290212" cy="49640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b16b1cd573_0_3505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Containers</a:t>
            </a:r>
            <a:endParaRPr/>
          </a:p>
        </p:txBody>
      </p:sp>
      <p:sp>
        <p:nvSpPr>
          <p:cNvPr id="497" name="Google Shape;497;gb16b1cd573_0_3505"/>
          <p:cNvSpPr txBox="1"/>
          <p:nvPr>
            <p:ph type="title"/>
          </p:nvPr>
        </p:nvSpPr>
        <p:spPr>
          <a:xfrm>
            <a:off x="732313" y="667738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on a Container (benefits)</a:t>
            </a:r>
            <a:endParaRPr/>
          </a:p>
        </p:txBody>
      </p:sp>
      <p:sp>
        <p:nvSpPr>
          <p:cNvPr id="498" name="Google Shape;498;gb16b1cd573_0_3505"/>
          <p:cNvSpPr txBox="1"/>
          <p:nvPr/>
        </p:nvSpPr>
        <p:spPr>
          <a:xfrm>
            <a:off x="61475" y="1649475"/>
            <a:ext cx="24891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verpass Light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Each app as their own sandbox and set of libraries and binaries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Minimal dependency in the Operating system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Dedicated life cycle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499" name="Google Shape;499;gb16b1cd573_0_3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300" y="1337013"/>
            <a:ext cx="6229725" cy="32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b16b1cd573_0_3505"/>
          <p:cNvSpPr/>
          <p:nvPr/>
        </p:nvSpPr>
        <p:spPr>
          <a:xfrm>
            <a:off x="2694075" y="3247800"/>
            <a:ext cx="2759400" cy="3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b16b1cd573_0_3505"/>
          <p:cNvSpPr txBox="1"/>
          <p:nvPr/>
        </p:nvSpPr>
        <p:spPr>
          <a:xfrm>
            <a:off x="2968975" y="3247800"/>
            <a:ext cx="2560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 Light"/>
                <a:ea typeface="Overpass Light"/>
                <a:cs typeface="Overpass Light"/>
                <a:sym typeface="Overpass Light"/>
              </a:rPr>
              <a:t>Container </a:t>
            </a:r>
            <a:r>
              <a:rPr lang="en" sz="1200">
                <a:latin typeface="Overpass Light"/>
                <a:ea typeface="Overpass Light"/>
                <a:cs typeface="Overpass Light"/>
                <a:sym typeface="Overpass Light"/>
              </a:rPr>
              <a:t>implementation</a:t>
            </a:r>
            <a:endParaRPr sz="12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16b1cd573_0_3519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507" name="Google Shape;507;gb16b1cd573_0_3519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8" name="Google Shape;508;gb16b1cd573_0_3519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509" name="Google Shape;509;gb16b1cd573_0_3519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gb16b1cd573_0_3519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511" name="Google Shape;511;gb16b1cd573_0_3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b16b1cd573_0_3519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13" name="Google Shape;513;gb16b1cd573_0_3519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14" name="Google Shape;514;gb16b1cd573_0_3519"/>
          <p:cNvSpPr/>
          <p:nvPr/>
        </p:nvSpPr>
        <p:spPr>
          <a:xfrm>
            <a:off x="223361" y="1206985"/>
            <a:ext cx="1798311" cy="453564"/>
          </a:xfrm>
          <a:custGeom>
            <a:rect b="b" l="l" r="r" t="t"/>
            <a:pathLst>
              <a:path extrusionOk="0" h="1389" w="5507">
                <a:moveTo>
                  <a:pt x="0" y="0"/>
                </a:moveTo>
                <a:lnTo>
                  <a:pt x="5083" y="0"/>
                </a:lnTo>
                <a:lnTo>
                  <a:pt x="5506" y="695"/>
                </a:lnTo>
                <a:lnTo>
                  <a:pt x="5083" y="1388"/>
                </a:lnTo>
                <a:lnTo>
                  <a:pt x="0" y="1388"/>
                </a:lnTo>
                <a:lnTo>
                  <a:pt x="0" y="0"/>
                </a:lnTo>
              </a:path>
            </a:pathLst>
          </a:custGeom>
          <a:solidFill>
            <a:srgbClr val="7DBDC3"/>
          </a:solidFill>
          <a:ln>
            <a:noFill/>
          </a:ln>
        </p:spPr>
      </p:sp>
      <p:sp>
        <p:nvSpPr>
          <p:cNvPr id="515" name="Google Shape;515;gb16b1cd573_0_3519"/>
          <p:cNvSpPr/>
          <p:nvPr/>
        </p:nvSpPr>
        <p:spPr>
          <a:xfrm>
            <a:off x="1965185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3A9CA6"/>
          </a:solidFill>
          <a:ln>
            <a:noFill/>
          </a:ln>
        </p:spPr>
      </p:sp>
      <p:sp>
        <p:nvSpPr>
          <p:cNvPr id="516" name="Google Shape;516;gb16b1cd573_0_3519"/>
          <p:cNvSpPr txBox="1"/>
          <p:nvPr/>
        </p:nvSpPr>
        <p:spPr>
          <a:xfrm>
            <a:off x="790907" y="1327152"/>
            <a:ext cx="735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gb16b1cd573_0_3519"/>
          <p:cNvSpPr/>
          <p:nvPr/>
        </p:nvSpPr>
        <p:spPr>
          <a:xfrm>
            <a:off x="3685783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007A87"/>
          </a:solidFill>
          <a:ln>
            <a:noFill/>
          </a:ln>
        </p:spPr>
      </p:sp>
      <p:sp>
        <p:nvSpPr>
          <p:cNvPr id="518" name="Google Shape;518;gb16b1cd573_0_3519"/>
          <p:cNvSpPr txBox="1"/>
          <p:nvPr/>
        </p:nvSpPr>
        <p:spPr>
          <a:xfrm>
            <a:off x="2530119" y="1328458"/>
            <a:ext cx="802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gb16b1cd573_0_3519"/>
          <p:cNvSpPr/>
          <p:nvPr/>
        </p:nvSpPr>
        <p:spPr>
          <a:xfrm>
            <a:off x="5406055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005C66"/>
          </a:solidFill>
          <a:ln>
            <a:noFill/>
          </a:ln>
        </p:spPr>
      </p:sp>
      <p:sp>
        <p:nvSpPr>
          <p:cNvPr id="520" name="Google Shape;520;gb16b1cd573_0_3519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gb16b1cd573_0_3519"/>
          <p:cNvSpPr/>
          <p:nvPr/>
        </p:nvSpPr>
        <p:spPr>
          <a:xfrm>
            <a:off x="7126326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003D44"/>
          </a:solidFill>
          <a:ln>
            <a:noFill/>
          </a:ln>
        </p:spPr>
      </p:sp>
      <p:sp>
        <p:nvSpPr>
          <p:cNvPr id="522" name="Google Shape;522;gb16b1cd573_0_3519"/>
          <p:cNvSpPr txBox="1"/>
          <p:nvPr/>
        </p:nvSpPr>
        <p:spPr>
          <a:xfrm>
            <a:off x="5939313" y="1328458"/>
            <a:ext cx="87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IV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gb16b1cd573_0_3519"/>
          <p:cNvSpPr/>
          <p:nvPr/>
        </p:nvSpPr>
        <p:spPr>
          <a:xfrm>
            <a:off x="237729" y="1755245"/>
            <a:ext cx="1641240" cy="1101093"/>
          </a:xfrm>
          <a:custGeom>
            <a:rect b="b" l="l" r="r" t="t"/>
            <a:pathLst>
              <a:path extrusionOk="0" h="3372" w="5026">
                <a:moveTo>
                  <a:pt x="0" y="0"/>
                </a:moveTo>
                <a:lnTo>
                  <a:pt x="5025" y="0"/>
                </a:lnTo>
                <a:lnTo>
                  <a:pt x="5025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24" name="Google Shape;524;gb16b1cd573_0_3519"/>
          <p:cNvSpPr txBox="1"/>
          <p:nvPr/>
        </p:nvSpPr>
        <p:spPr>
          <a:xfrm>
            <a:off x="7687994" y="1328458"/>
            <a:ext cx="806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gb16b1cd573_0_3519"/>
          <p:cNvSpPr txBox="1"/>
          <p:nvPr/>
        </p:nvSpPr>
        <p:spPr>
          <a:xfrm>
            <a:off x="323939" y="1852881"/>
            <a:ext cx="910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Plan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gb16b1cd573_0_3519"/>
          <p:cNvSpPr txBox="1"/>
          <p:nvPr/>
        </p:nvSpPr>
        <p:spPr>
          <a:xfrm>
            <a:off x="323939" y="2189543"/>
            <a:ext cx="1340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Planning on how the application should look like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gb16b1cd573_0_3519"/>
          <p:cNvSpPr/>
          <p:nvPr/>
        </p:nvSpPr>
        <p:spPr>
          <a:xfrm>
            <a:off x="1971389" y="1755245"/>
            <a:ext cx="1640587" cy="1101093"/>
          </a:xfrm>
          <a:custGeom>
            <a:rect b="b" l="l" r="r" t="t"/>
            <a:pathLst>
              <a:path extrusionOk="0" h="3372" w="5024">
                <a:moveTo>
                  <a:pt x="0" y="0"/>
                </a:moveTo>
                <a:lnTo>
                  <a:pt x="5023" y="0"/>
                </a:lnTo>
                <a:lnTo>
                  <a:pt x="5023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28" name="Google Shape;528;gb16b1cd573_0_3519"/>
          <p:cNvSpPr txBox="1"/>
          <p:nvPr/>
        </p:nvSpPr>
        <p:spPr>
          <a:xfrm>
            <a:off x="2057272" y="1852881"/>
            <a:ext cx="1504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Build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gb16b1cd573_0_3519"/>
          <p:cNvSpPr txBox="1"/>
          <p:nvPr/>
        </p:nvSpPr>
        <p:spPr>
          <a:xfrm>
            <a:off x="2057272" y="2189543"/>
            <a:ext cx="14349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Build the application with the selected Code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gb16b1cd573_0_3519"/>
          <p:cNvSpPr/>
          <p:nvPr/>
        </p:nvSpPr>
        <p:spPr>
          <a:xfrm>
            <a:off x="3694927" y="1755245"/>
            <a:ext cx="1641240" cy="1101093"/>
          </a:xfrm>
          <a:custGeom>
            <a:rect b="b" l="l" r="r" t="t"/>
            <a:pathLst>
              <a:path extrusionOk="0" h="3372" w="5026">
                <a:moveTo>
                  <a:pt x="0" y="0"/>
                </a:moveTo>
                <a:lnTo>
                  <a:pt x="5025" y="0"/>
                </a:lnTo>
                <a:lnTo>
                  <a:pt x="5025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31" name="Google Shape;531;gb16b1cd573_0_3519"/>
          <p:cNvSpPr txBox="1"/>
          <p:nvPr/>
        </p:nvSpPr>
        <p:spPr>
          <a:xfrm>
            <a:off x="3781136" y="1852881"/>
            <a:ext cx="989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Release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gb16b1cd573_0_3519"/>
          <p:cNvSpPr txBox="1"/>
          <p:nvPr/>
        </p:nvSpPr>
        <p:spPr>
          <a:xfrm>
            <a:off x="3781136" y="2189543"/>
            <a:ext cx="12732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App lifecycle, storage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gb16b1cd573_0_3519"/>
          <p:cNvSpPr txBox="1"/>
          <p:nvPr/>
        </p:nvSpPr>
        <p:spPr>
          <a:xfrm>
            <a:off x="3781136" y="2333221"/>
            <a:ext cx="14412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lifecycle (backup, failure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gb16b1cd573_0_3519"/>
          <p:cNvSpPr/>
          <p:nvPr/>
        </p:nvSpPr>
        <p:spPr>
          <a:xfrm>
            <a:off x="5409647" y="1755245"/>
            <a:ext cx="1641240" cy="1101093"/>
          </a:xfrm>
          <a:custGeom>
            <a:rect b="b" l="l" r="r" t="t"/>
            <a:pathLst>
              <a:path extrusionOk="0" h="3372" w="5026">
                <a:moveTo>
                  <a:pt x="0" y="0"/>
                </a:moveTo>
                <a:lnTo>
                  <a:pt x="5025" y="0"/>
                </a:lnTo>
                <a:lnTo>
                  <a:pt x="5025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35" name="Google Shape;535;gb16b1cd573_0_3519"/>
          <p:cNvSpPr txBox="1"/>
          <p:nvPr/>
        </p:nvSpPr>
        <p:spPr>
          <a:xfrm>
            <a:off x="3781136" y="2476572"/>
            <a:ext cx="5463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recovery)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gb16b1cd573_0_3519"/>
          <p:cNvSpPr txBox="1"/>
          <p:nvPr/>
        </p:nvSpPr>
        <p:spPr>
          <a:xfrm>
            <a:off x="5495530" y="1852881"/>
            <a:ext cx="1044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deploy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gb16b1cd573_0_3519"/>
          <p:cNvSpPr txBox="1"/>
          <p:nvPr/>
        </p:nvSpPr>
        <p:spPr>
          <a:xfrm>
            <a:off x="5495530" y="2189543"/>
            <a:ext cx="10968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Metrics, alerts, log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gb16b1cd573_0_3519"/>
          <p:cNvSpPr txBox="1"/>
          <p:nvPr/>
        </p:nvSpPr>
        <p:spPr>
          <a:xfrm>
            <a:off x="5495530" y="2333221"/>
            <a:ext cx="14685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processing and workload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gb16b1cd573_0_3519"/>
          <p:cNvSpPr/>
          <p:nvPr/>
        </p:nvSpPr>
        <p:spPr>
          <a:xfrm>
            <a:off x="7142980" y="1755245"/>
            <a:ext cx="1777085" cy="1101093"/>
          </a:xfrm>
          <a:custGeom>
            <a:rect b="b" l="l" r="r" t="t"/>
            <a:pathLst>
              <a:path extrusionOk="0" h="3372" w="5442">
                <a:moveTo>
                  <a:pt x="0" y="0"/>
                </a:moveTo>
                <a:lnTo>
                  <a:pt x="5441" y="0"/>
                </a:lnTo>
                <a:lnTo>
                  <a:pt x="5441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40" name="Google Shape;540;gb16b1cd573_0_3519"/>
          <p:cNvSpPr txBox="1"/>
          <p:nvPr/>
        </p:nvSpPr>
        <p:spPr>
          <a:xfrm>
            <a:off x="5495530" y="2476572"/>
            <a:ext cx="464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analysis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gb16b1cd573_0_3519"/>
          <p:cNvSpPr txBox="1"/>
          <p:nvPr/>
        </p:nvSpPr>
        <p:spPr>
          <a:xfrm>
            <a:off x="7228864" y="1852881"/>
            <a:ext cx="730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Monitor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gb16b1cd573_0_3519"/>
          <p:cNvSpPr txBox="1"/>
          <p:nvPr/>
        </p:nvSpPr>
        <p:spPr>
          <a:xfrm>
            <a:off x="7228864" y="2189543"/>
            <a:ext cx="15597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Horizontal/vertical scaling,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gb16b1cd573_0_3519"/>
          <p:cNvSpPr txBox="1"/>
          <p:nvPr/>
        </p:nvSpPr>
        <p:spPr>
          <a:xfrm>
            <a:off x="7228864" y="2333221"/>
            <a:ext cx="17076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auto conﬁg tuning, abnormal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gb16b1cd573_0_3519"/>
          <p:cNvSpPr/>
          <p:nvPr/>
        </p:nvSpPr>
        <p:spPr>
          <a:xfrm>
            <a:off x="1007410" y="3395571"/>
            <a:ext cx="930994" cy="327"/>
          </a:xfrm>
          <a:custGeom>
            <a:rect b="b" l="l" r="r" t="t"/>
            <a:pathLst>
              <a:path extrusionOk="0" h="1" w="2851">
                <a:moveTo>
                  <a:pt x="0" y="0"/>
                </a:moveTo>
                <a:lnTo>
                  <a:pt x="28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45" name="Google Shape;545;gb16b1cd573_0_3519"/>
          <p:cNvSpPr/>
          <p:nvPr/>
        </p:nvSpPr>
        <p:spPr>
          <a:xfrm>
            <a:off x="380432" y="4202588"/>
            <a:ext cx="2655178" cy="327"/>
          </a:xfrm>
          <a:custGeom>
            <a:rect b="b" l="l" r="r" t="t"/>
            <a:pathLst>
              <a:path extrusionOk="0" h="1" w="8131">
                <a:moveTo>
                  <a:pt x="8130" y="0"/>
                </a:moveTo>
                <a:lnTo>
                  <a:pt x="0" y="0"/>
                </a:lnTo>
                <a:lnTo>
                  <a:pt x="8130" y="0"/>
                </a:lnTo>
              </a:path>
            </a:pathLst>
          </a:custGeom>
          <a:noFill/>
          <a:ln>
            <a:noFill/>
          </a:ln>
        </p:spPr>
      </p:sp>
      <p:sp>
        <p:nvSpPr>
          <p:cNvPr id="546" name="Google Shape;546;gb16b1cd573_0_3519"/>
          <p:cNvSpPr/>
          <p:nvPr/>
        </p:nvSpPr>
        <p:spPr>
          <a:xfrm>
            <a:off x="3968903" y="4193213"/>
            <a:ext cx="4816939" cy="327"/>
          </a:xfrm>
          <a:custGeom>
            <a:rect b="b" l="l" r="r" t="t"/>
            <a:pathLst>
              <a:path extrusionOk="0" h="1" w="14751">
                <a:moveTo>
                  <a:pt x="0" y="0"/>
                </a:moveTo>
                <a:lnTo>
                  <a:pt x="147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47" name="Google Shape;547;gb16b1cd573_0_3519"/>
          <p:cNvSpPr/>
          <p:nvPr/>
        </p:nvSpPr>
        <p:spPr>
          <a:xfrm>
            <a:off x="380432" y="4816904"/>
            <a:ext cx="5456977" cy="327"/>
          </a:xfrm>
          <a:custGeom>
            <a:rect b="b" l="l" r="r" t="t"/>
            <a:pathLst>
              <a:path extrusionOk="0" h="1" w="16711">
                <a:moveTo>
                  <a:pt x="16710" y="0"/>
                </a:moveTo>
                <a:lnTo>
                  <a:pt x="0" y="0"/>
                </a:lnTo>
                <a:lnTo>
                  <a:pt x="16710" y="0"/>
                </a:lnTo>
              </a:path>
            </a:pathLst>
          </a:custGeom>
          <a:noFill/>
          <a:ln>
            <a:noFill/>
          </a:ln>
        </p:spPr>
      </p:sp>
      <p:sp>
        <p:nvSpPr>
          <p:cNvPr id="548" name="Google Shape;548;gb16b1cd573_0_3519"/>
          <p:cNvSpPr/>
          <p:nvPr/>
        </p:nvSpPr>
        <p:spPr>
          <a:xfrm>
            <a:off x="6757650" y="4816904"/>
            <a:ext cx="2028202" cy="327"/>
          </a:xfrm>
          <a:custGeom>
            <a:rect b="b" l="l" r="r" t="t"/>
            <a:pathLst>
              <a:path extrusionOk="0" h="1" w="6211">
                <a:moveTo>
                  <a:pt x="0" y="0"/>
                </a:moveTo>
                <a:lnTo>
                  <a:pt x="621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49" name="Google Shape;549;gb16b1cd573_0_3519"/>
          <p:cNvSpPr txBox="1"/>
          <p:nvPr/>
        </p:nvSpPr>
        <p:spPr>
          <a:xfrm>
            <a:off x="7228864" y="2476572"/>
            <a:ext cx="16404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detection, scheduling tuning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gb16b1cd573_0_3519"/>
          <p:cNvSpPr txBox="1"/>
          <p:nvPr>
            <p:ph idx="4294967295" type="title"/>
          </p:nvPr>
        </p:nvSpPr>
        <p:spPr>
          <a:xfrm>
            <a:off x="663788" y="5204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Timeline</a:t>
            </a:r>
            <a:endParaRPr/>
          </a:p>
        </p:txBody>
      </p:sp>
      <p:sp>
        <p:nvSpPr>
          <p:cNvPr id="551" name="Google Shape;551;gb16b1cd573_0_3519"/>
          <p:cNvSpPr/>
          <p:nvPr/>
        </p:nvSpPr>
        <p:spPr>
          <a:xfrm>
            <a:off x="1007410" y="4081371"/>
            <a:ext cx="930994" cy="327"/>
          </a:xfrm>
          <a:custGeom>
            <a:rect b="b" l="l" r="r" t="t"/>
            <a:pathLst>
              <a:path extrusionOk="0" h="1" w="2851">
                <a:moveTo>
                  <a:pt x="0" y="0"/>
                </a:moveTo>
                <a:lnTo>
                  <a:pt x="28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52" name="Google Shape;552;gb16b1cd573_0_3519"/>
          <p:cNvSpPr/>
          <p:nvPr/>
        </p:nvSpPr>
        <p:spPr>
          <a:xfrm>
            <a:off x="1007410" y="4614771"/>
            <a:ext cx="930994" cy="327"/>
          </a:xfrm>
          <a:custGeom>
            <a:rect b="b" l="l" r="r" t="t"/>
            <a:pathLst>
              <a:path extrusionOk="0" h="1" w="2851">
                <a:moveTo>
                  <a:pt x="0" y="0"/>
                </a:moveTo>
                <a:lnTo>
                  <a:pt x="28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cxnSp>
        <p:nvCxnSpPr>
          <p:cNvPr id="553" name="Google Shape;553;gb16b1cd573_0_3519"/>
          <p:cNvCxnSpPr/>
          <p:nvPr/>
        </p:nvCxnSpPr>
        <p:spPr>
          <a:xfrm>
            <a:off x="1007410" y="4614771"/>
            <a:ext cx="2481300" cy="12600"/>
          </a:xfrm>
          <a:prstGeom prst="straightConnector1">
            <a:avLst/>
          </a:prstGeom>
          <a:noFill/>
          <a:ln cap="flat" cmpd="sng" w="187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54" name="Google Shape;554;gb16b1cd573_0_3519"/>
          <p:cNvSpPr/>
          <p:nvPr/>
        </p:nvSpPr>
        <p:spPr>
          <a:xfrm flipH="1" rot="10800000">
            <a:off x="3451100" y="4526001"/>
            <a:ext cx="206225" cy="196150"/>
          </a:xfrm>
          <a:custGeom>
            <a:rect b="b" l="l" r="r" t="t"/>
            <a:pathLst>
              <a:path extrusionOk="0" h="210" w="267">
                <a:moveTo>
                  <a:pt x="0" y="209"/>
                </a:moveTo>
                <a:lnTo>
                  <a:pt x="266" y="104"/>
                </a:lnTo>
                <a:lnTo>
                  <a:pt x="0" y="0"/>
                </a:lnTo>
                <a:lnTo>
                  <a:pt x="0" y="209"/>
                </a:lnTo>
              </a:path>
            </a:pathLst>
          </a:custGeom>
          <a:solidFill>
            <a:srgbClr val="277A9F"/>
          </a:solidFill>
          <a:ln cap="flat" cmpd="sng" w="18700">
            <a:solidFill>
              <a:srgbClr val="6AA84F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555" name="Google Shape;555;gb16b1cd573_0_3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79" y="4289217"/>
            <a:ext cx="464100" cy="656227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b16b1cd573_0_3519"/>
          <p:cNvSpPr/>
          <p:nvPr/>
        </p:nvSpPr>
        <p:spPr>
          <a:xfrm>
            <a:off x="3968903" y="3583613"/>
            <a:ext cx="4816939" cy="327"/>
          </a:xfrm>
          <a:custGeom>
            <a:rect b="b" l="l" r="r" t="t"/>
            <a:pathLst>
              <a:path extrusionOk="0" h="1" w="14751">
                <a:moveTo>
                  <a:pt x="0" y="0"/>
                </a:moveTo>
                <a:lnTo>
                  <a:pt x="147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57" name="Google Shape;557;gb16b1cd573_0_3519"/>
          <p:cNvSpPr/>
          <p:nvPr/>
        </p:nvSpPr>
        <p:spPr>
          <a:xfrm>
            <a:off x="6757650" y="4207304"/>
            <a:ext cx="2028202" cy="327"/>
          </a:xfrm>
          <a:custGeom>
            <a:rect b="b" l="l" r="r" t="t"/>
            <a:pathLst>
              <a:path extrusionOk="0" h="1" w="6211">
                <a:moveTo>
                  <a:pt x="0" y="0"/>
                </a:moveTo>
                <a:lnTo>
                  <a:pt x="621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cxnSp>
        <p:nvCxnSpPr>
          <p:cNvPr id="558" name="Google Shape;558;gb16b1cd573_0_3519"/>
          <p:cNvCxnSpPr/>
          <p:nvPr/>
        </p:nvCxnSpPr>
        <p:spPr>
          <a:xfrm flipH="1" rot="10800000">
            <a:off x="1007410" y="3987471"/>
            <a:ext cx="4346700" cy="17700"/>
          </a:xfrm>
          <a:prstGeom prst="straightConnector1">
            <a:avLst/>
          </a:prstGeom>
          <a:noFill/>
          <a:ln cap="flat" cmpd="sng" w="187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gb16b1cd573_0_3519"/>
          <p:cNvSpPr/>
          <p:nvPr/>
        </p:nvSpPr>
        <p:spPr>
          <a:xfrm flipH="1" rot="10800000">
            <a:off x="5329850" y="3875976"/>
            <a:ext cx="206225" cy="196150"/>
          </a:xfrm>
          <a:custGeom>
            <a:rect b="b" l="l" r="r" t="t"/>
            <a:pathLst>
              <a:path extrusionOk="0" h="210" w="267">
                <a:moveTo>
                  <a:pt x="0" y="209"/>
                </a:moveTo>
                <a:lnTo>
                  <a:pt x="266" y="104"/>
                </a:lnTo>
                <a:lnTo>
                  <a:pt x="0" y="0"/>
                </a:lnTo>
                <a:lnTo>
                  <a:pt x="0" y="209"/>
                </a:lnTo>
              </a:path>
            </a:pathLst>
          </a:custGeom>
          <a:solidFill>
            <a:srgbClr val="277A9F"/>
          </a:solidFill>
          <a:ln cap="flat" cmpd="sng" w="18700">
            <a:solidFill>
              <a:srgbClr val="277A9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0" name="Google Shape;560;gb16b1cd573_0_3519"/>
          <p:cNvSpPr/>
          <p:nvPr/>
        </p:nvSpPr>
        <p:spPr>
          <a:xfrm>
            <a:off x="3968903" y="2821613"/>
            <a:ext cx="4816939" cy="327"/>
          </a:xfrm>
          <a:custGeom>
            <a:rect b="b" l="l" r="r" t="t"/>
            <a:pathLst>
              <a:path extrusionOk="0" h="1" w="14751">
                <a:moveTo>
                  <a:pt x="0" y="0"/>
                </a:moveTo>
                <a:lnTo>
                  <a:pt x="147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61" name="Google Shape;561;gb16b1cd573_0_3519"/>
          <p:cNvSpPr/>
          <p:nvPr/>
        </p:nvSpPr>
        <p:spPr>
          <a:xfrm>
            <a:off x="6757650" y="3673904"/>
            <a:ext cx="2028202" cy="327"/>
          </a:xfrm>
          <a:custGeom>
            <a:rect b="b" l="l" r="r" t="t"/>
            <a:pathLst>
              <a:path extrusionOk="0" h="1" w="6211">
                <a:moveTo>
                  <a:pt x="0" y="0"/>
                </a:moveTo>
                <a:lnTo>
                  <a:pt x="621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cxnSp>
        <p:nvCxnSpPr>
          <p:cNvPr id="562" name="Google Shape;562;gb16b1cd573_0_3519"/>
          <p:cNvCxnSpPr/>
          <p:nvPr/>
        </p:nvCxnSpPr>
        <p:spPr>
          <a:xfrm>
            <a:off x="1007410" y="3319371"/>
            <a:ext cx="7592400" cy="18600"/>
          </a:xfrm>
          <a:prstGeom prst="straightConnector1">
            <a:avLst/>
          </a:prstGeom>
          <a:noFill/>
          <a:ln cap="flat" cmpd="sng" w="18700">
            <a:solidFill>
              <a:srgbClr val="277A9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3" name="Google Shape;563;gb16b1cd573_0_3519"/>
          <p:cNvSpPr/>
          <p:nvPr/>
        </p:nvSpPr>
        <p:spPr>
          <a:xfrm flipH="1" rot="10800000">
            <a:off x="8480300" y="3230601"/>
            <a:ext cx="206225" cy="196150"/>
          </a:xfrm>
          <a:custGeom>
            <a:rect b="b" l="l" r="r" t="t"/>
            <a:pathLst>
              <a:path extrusionOk="0" h="210" w="267">
                <a:moveTo>
                  <a:pt x="0" y="209"/>
                </a:moveTo>
                <a:lnTo>
                  <a:pt x="266" y="104"/>
                </a:lnTo>
                <a:lnTo>
                  <a:pt x="0" y="0"/>
                </a:lnTo>
                <a:lnTo>
                  <a:pt x="0" y="209"/>
                </a:lnTo>
              </a:path>
            </a:pathLst>
          </a:custGeom>
          <a:solidFill>
            <a:srgbClr val="277A9F"/>
          </a:solidFill>
          <a:ln cap="flat" cmpd="sng" w="18700">
            <a:solidFill>
              <a:srgbClr val="277A9F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564" name="Google Shape;564;gb16b1cd573_0_35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25" y="3718875"/>
            <a:ext cx="599550" cy="5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b16b1cd573_0_35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175" y="3017465"/>
            <a:ext cx="464100" cy="4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b16b1cd573_0_3519"/>
          <p:cNvSpPr/>
          <p:nvPr/>
        </p:nvSpPr>
        <p:spPr>
          <a:xfrm>
            <a:off x="1437550" y="3084325"/>
            <a:ext cx="2265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b16b1cd573_0_3519"/>
          <p:cNvSpPr txBox="1"/>
          <p:nvPr/>
        </p:nvSpPr>
        <p:spPr>
          <a:xfrm>
            <a:off x="1095550" y="3478525"/>
            <a:ext cx="910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1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68" name="Google Shape;568;gb16b1cd573_0_3519"/>
          <p:cNvSpPr txBox="1"/>
          <p:nvPr/>
        </p:nvSpPr>
        <p:spPr>
          <a:xfrm>
            <a:off x="2128875" y="2672813"/>
            <a:ext cx="104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2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69" name="Google Shape;569;gb16b1cd573_0_3519"/>
          <p:cNvSpPr txBox="1"/>
          <p:nvPr/>
        </p:nvSpPr>
        <p:spPr>
          <a:xfrm>
            <a:off x="3411050" y="2650475"/>
            <a:ext cx="98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3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70" name="Google Shape;570;gb16b1cd573_0_3519"/>
          <p:cNvSpPr txBox="1"/>
          <p:nvPr/>
        </p:nvSpPr>
        <p:spPr>
          <a:xfrm>
            <a:off x="381000" y="152400"/>
            <a:ext cx="30915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/>
          </a:p>
        </p:txBody>
      </p:sp>
      <p:sp>
        <p:nvSpPr>
          <p:cNvPr id="571" name="Google Shape;571;gb16b1cd573_0_3519"/>
          <p:cNvSpPr/>
          <p:nvPr/>
        </p:nvSpPr>
        <p:spPr>
          <a:xfrm>
            <a:off x="1437550" y="4385450"/>
            <a:ext cx="2265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b16b1cd573_0_3519"/>
          <p:cNvSpPr/>
          <p:nvPr/>
        </p:nvSpPr>
        <p:spPr>
          <a:xfrm>
            <a:off x="2817975" y="4381750"/>
            <a:ext cx="226500" cy="4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b16b1cd573_0_3519"/>
          <p:cNvSpPr txBox="1"/>
          <p:nvPr/>
        </p:nvSpPr>
        <p:spPr>
          <a:xfrm>
            <a:off x="1095550" y="4081375"/>
            <a:ext cx="910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1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74" name="Google Shape;574;gb16b1cd573_0_3519"/>
          <p:cNvSpPr txBox="1"/>
          <p:nvPr/>
        </p:nvSpPr>
        <p:spPr>
          <a:xfrm>
            <a:off x="2465175" y="4090675"/>
            <a:ext cx="104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2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75" name="Google Shape;575;gb16b1cd573_0_3519"/>
          <p:cNvSpPr/>
          <p:nvPr/>
        </p:nvSpPr>
        <p:spPr>
          <a:xfrm>
            <a:off x="2465175" y="3084313"/>
            <a:ext cx="2265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b16b1cd573_0_3519"/>
          <p:cNvSpPr/>
          <p:nvPr/>
        </p:nvSpPr>
        <p:spPr>
          <a:xfrm>
            <a:off x="4819450" y="3117050"/>
            <a:ext cx="2265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b16b1cd573_0_3519"/>
          <p:cNvSpPr/>
          <p:nvPr/>
        </p:nvSpPr>
        <p:spPr>
          <a:xfrm>
            <a:off x="6101588" y="3079638"/>
            <a:ext cx="2265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b16b1cd573_0_3519"/>
          <p:cNvSpPr/>
          <p:nvPr/>
        </p:nvSpPr>
        <p:spPr>
          <a:xfrm>
            <a:off x="7575525" y="3117050"/>
            <a:ext cx="2265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b16b1cd573_0_3519"/>
          <p:cNvSpPr/>
          <p:nvPr/>
        </p:nvSpPr>
        <p:spPr>
          <a:xfrm>
            <a:off x="1437538" y="3821138"/>
            <a:ext cx="2265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b16b1cd573_0_3519"/>
          <p:cNvSpPr/>
          <p:nvPr/>
        </p:nvSpPr>
        <p:spPr>
          <a:xfrm>
            <a:off x="3249663" y="3792175"/>
            <a:ext cx="2265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b16b1cd573_0_3519"/>
          <p:cNvSpPr/>
          <p:nvPr/>
        </p:nvSpPr>
        <p:spPr>
          <a:xfrm>
            <a:off x="4690350" y="3829600"/>
            <a:ext cx="2265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b16b1cd573_0_3519"/>
          <p:cNvSpPr txBox="1"/>
          <p:nvPr/>
        </p:nvSpPr>
        <p:spPr>
          <a:xfrm>
            <a:off x="1095550" y="2680813"/>
            <a:ext cx="910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1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83" name="Google Shape;583;gb16b1cd573_0_3519"/>
          <p:cNvSpPr txBox="1"/>
          <p:nvPr/>
        </p:nvSpPr>
        <p:spPr>
          <a:xfrm>
            <a:off x="2884188" y="3467838"/>
            <a:ext cx="104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2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84" name="Google Shape;584;gb16b1cd573_0_3519"/>
          <p:cNvSpPr/>
          <p:nvPr/>
        </p:nvSpPr>
        <p:spPr>
          <a:xfrm>
            <a:off x="3752650" y="3117050"/>
            <a:ext cx="2265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b16b1cd573_0_3519"/>
          <p:cNvSpPr txBox="1"/>
          <p:nvPr/>
        </p:nvSpPr>
        <p:spPr>
          <a:xfrm>
            <a:off x="4331988" y="3467838"/>
            <a:ext cx="104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3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86" name="Google Shape;586;gb16b1cd573_0_3519"/>
          <p:cNvSpPr txBox="1"/>
          <p:nvPr/>
        </p:nvSpPr>
        <p:spPr>
          <a:xfrm>
            <a:off x="4435800" y="2689575"/>
            <a:ext cx="98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4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87" name="Google Shape;587;gb16b1cd573_0_3519"/>
          <p:cNvSpPr txBox="1"/>
          <p:nvPr/>
        </p:nvSpPr>
        <p:spPr>
          <a:xfrm>
            <a:off x="5697050" y="2650475"/>
            <a:ext cx="98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5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88" name="Google Shape;588;gb16b1cd573_0_3519"/>
          <p:cNvSpPr txBox="1"/>
          <p:nvPr/>
        </p:nvSpPr>
        <p:spPr>
          <a:xfrm>
            <a:off x="7221050" y="2650475"/>
            <a:ext cx="98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6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gb216bc0d1f_0_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300"/>
            <a:ext cx="8839200" cy="3257168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b216bc0d1f_0_467"/>
          <p:cNvSpPr txBox="1"/>
          <p:nvPr>
            <p:ph idx="4294967295" type="title"/>
          </p:nvPr>
        </p:nvSpPr>
        <p:spPr>
          <a:xfrm>
            <a:off x="732313" y="667738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Evolution of</a:t>
            </a:r>
            <a:r>
              <a:rPr lang="en"/>
              <a:t> Containers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b16b1cd573_0_360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History of Containers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b16b1cd573_0_360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gb16b1cd573_0_3609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source data here</a:t>
            </a:r>
            <a:endParaRPr/>
          </a:p>
        </p:txBody>
      </p:sp>
      <p:sp>
        <p:nvSpPr>
          <p:cNvPr id="602" name="Google Shape;602;gb16b1cd573_0_3609"/>
          <p:cNvSpPr txBox="1"/>
          <p:nvPr>
            <p:ph idx="4" type="subTitle"/>
          </p:nvPr>
        </p:nvSpPr>
        <p:spPr>
          <a:xfrm>
            <a:off x="3881324" y="3162575"/>
            <a:ext cx="3934800" cy="2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Begin </a:t>
            </a:r>
            <a:r>
              <a:rPr lang="en" sz="3800"/>
              <a:t>Exercise</a:t>
            </a:r>
            <a:r>
              <a:rPr lang="en" sz="3800"/>
              <a:t> 1</a:t>
            </a:r>
            <a:endParaRPr sz="3800"/>
          </a:p>
        </p:txBody>
      </p:sp>
      <p:sp>
        <p:nvSpPr>
          <p:cNvPr id="603" name="Google Shape;603;gb16b1cd573_0_3609"/>
          <p:cNvSpPr/>
          <p:nvPr/>
        </p:nvSpPr>
        <p:spPr>
          <a:xfrm>
            <a:off x="3075169" y="2987925"/>
            <a:ext cx="69300" cy="224100"/>
          </a:xfrm>
          <a:prstGeom prst="rect">
            <a:avLst/>
          </a:prstGeom>
          <a:solidFill>
            <a:srgbClr val="EE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gb16b1cd573_0_3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286" y="944411"/>
            <a:ext cx="1543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gb16b1cd573_0_36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561" y="1002694"/>
            <a:ext cx="1426500" cy="142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06" name="Google Shape;606;gb16b1cd573_0_3609"/>
          <p:cNvPicPr preferRelativeResize="0"/>
          <p:nvPr/>
        </p:nvPicPr>
        <p:blipFill rotWithShape="1">
          <a:blip r:embed="rId5">
            <a:alphaModFix/>
          </a:blip>
          <a:srcRect b="0" l="20767" r="20767" t="0"/>
          <a:stretch/>
        </p:blipFill>
        <p:spPr>
          <a:xfrm>
            <a:off x="73013" y="1371900"/>
            <a:ext cx="290212" cy="49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16b1cd573_0_264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Containers</a:t>
            </a:r>
            <a:endParaRPr/>
          </a:p>
        </p:txBody>
      </p:sp>
      <p:sp>
        <p:nvSpPr>
          <p:cNvPr id="235" name="Google Shape;235;gb16b1cd573_0_264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gb16b1cd573_0_2642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source data here</a:t>
            </a:r>
            <a:endParaRPr/>
          </a:p>
        </p:txBody>
      </p:sp>
      <p:sp>
        <p:nvSpPr>
          <p:cNvPr id="237" name="Google Shape;237;gb16b1cd573_0_2642"/>
          <p:cNvSpPr txBox="1"/>
          <p:nvPr>
            <p:ph type="title"/>
          </p:nvPr>
        </p:nvSpPr>
        <p:spPr>
          <a:xfrm>
            <a:off x="3349163" y="1320131"/>
            <a:ext cx="5043600" cy="24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“Who controls the past controls the future. Who controls the present controls the past.”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38" name="Google Shape;238;gb16b1cd573_0_2642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George Orwell,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1984 </a:t>
            </a:r>
            <a:endParaRPr/>
          </a:p>
        </p:txBody>
      </p:sp>
      <p:pic>
        <p:nvPicPr>
          <p:cNvPr id="239" name="Google Shape;239;gb16b1cd573_0_2642"/>
          <p:cNvPicPr preferRelativeResize="0"/>
          <p:nvPr/>
        </p:nvPicPr>
        <p:blipFill rotWithShape="1">
          <a:blip r:embed="rId3">
            <a:alphaModFix/>
          </a:blip>
          <a:srcRect b="10114" l="0" r="0" t="10114"/>
          <a:stretch/>
        </p:blipFill>
        <p:spPr>
          <a:xfrm>
            <a:off x="3" y="1613524"/>
            <a:ext cx="3113361" cy="248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b16b1cd573_0_2642"/>
          <p:cNvPicPr preferRelativeResize="0"/>
          <p:nvPr/>
        </p:nvPicPr>
        <p:blipFill rotWithShape="1">
          <a:blip r:embed="rId4">
            <a:alphaModFix/>
          </a:blip>
          <a:srcRect b="0" l="20767" r="20767" t="0"/>
          <a:stretch/>
        </p:blipFill>
        <p:spPr>
          <a:xfrm>
            <a:off x="85894" y="3586706"/>
            <a:ext cx="268538" cy="45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gb16b1cd573_0_2642"/>
          <p:cNvCxnSpPr/>
          <p:nvPr/>
        </p:nvCxnSpPr>
        <p:spPr>
          <a:xfrm>
            <a:off x="3366697" y="3663249"/>
            <a:ext cx="117000" cy="0"/>
          </a:xfrm>
          <a:prstGeom prst="straightConnector1">
            <a:avLst/>
          </a:prstGeom>
          <a:noFill/>
          <a:ln cap="flat" cmpd="sng" w="2857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6b1cd573_0_816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Evolution of Platforms</a:t>
            </a:r>
            <a:endParaRPr/>
          </a:p>
        </p:txBody>
      </p:sp>
      <p:sp>
        <p:nvSpPr>
          <p:cNvPr id="247" name="Google Shape;247;gb16b1cd573_0_816"/>
          <p:cNvSpPr txBox="1"/>
          <p:nvPr>
            <p:ph idx="9" type="subTitle"/>
          </p:nvPr>
        </p:nvSpPr>
        <p:spPr>
          <a:xfrm>
            <a:off x="663794" y="1191925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Physical to Container</a:t>
            </a:r>
            <a:endParaRPr/>
          </a:p>
        </p:txBody>
      </p:sp>
      <p:sp>
        <p:nvSpPr>
          <p:cNvPr id="248" name="Google Shape;248;gb16b1cd573_0_816"/>
          <p:cNvSpPr/>
          <p:nvPr/>
        </p:nvSpPr>
        <p:spPr>
          <a:xfrm>
            <a:off x="953719" y="3145744"/>
            <a:ext cx="7580700" cy="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gb16b1cd573_0_816"/>
          <p:cNvCxnSpPr/>
          <p:nvPr/>
        </p:nvCxnSpPr>
        <p:spPr>
          <a:xfrm rot="10800000">
            <a:off x="953719" y="2762419"/>
            <a:ext cx="0" cy="468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0" name="Google Shape;250;gb16b1cd573_0_816"/>
          <p:cNvCxnSpPr/>
          <p:nvPr/>
        </p:nvCxnSpPr>
        <p:spPr>
          <a:xfrm rot="10800000">
            <a:off x="2867865" y="2762419"/>
            <a:ext cx="0" cy="468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1" name="Google Shape;251;gb16b1cd573_0_816"/>
          <p:cNvCxnSpPr/>
          <p:nvPr/>
        </p:nvCxnSpPr>
        <p:spPr>
          <a:xfrm rot="10800000">
            <a:off x="5086793" y="2762419"/>
            <a:ext cx="0" cy="468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2" name="Google Shape;252;gb16b1cd573_0_816"/>
          <p:cNvCxnSpPr/>
          <p:nvPr/>
        </p:nvCxnSpPr>
        <p:spPr>
          <a:xfrm rot="10800000">
            <a:off x="2223586" y="3145594"/>
            <a:ext cx="0" cy="468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3" name="Google Shape;253;gb16b1cd573_0_816"/>
          <p:cNvCxnSpPr/>
          <p:nvPr/>
        </p:nvCxnSpPr>
        <p:spPr>
          <a:xfrm rot="10800000">
            <a:off x="3757892" y="3145594"/>
            <a:ext cx="0" cy="468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4" name="Google Shape;254;gb16b1cd573_0_816"/>
          <p:cNvCxnSpPr/>
          <p:nvPr/>
        </p:nvCxnSpPr>
        <p:spPr>
          <a:xfrm rot="10800000">
            <a:off x="6286951" y="3145594"/>
            <a:ext cx="0" cy="468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5" name="Google Shape;255;gb16b1cd573_0_816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History of Containers</a:t>
            </a:r>
            <a:endParaRPr/>
          </a:p>
        </p:txBody>
      </p:sp>
      <p:sp>
        <p:nvSpPr>
          <p:cNvPr id="256" name="Google Shape;256;gb16b1cd573_0_816"/>
          <p:cNvSpPr txBox="1"/>
          <p:nvPr>
            <p:ph idx="12" type="sldNum"/>
          </p:nvPr>
        </p:nvSpPr>
        <p:spPr>
          <a:xfrm>
            <a:off x="-548119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gb16b1cd573_0_816"/>
          <p:cNvSpPr txBox="1"/>
          <p:nvPr>
            <p:ph idx="2" type="subTitle"/>
          </p:nvPr>
        </p:nvSpPr>
        <p:spPr>
          <a:xfrm>
            <a:off x="922219" y="21017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Server</a:t>
            </a:r>
            <a:endParaRPr/>
          </a:p>
        </p:txBody>
      </p:sp>
      <p:sp>
        <p:nvSpPr>
          <p:cNvPr id="258" name="Google Shape;258;gb16b1cd573_0_816"/>
          <p:cNvSpPr txBox="1"/>
          <p:nvPr>
            <p:ph idx="3" type="subTitle"/>
          </p:nvPr>
        </p:nvSpPr>
        <p:spPr>
          <a:xfrm>
            <a:off x="922225" y="2406202"/>
            <a:ext cx="1580100" cy="2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term “server” was burn in the computer world .</a:t>
            </a:r>
            <a:endParaRPr/>
          </a:p>
        </p:txBody>
      </p:sp>
      <p:sp>
        <p:nvSpPr>
          <p:cNvPr id="259" name="Google Shape;259;gb16b1cd573_0_816"/>
          <p:cNvSpPr txBox="1"/>
          <p:nvPr>
            <p:ph idx="4" type="subTitle"/>
          </p:nvPr>
        </p:nvSpPr>
        <p:spPr>
          <a:xfrm>
            <a:off x="587756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1969</a:t>
            </a:r>
            <a:endParaRPr/>
          </a:p>
        </p:txBody>
      </p:sp>
      <p:sp>
        <p:nvSpPr>
          <p:cNvPr id="260" name="Google Shape;260;gb16b1cd573_0_816"/>
          <p:cNvSpPr txBox="1"/>
          <p:nvPr>
            <p:ph idx="5" type="subTitle"/>
          </p:nvPr>
        </p:nvSpPr>
        <p:spPr>
          <a:xfrm>
            <a:off x="1849631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1970</a:t>
            </a:r>
            <a:endParaRPr/>
          </a:p>
        </p:txBody>
      </p:sp>
      <p:sp>
        <p:nvSpPr>
          <p:cNvPr id="261" name="Google Shape;261;gb16b1cd573_0_816"/>
          <p:cNvSpPr txBox="1"/>
          <p:nvPr>
            <p:ph idx="6" type="subTitle"/>
          </p:nvPr>
        </p:nvSpPr>
        <p:spPr>
          <a:xfrm>
            <a:off x="675469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Count</a:t>
            </a:r>
            <a:endParaRPr/>
          </a:p>
        </p:txBody>
      </p:sp>
      <p:sp>
        <p:nvSpPr>
          <p:cNvPr id="262" name="Google Shape;262;gb16b1cd573_0_816"/>
          <p:cNvSpPr txBox="1"/>
          <p:nvPr>
            <p:ph idx="7" type="subTitle"/>
          </p:nvPr>
        </p:nvSpPr>
        <p:spPr>
          <a:xfrm>
            <a:off x="675469" y="3869028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start of any counter application for Delta </a:t>
            </a:r>
            <a:r>
              <a:rPr lang="en">
                <a:solidFill>
                  <a:schemeClr val="dk1"/>
                </a:solidFill>
              </a:rPr>
              <a:t>measures</a:t>
            </a:r>
            <a:r>
              <a:rPr lang="en">
                <a:solidFill>
                  <a:schemeClr val="dk1"/>
                </a:solidFill>
              </a:rPr>
              <a:t> begins at 01/01/1970</a:t>
            </a:r>
            <a:endParaRPr/>
          </a:p>
        </p:txBody>
      </p:sp>
      <p:sp>
        <p:nvSpPr>
          <p:cNvPr id="263" name="Google Shape;263;gb16b1cd573_0_816"/>
          <p:cNvSpPr txBox="1"/>
          <p:nvPr>
            <p:ph idx="2" type="subTitle"/>
          </p:nvPr>
        </p:nvSpPr>
        <p:spPr>
          <a:xfrm>
            <a:off x="2831123" y="16445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Was Born</a:t>
            </a:r>
            <a:endParaRPr/>
          </a:p>
        </p:txBody>
      </p:sp>
      <p:sp>
        <p:nvSpPr>
          <p:cNvPr id="264" name="Google Shape;264;gb16b1cd573_0_816"/>
          <p:cNvSpPr txBox="1"/>
          <p:nvPr>
            <p:ph idx="3" type="subTitle"/>
          </p:nvPr>
        </p:nvSpPr>
        <p:spPr>
          <a:xfrm>
            <a:off x="2831125" y="1949000"/>
            <a:ext cx="20004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is a family of open-source Unix-like operating systems based on the Linux kernel,</a:t>
            </a:r>
            <a:r>
              <a:rPr baseline="30000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[10]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operating system kernel first released on September 17, 1991</a:t>
            </a:r>
            <a:endParaRPr/>
          </a:p>
        </p:txBody>
      </p:sp>
      <p:sp>
        <p:nvSpPr>
          <p:cNvPr id="265" name="Google Shape;265;gb16b1cd573_0_816"/>
          <p:cNvSpPr txBox="1"/>
          <p:nvPr>
            <p:ph idx="4" type="subTitle"/>
          </p:nvPr>
        </p:nvSpPr>
        <p:spPr>
          <a:xfrm>
            <a:off x="2496660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1991</a:t>
            </a:r>
            <a:endParaRPr/>
          </a:p>
        </p:txBody>
      </p:sp>
      <p:sp>
        <p:nvSpPr>
          <p:cNvPr id="266" name="Google Shape;266;gb16b1cd573_0_816"/>
          <p:cNvSpPr txBox="1"/>
          <p:nvPr>
            <p:ph idx="5" type="subTitle"/>
          </p:nvPr>
        </p:nvSpPr>
        <p:spPr>
          <a:xfrm>
            <a:off x="3379848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1993</a:t>
            </a:r>
            <a:endParaRPr/>
          </a:p>
        </p:txBody>
      </p:sp>
      <p:sp>
        <p:nvSpPr>
          <p:cNvPr id="267" name="Google Shape;267;gb16b1cd573_0_816"/>
          <p:cNvSpPr txBox="1"/>
          <p:nvPr>
            <p:ph idx="6" type="subTitle"/>
          </p:nvPr>
        </p:nvSpPr>
        <p:spPr>
          <a:xfrm>
            <a:off x="2434285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</a:t>
            </a:r>
            <a:endParaRPr/>
          </a:p>
        </p:txBody>
      </p:sp>
      <p:sp>
        <p:nvSpPr>
          <p:cNvPr id="268" name="Google Shape;268;gb16b1cd573_0_816"/>
          <p:cNvSpPr txBox="1"/>
          <p:nvPr>
            <p:ph idx="7" type="subTitle"/>
          </p:nvPr>
        </p:nvSpPr>
        <p:spPr>
          <a:xfrm>
            <a:off x="2281874" y="3869025"/>
            <a:ext cx="1769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An open source software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products to enterprises. Founded in 1993</a:t>
            </a:r>
            <a:endParaRPr/>
          </a:p>
        </p:txBody>
      </p:sp>
      <p:sp>
        <p:nvSpPr>
          <p:cNvPr id="269" name="Google Shape;269;gb16b1cd573_0_816"/>
          <p:cNvSpPr txBox="1"/>
          <p:nvPr>
            <p:ph idx="2" type="subTitle"/>
          </p:nvPr>
        </p:nvSpPr>
        <p:spPr>
          <a:xfrm>
            <a:off x="6967624" y="16445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</p:txBody>
      </p:sp>
      <p:sp>
        <p:nvSpPr>
          <p:cNvPr id="270" name="Google Shape;270;gb16b1cd573_0_816"/>
          <p:cNvSpPr txBox="1"/>
          <p:nvPr>
            <p:ph idx="3" type="subTitle"/>
          </p:nvPr>
        </p:nvSpPr>
        <p:spPr>
          <a:xfrm>
            <a:off x="5062624" y="2177606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filed for a patent on their techniques, which is granted as U.S. Patent</a:t>
            </a:r>
            <a:endParaRPr/>
          </a:p>
        </p:txBody>
      </p:sp>
      <p:sp>
        <p:nvSpPr>
          <p:cNvPr id="271" name="Google Shape;271;gb16b1cd573_0_816"/>
          <p:cNvSpPr txBox="1"/>
          <p:nvPr>
            <p:ph idx="4" type="subTitle"/>
          </p:nvPr>
        </p:nvSpPr>
        <p:spPr>
          <a:xfrm>
            <a:off x="4728161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1998</a:t>
            </a:r>
            <a:endParaRPr/>
          </a:p>
        </p:txBody>
      </p:sp>
      <p:sp>
        <p:nvSpPr>
          <p:cNvPr id="272" name="Google Shape;272;gb16b1cd573_0_816"/>
          <p:cNvSpPr txBox="1"/>
          <p:nvPr>
            <p:ph idx="5" type="subTitle"/>
          </p:nvPr>
        </p:nvSpPr>
        <p:spPr>
          <a:xfrm>
            <a:off x="5904806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</a:t>
            </a:r>
            <a:endParaRPr/>
          </a:p>
        </p:txBody>
      </p:sp>
      <p:sp>
        <p:nvSpPr>
          <p:cNvPr id="273" name="Google Shape;273;gb16b1cd573_0_816"/>
          <p:cNvSpPr txBox="1"/>
          <p:nvPr>
            <p:ph idx="6" type="subTitle"/>
          </p:nvPr>
        </p:nvSpPr>
        <p:spPr>
          <a:xfrm>
            <a:off x="4883044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274" name="Google Shape;274;gb16b1cd573_0_816"/>
          <p:cNvSpPr txBox="1"/>
          <p:nvPr>
            <p:ph idx="7" type="subTitle"/>
          </p:nvPr>
        </p:nvSpPr>
        <p:spPr>
          <a:xfrm>
            <a:off x="4883044" y="3869028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Inc. was founded by Solomon Hykes and Sebastien Pahl during the Y Combinator Summer 2010 startup incubator group and launched in 2011</a:t>
            </a:r>
            <a:endParaRPr/>
          </a:p>
        </p:txBody>
      </p:sp>
      <p:sp>
        <p:nvSpPr>
          <p:cNvPr id="275" name="Google Shape;275;gb16b1cd573_0_816"/>
          <p:cNvSpPr txBox="1"/>
          <p:nvPr>
            <p:ph idx="4" type="subTitle"/>
          </p:nvPr>
        </p:nvSpPr>
        <p:spPr>
          <a:xfrm>
            <a:off x="6709361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2014</a:t>
            </a:r>
            <a:endParaRPr/>
          </a:p>
        </p:txBody>
      </p:sp>
      <p:cxnSp>
        <p:nvCxnSpPr>
          <p:cNvPr id="276" name="Google Shape;276;gb16b1cd573_0_816"/>
          <p:cNvCxnSpPr/>
          <p:nvPr/>
        </p:nvCxnSpPr>
        <p:spPr>
          <a:xfrm rot="10800000">
            <a:off x="7067993" y="2762419"/>
            <a:ext cx="0" cy="468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7" name="Google Shape;277;gb16b1cd573_0_816"/>
          <p:cNvSpPr txBox="1"/>
          <p:nvPr>
            <p:ph idx="3" type="subTitle"/>
          </p:nvPr>
        </p:nvSpPr>
        <p:spPr>
          <a:xfrm>
            <a:off x="6967625" y="1949000"/>
            <a:ext cx="20514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(commonly stylized as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k8s</a:t>
            </a:r>
            <a:r>
              <a:rPr baseline="30000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[4]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an open-source container-orchestration system for automating computer application deployment, scaling, and management</a:t>
            </a:r>
            <a:endParaRPr/>
          </a:p>
        </p:txBody>
      </p:sp>
      <p:sp>
        <p:nvSpPr>
          <p:cNvPr id="278" name="Google Shape;278;gb16b1cd573_0_816"/>
          <p:cNvSpPr txBox="1"/>
          <p:nvPr>
            <p:ph idx="2" type="subTitle"/>
          </p:nvPr>
        </p:nvSpPr>
        <p:spPr>
          <a:xfrm>
            <a:off x="5062623" y="194447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VMware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16b1cd573_0_3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History of Containers</a:t>
            </a:r>
            <a:endParaRPr/>
          </a:p>
        </p:txBody>
      </p:sp>
      <p:sp>
        <p:nvSpPr>
          <p:cNvPr id="284" name="Google Shape;284;gb16b1cd573_0_3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gb16b1cd573_0_31"/>
          <p:cNvSpPr txBox="1"/>
          <p:nvPr>
            <p:ph idx="4" type="subTitle"/>
          </p:nvPr>
        </p:nvSpPr>
        <p:spPr>
          <a:xfrm>
            <a:off x="0" y="1855238"/>
            <a:ext cx="3291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Each Physical Server had features by the </a:t>
            </a:r>
            <a:r>
              <a:rPr lang="en" sz="1400"/>
              <a:t>Manufacturer</a:t>
            </a:r>
            <a:r>
              <a:rPr lang="en" sz="1400"/>
              <a:t> vendor and OS had to adopt to new hardware technologies</a:t>
            </a:r>
            <a:endParaRPr sz="1400"/>
          </a:p>
        </p:txBody>
      </p:sp>
      <p:sp>
        <p:nvSpPr>
          <p:cNvPr id="286" name="Google Shape;286;gb16b1cd573_0_31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subheading</a:t>
            </a:r>
            <a:endParaRPr/>
          </a:p>
        </p:txBody>
      </p:sp>
      <p:sp>
        <p:nvSpPr>
          <p:cNvPr id="287" name="Google Shape;287;gb16b1cd573_0_31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Physical to Containers</a:t>
            </a:r>
            <a:endParaRPr sz="2100"/>
          </a:p>
        </p:txBody>
      </p:sp>
      <p:sp>
        <p:nvSpPr>
          <p:cNvPr id="288" name="Google Shape;288;gb16b1cd573_0_31"/>
          <p:cNvSpPr txBox="1"/>
          <p:nvPr>
            <p:ph idx="4" type="subTitle"/>
          </p:nvPr>
        </p:nvSpPr>
        <p:spPr>
          <a:xfrm>
            <a:off x="2779150" y="1855250"/>
            <a:ext cx="3585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Virtualization </a:t>
            </a:r>
            <a:r>
              <a:rPr lang="en" sz="1400"/>
              <a:t>possibilities</a:t>
            </a:r>
            <a:r>
              <a:rPr lang="en" sz="1400"/>
              <a:t> :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Running more than 1 OS on a Physical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Hardware Manufacture became </a:t>
            </a:r>
            <a:r>
              <a:rPr lang="en" sz="1400"/>
              <a:t>Commodity</a:t>
            </a:r>
            <a:r>
              <a:rPr lang="en" sz="1400"/>
              <a:t> </a:t>
            </a:r>
            <a:endParaRPr sz="1400"/>
          </a:p>
        </p:txBody>
      </p:sp>
      <p:sp>
        <p:nvSpPr>
          <p:cNvPr id="289" name="Google Shape;289;gb16b1cd573_0_31"/>
          <p:cNvSpPr txBox="1"/>
          <p:nvPr>
            <p:ph idx="4" type="subTitle"/>
          </p:nvPr>
        </p:nvSpPr>
        <p:spPr>
          <a:xfrm>
            <a:off x="6138000" y="1855238"/>
            <a:ext cx="3291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Containerize possibilities :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Completely </a:t>
            </a:r>
            <a:r>
              <a:rPr lang="en" sz="1400"/>
              <a:t>different</a:t>
            </a:r>
            <a:r>
              <a:rPr lang="en" sz="1400"/>
              <a:t> update process for the application and the OS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16b1cd573_0_2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Evolution of </a:t>
            </a:r>
            <a:r>
              <a:rPr lang="en"/>
              <a:t>application</a:t>
            </a:r>
            <a:endParaRPr/>
          </a:p>
        </p:txBody>
      </p:sp>
      <p:sp>
        <p:nvSpPr>
          <p:cNvPr id="295" name="Google Shape;295;gb16b1cd573_0_20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for application development shift</a:t>
            </a:r>
            <a:endParaRPr/>
          </a:p>
        </p:txBody>
      </p:sp>
      <p:sp>
        <p:nvSpPr>
          <p:cNvPr id="296" name="Google Shape;296;gb16b1cd573_0_20"/>
          <p:cNvSpPr txBox="1"/>
          <p:nvPr>
            <p:ph idx="5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History of Containers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b16b1cd573_0_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gb16b1cd573_0_20"/>
          <p:cNvSpPr txBox="1"/>
          <p:nvPr>
            <p:ph idx="2" type="subTitle"/>
          </p:nvPr>
        </p:nvSpPr>
        <p:spPr>
          <a:xfrm>
            <a:off x="1696780" y="2223771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299" name="Google Shape;299;gb16b1cd573_0_20"/>
          <p:cNvSpPr txBox="1"/>
          <p:nvPr>
            <p:ph idx="3" type="subTitle"/>
          </p:nvPr>
        </p:nvSpPr>
        <p:spPr>
          <a:xfrm>
            <a:off x="3753949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</a:t>
            </a:r>
            <a:endParaRPr/>
          </a:p>
        </p:txBody>
      </p:sp>
      <p:sp>
        <p:nvSpPr>
          <p:cNvPr id="300" name="Google Shape;300;gb16b1cd573_0_20"/>
          <p:cNvSpPr txBox="1"/>
          <p:nvPr>
            <p:ph idx="4" type="subTitle"/>
          </p:nvPr>
        </p:nvSpPr>
        <p:spPr>
          <a:xfrm>
            <a:off x="5811118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16b1cd573_0_163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(P.O.V) on a physical Server</a:t>
            </a:r>
            <a:endParaRPr/>
          </a:p>
        </p:txBody>
      </p:sp>
      <p:sp>
        <p:nvSpPr>
          <p:cNvPr id="306" name="Google Shape;306;gb16b1cd573_0_1632"/>
          <p:cNvSpPr txBox="1"/>
          <p:nvPr>
            <p:ph idx="2" type="subTitle"/>
          </p:nvPr>
        </p:nvSpPr>
        <p:spPr>
          <a:xfrm>
            <a:off x="3716025" y="1371038"/>
            <a:ext cx="4645200" cy="23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Long time to produce</a:t>
            </a:r>
            <a:br>
              <a:rPr lang="en" sz="1400"/>
            </a:br>
            <a:r>
              <a:rPr lang="en" sz="1400"/>
              <a:t>Very long time from design to production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Taking turns</a:t>
            </a:r>
            <a:br>
              <a:rPr lang="en" sz="1400"/>
            </a:br>
            <a:r>
              <a:rPr lang="en" sz="1400"/>
              <a:t>With only a few available developers had to “wait in line”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Sync with the OS</a:t>
            </a:r>
            <a:br>
              <a:rPr lang="en" sz="1400"/>
            </a:br>
            <a:r>
              <a:rPr lang="en" sz="1400"/>
              <a:t>The Operating System had to have the latest drivers and firmware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Conflicting libraries</a:t>
            </a:r>
            <a:br>
              <a:rPr lang="en" sz="1400"/>
            </a:br>
            <a:r>
              <a:rPr lang="en" sz="1400"/>
              <a:t>Libraries that new application needed where not included due to Operating System conflict</a:t>
            </a:r>
            <a:endParaRPr sz="1400"/>
          </a:p>
        </p:txBody>
      </p:sp>
      <p:sp>
        <p:nvSpPr>
          <p:cNvPr id="307" name="Google Shape;307;gb16b1cd573_0_163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gb16b1cd573_0_1632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source data here</a:t>
            </a:r>
            <a:endParaRPr/>
          </a:p>
        </p:txBody>
      </p:sp>
      <p:pic>
        <p:nvPicPr>
          <p:cNvPr id="309" name="Google Shape;309;gb16b1cd573_0_1632"/>
          <p:cNvPicPr preferRelativeResize="0"/>
          <p:nvPr/>
        </p:nvPicPr>
        <p:blipFill rotWithShape="1">
          <a:blip r:embed="rId3">
            <a:alphaModFix/>
          </a:blip>
          <a:srcRect b="0" l="20767" r="20767" t="0"/>
          <a:stretch/>
        </p:blipFill>
        <p:spPr>
          <a:xfrm>
            <a:off x="732319" y="3662710"/>
            <a:ext cx="290212" cy="49640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b16b1cd573_0_1632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History of Containers</a:t>
            </a:r>
            <a:endParaRPr/>
          </a:p>
        </p:txBody>
      </p:sp>
      <p:pic>
        <p:nvPicPr>
          <p:cNvPr id="311" name="Google Shape;311;gb16b1cd573_0_1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606" y="1577588"/>
            <a:ext cx="2024928" cy="286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16b1cd573_0_2404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317" name="Google Shape;317;gb16b1cd573_0_2404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gb16b1cd573_0_2404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319" name="Google Shape;319;gb16b1cd573_0_2404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gb16b1cd573_0_2404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321" name="Google Shape;321;gb16b1cd573_0_2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b16b1cd573_0_2404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23" name="Google Shape;323;gb16b1cd573_0_2404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24" name="Google Shape;324;gb16b1cd573_0_2404"/>
          <p:cNvSpPr/>
          <p:nvPr/>
        </p:nvSpPr>
        <p:spPr>
          <a:xfrm>
            <a:off x="223361" y="1206985"/>
            <a:ext cx="1798311" cy="453564"/>
          </a:xfrm>
          <a:custGeom>
            <a:rect b="b" l="l" r="r" t="t"/>
            <a:pathLst>
              <a:path extrusionOk="0" h="1389" w="5507">
                <a:moveTo>
                  <a:pt x="0" y="0"/>
                </a:moveTo>
                <a:lnTo>
                  <a:pt x="5083" y="0"/>
                </a:lnTo>
                <a:lnTo>
                  <a:pt x="5506" y="695"/>
                </a:lnTo>
                <a:lnTo>
                  <a:pt x="5083" y="1388"/>
                </a:lnTo>
                <a:lnTo>
                  <a:pt x="0" y="1388"/>
                </a:lnTo>
                <a:lnTo>
                  <a:pt x="0" y="0"/>
                </a:lnTo>
              </a:path>
            </a:pathLst>
          </a:custGeom>
          <a:solidFill>
            <a:srgbClr val="7DBDC3"/>
          </a:solidFill>
          <a:ln>
            <a:noFill/>
          </a:ln>
        </p:spPr>
      </p:sp>
      <p:sp>
        <p:nvSpPr>
          <p:cNvPr id="325" name="Google Shape;325;gb16b1cd573_0_2404"/>
          <p:cNvSpPr/>
          <p:nvPr/>
        </p:nvSpPr>
        <p:spPr>
          <a:xfrm>
            <a:off x="1965185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3A9CA6"/>
          </a:solidFill>
          <a:ln>
            <a:noFill/>
          </a:ln>
        </p:spPr>
      </p:sp>
      <p:sp>
        <p:nvSpPr>
          <p:cNvPr id="326" name="Google Shape;326;gb16b1cd573_0_2404"/>
          <p:cNvSpPr txBox="1"/>
          <p:nvPr/>
        </p:nvSpPr>
        <p:spPr>
          <a:xfrm>
            <a:off x="790907" y="1327152"/>
            <a:ext cx="735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b16b1cd573_0_2404"/>
          <p:cNvSpPr/>
          <p:nvPr/>
        </p:nvSpPr>
        <p:spPr>
          <a:xfrm>
            <a:off x="3685783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007A87"/>
          </a:solidFill>
          <a:ln>
            <a:noFill/>
          </a:ln>
        </p:spPr>
      </p:sp>
      <p:sp>
        <p:nvSpPr>
          <p:cNvPr id="328" name="Google Shape;328;gb16b1cd573_0_2404"/>
          <p:cNvSpPr txBox="1"/>
          <p:nvPr/>
        </p:nvSpPr>
        <p:spPr>
          <a:xfrm>
            <a:off x="2530119" y="1328458"/>
            <a:ext cx="802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gb16b1cd573_0_2404"/>
          <p:cNvSpPr/>
          <p:nvPr/>
        </p:nvSpPr>
        <p:spPr>
          <a:xfrm>
            <a:off x="5406055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005C66"/>
          </a:solidFill>
          <a:ln>
            <a:noFill/>
          </a:ln>
        </p:spPr>
      </p:sp>
      <p:sp>
        <p:nvSpPr>
          <p:cNvPr id="330" name="Google Shape;330;gb16b1cd573_0_2404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b16b1cd573_0_2404"/>
          <p:cNvSpPr/>
          <p:nvPr/>
        </p:nvSpPr>
        <p:spPr>
          <a:xfrm>
            <a:off x="7126326" y="1206985"/>
            <a:ext cx="1776759" cy="456829"/>
          </a:xfrm>
          <a:custGeom>
            <a:rect b="b" l="l" r="r" t="t"/>
            <a:pathLst>
              <a:path extrusionOk="0" h="1399" w="5441">
                <a:moveTo>
                  <a:pt x="0" y="0"/>
                </a:moveTo>
                <a:lnTo>
                  <a:pt x="5003" y="0"/>
                </a:lnTo>
                <a:lnTo>
                  <a:pt x="5440" y="698"/>
                </a:lnTo>
                <a:lnTo>
                  <a:pt x="5003" y="1398"/>
                </a:lnTo>
                <a:lnTo>
                  <a:pt x="0" y="1398"/>
                </a:lnTo>
                <a:lnTo>
                  <a:pt x="437" y="698"/>
                </a:lnTo>
                <a:lnTo>
                  <a:pt x="0" y="0"/>
                </a:lnTo>
              </a:path>
            </a:pathLst>
          </a:custGeom>
          <a:solidFill>
            <a:srgbClr val="003D44"/>
          </a:solidFill>
          <a:ln>
            <a:noFill/>
          </a:ln>
        </p:spPr>
      </p:sp>
      <p:sp>
        <p:nvSpPr>
          <p:cNvPr id="332" name="Google Shape;332;gb16b1cd573_0_2404"/>
          <p:cNvSpPr txBox="1"/>
          <p:nvPr/>
        </p:nvSpPr>
        <p:spPr>
          <a:xfrm>
            <a:off x="5939313" y="1328458"/>
            <a:ext cx="87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IV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gb16b1cd573_0_2404"/>
          <p:cNvSpPr/>
          <p:nvPr/>
        </p:nvSpPr>
        <p:spPr>
          <a:xfrm>
            <a:off x="237729" y="1755245"/>
            <a:ext cx="1641240" cy="1101093"/>
          </a:xfrm>
          <a:custGeom>
            <a:rect b="b" l="l" r="r" t="t"/>
            <a:pathLst>
              <a:path extrusionOk="0" h="3372" w="5026">
                <a:moveTo>
                  <a:pt x="0" y="0"/>
                </a:moveTo>
                <a:lnTo>
                  <a:pt x="5025" y="0"/>
                </a:lnTo>
                <a:lnTo>
                  <a:pt x="5025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34" name="Google Shape;334;gb16b1cd573_0_2404"/>
          <p:cNvSpPr txBox="1"/>
          <p:nvPr/>
        </p:nvSpPr>
        <p:spPr>
          <a:xfrm>
            <a:off x="7687994" y="1328458"/>
            <a:ext cx="806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gb16b1cd573_0_2404"/>
          <p:cNvSpPr txBox="1"/>
          <p:nvPr/>
        </p:nvSpPr>
        <p:spPr>
          <a:xfrm>
            <a:off x="323939" y="1852881"/>
            <a:ext cx="910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Plan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gb16b1cd573_0_2404"/>
          <p:cNvSpPr txBox="1"/>
          <p:nvPr/>
        </p:nvSpPr>
        <p:spPr>
          <a:xfrm>
            <a:off x="323939" y="2189543"/>
            <a:ext cx="1340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Planning on how the </a:t>
            </a:r>
            <a:r>
              <a:rPr lang="en" sz="8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application</a:t>
            </a:r>
            <a:r>
              <a:rPr lang="en" sz="8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 should look like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gb16b1cd573_0_2404"/>
          <p:cNvSpPr/>
          <p:nvPr/>
        </p:nvSpPr>
        <p:spPr>
          <a:xfrm>
            <a:off x="1971389" y="1755245"/>
            <a:ext cx="1640587" cy="1101093"/>
          </a:xfrm>
          <a:custGeom>
            <a:rect b="b" l="l" r="r" t="t"/>
            <a:pathLst>
              <a:path extrusionOk="0" h="3372" w="5024">
                <a:moveTo>
                  <a:pt x="0" y="0"/>
                </a:moveTo>
                <a:lnTo>
                  <a:pt x="5023" y="0"/>
                </a:lnTo>
                <a:lnTo>
                  <a:pt x="5023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38" name="Google Shape;338;gb16b1cd573_0_2404"/>
          <p:cNvSpPr txBox="1"/>
          <p:nvPr/>
        </p:nvSpPr>
        <p:spPr>
          <a:xfrm>
            <a:off x="2057272" y="1852881"/>
            <a:ext cx="1504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Build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gb16b1cd573_0_2404"/>
          <p:cNvSpPr txBox="1"/>
          <p:nvPr/>
        </p:nvSpPr>
        <p:spPr>
          <a:xfrm>
            <a:off x="2057272" y="2189543"/>
            <a:ext cx="14349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Build</a:t>
            </a:r>
            <a:r>
              <a:rPr lang="en" sz="800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 the application with the selected Code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gb16b1cd573_0_2404"/>
          <p:cNvSpPr/>
          <p:nvPr/>
        </p:nvSpPr>
        <p:spPr>
          <a:xfrm>
            <a:off x="3694927" y="1755245"/>
            <a:ext cx="1641240" cy="1101093"/>
          </a:xfrm>
          <a:custGeom>
            <a:rect b="b" l="l" r="r" t="t"/>
            <a:pathLst>
              <a:path extrusionOk="0" h="3372" w="5026">
                <a:moveTo>
                  <a:pt x="0" y="0"/>
                </a:moveTo>
                <a:lnTo>
                  <a:pt x="5025" y="0"/>
                </a:lnTo>
                <a:lnTo>
                  <a:pt x="5025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41" name="Google Shape;341;gb16b1cd573_0_2404"/>
          <p:cNvSpPr txBox="1"/>
          <p:nvPr/>
        </p:nvSpPr>
        <p:spPr>
          <a:xfrm>
            <a:off x="3781136" y="1852881"/>
            <a:ext cx="989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Release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gb16b1cd573_0_2404"/>
          <p:cNvSpPr txBox="1"/>
          <p:nvPr/>
        </p:nvSpPr>
        <p:spPr>
          <a:xfrm>
            <a:off x="3781136" y="2189543"/>
            <a:ext cx="12732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App lifecycle, storage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gb16b1cd573_0_2404"/>
          <p:cNvSpPr txBox="1"/>
          <p:nvPr/>
        </p:nvSpPr>
        <p:spPr>
          <a:xfrm>
            <a:off x="3781136" y="2333221"/>
            <a:ext cx="14412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lifecycle (backup, failure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gb16b1cd573_0_2404"/>
          <p:cNvSpPr/>
          <p:nvPr/>
        </p:nvSpPr>
        <p:spPr>
          <a:xfrm>
            <a:off x="5409647" y="1755245"/>
            <a:ext cx="1641240" cy="1101093"/>
          </a:xfrm>
          <a:custGeom>
            <a:rect b="b" l="l" r="r" t="t"/>
            <a:pathLst>
              <a:path extrusionOk="0" h="3372" w="5026">
                <a:moveTo>
                  <a:pt x="0" y="0"/>
                </a:moveTo>
                <a:lnTo>
                  <a:pt x="5025" y="0"/>
                </a:lnTo>
                <a:lnTo>
                  <a:pt x="5025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45" name="Google Shape;345;gb16b1cd573_0_2404"/>
          <p:cNvSpPr txBox="1"/>
          <p:nvPr/>
        </p:nvSpPr>
        <p:spPr>
          <a:xfrm>
            <a:off x="3781136" y="2476572"/>
            <a:ext cx="5463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recovery)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gb16b1cd573_0_2404"/>
          <p:cNvSpPr txBox="1"/>
          <p:nvPr/>
        </p:nvSpPr>
        <p:spPr>
          <a:xfrm>
            <a:off x="5495530" y="1852881"/>
            <a:ext cx="1044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deploy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b16b1cd573_0_2404"/>
          <p:cNvSpPr txBox="1"/>
          <p:nvPr/>
        </p:nvSpPr>
        <p:spPr>
          <a:xfrm>
            <a:off x="5495530" y="2189543"/>
            <a:ext cx="10968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Metrics, alerts, log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gb16b1cd573_0_2404"/>
          <p:cNvSpPr txBox="1"/>
          <p:nvPr/>
        </p:nvSpPr>
        <p:spPr>
          <a:xfrm>
            <a:off x="5495530" y="2333221"/>
            <a:ext cx="14685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processing and workload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gb16b1cd573_0_2404"/>
          <p:cNvSpPr/>
          <p:nvPr/>
        </p:nvSpPr>
        <p:spPr>
          <a:xfrm>
            <a:off x="7142980" y="1755245"/>
            <a:ext cx="1777085" cy="1101093"/>
          </a:xfrm>
          <a:custGeom>
            <a:rect b="b" l="l" r="r" t="t"/>
            <a:pathLst>
              <a:path extrusionOk="0" h="3372" w="5442">
                <a:moveTo>
                  <a:pt x="0" y="0"/>
                </a:moveTo>
                <a:lnTo>
                  <a:pt x="5441" y="0"/>
                </a:lnTo>
                <a:lnTo>
                  <a:pt x="5441" y="3371"/>
                </a:lnTo>
                <a:lnTo>
                  <a:pt x="0" y="33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50" name="Google Shape;350;gb16b1cd573_0_2404"/>
          <p:cNvSpPr txBox="1"/>
          <p:nvPr/>
        </p:nvSpPr>
        <p:spPr>
          <a:xfrm>
            <a:off x="5495530" y="2476572"/>
            <a:ext cx="464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analysis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gb16b1cd573_0_2404"/>
          <p:cNvSpPr txBox="1"/>
          <p:nvPr/>
        </p:nvSpPr>
        <p:spPr>
          <a:xfrm>
            <a:off x="7228864" y="1852881"/>
            <a:ext cx="730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1C1D"/>
                </a:solidFill>
                <a:latin typeface="Overpass"/>
                <a:ea typeface="Overpass"/>
                <a:cs typeface="Overpass"/>
                <a:sym typeface="Overpass"/>
              </a:rPr>
              <a:t>Monitor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gb16b1cd573_0_2404"/>
          <p:cNvSpPr txBox="1"/>
          <p:nvPr/>
        </p:nvSpPr>
        <p:spPr>
          <a:xfrm>
            <a:off x="7228864" y="2189543"/>
            <a:ext cx="15597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Horizontal/vertical scaling,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gb16b1cd573_0_2404"/>
          <p:cNvSpPr txBox="1"/>
          <p:nvPr/>
        </p:nvSpPr>
        <p:spPr>
          <a:xfrm>
            <a:off x="7228864" y="2333221"/>
            <a:ext cx="17076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auto conﬁg tuning, abnormal 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gb16b1cd573_0_2404"/>
          <p:cNvSpPr/>
          <p:nvPr/>
        </p:nvSpPr>
        <p:spPr>
          <a:xfrm>
            <a:off x="1007410" y="3395571"/>
            <a:ext cx="930994" cy="327"/>
          </a:xfrm>
          <a:custGeom>
            <a:rect b="b" l="l" r="r" t="t"/>
            <a:pathLst>
              <a:path extrusionOk="0" h="1" w="2851">
                <a:moveTo>
                  <a:pt x="0" y="0"/>
                </a:moveTo>
                <a:lnTo>
                  <a:pt x="28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55" name="Google Shape;355;gb16b1cd573_0_2404"/>
          <p:cNvSpPr/>
          <p:nvPr/>
        </p:nvSpPr>
        <p:spPr>
          <a:xfrm>
            <a:off x="380432" y="4202588"/>
            <a:ext cx="2655178" cy="327"/>
          </a:xfrm>
          <a:custGeom>
            <a:rect b="b" l="l" r="r" t="t"/>
            <a:pathLst>
              <a:path extrusionOk="0" h="1" w="8131">
                <a:moveTo>
                  <a:pt x="8130" y="0"/>
                </a:moveTo>
                <a:lnTo>
                  <a:pt x="0" y="0"/>
                </a:lnTo>
                <a:lnTo>
                  <a:pt x="8130" y="0"/>
                </a:lnTo>
              </a:path>
            </a:pathLst>
          </a:custGeom>
          <a:noFill/>
          <a:ln>
            <a:noFill/>
          </a:ln>
        </p:spPr>
      </p:sp>
      <p:sp>
        <p:nvSpPr>
          <p:cNvPr id="356" name="Google Shape;356;gb16b1cd573_0_2404"/>
          <p:cNvSpPr/>
          <p:nvPr/>
        </p:nvSpPr>
        <p:spPr>
          <a:xfrm>
            <a:off x="3968903" y="4193213"/>
            <a:ext cx="4816939" cy="327"/>
          </a:xfrm>
          <a:custGeom>
            <a:rect b="b" l="l" r="r" t="t"/>
            <a:pathLst>
              <a:path extrusionOk="0" h="1" w="14751">
                <a:moveTo>
                  <a:pt x="0" y="0"/>
                </a:moveTo>
                <a:lnTo>
                  <a:pt x="147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57" name="Google Shape;357;gb16b1cd573_0_2404"/>
          <p:cNvSpPr/>
          <p:nvPr/>
        </p:nvSpPr>
        <p:spPr>
          <a:xfrm>
            <a:off x="380432" y="4816904"/>
            <a:ext cx="5456977" cy="327"/>
          </a:xfrm>
          <a:custGeom>
            <a:rect b="b" l="l" r="r" t="t"/>
            <a:pathLst>
              <a:path extrusionOk="0" h="1" w="16711">
                <a:moveTo>
                  <a:pt x="16710" y="0"/>
                </a:moveTo>
                <a:lnTo>
                  <a:pt x="0" y="0"/>
                </a:lnTo>
                <a:lnTo>
                  <a:pt x="16710" y="0"/>
                </a:lnTo>
              </a:path>
            </a:pathLst>
          </a:custGeom>
          <a:noFill/>
          <a:ln>
            <a:noFill/>
          </a:ln>
        </p:spPr>
      </p:sp>
      <p:sp>
        <p:nvSpPr>
          <p:cNvPr id="358" name="Google Shape;358;gb16b1cd573_0_2404"/>
          <p:cNvSpPr/>
          <p:nvPr/>
        </p:nvSpPr>
        <p:spPr>
          <a:xfrm>
            <a:off x="6757650" y="4816904"/>
            <a:ext cx="2028202" cy="327"/>
          </a:xfrm>
          <a:custGeom>
            <a:rect b="b" l="l" r="r" t="t"/>
            <a:pathLst>
              <a:path extrusionOk="0" h="1" w="6211">
                <a:moveTo>
                  <a:pt x="0" y="0"/>
                </a:moveTo>
                <a:lnTo>
                  <a:pt x="621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59" name="Google Shape;359;gb16b1cd573_0_2404"/>
          <p:cNvSpPr txBox="1"/>
          <p:nvPr/>
        </p:nvSpPr>
        <p:spPr>
          <a:xfrm>
            <a:off x="7228864" y="2476572"/>
            <a:ext cx="16404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" strike="noStrike">
                <a:solidFill>
                  <a:srgbClr val="4D5258"/>
                </a:solidFill>
                <a:latin typeface="Overpass"/>
                <a:ea typeface="Overpass"/>
                <a:cs typeface="Overpass"/>
                <a:sym typeface="Overpass"/>
              </a:rPr>
              <a:t>detection, scheduling tuning</a:t>
            </a:r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gb16b1cd573_0_2404"/>
          <p:cNvSpPr txBox="1"/>
          <p:nvPr>
            <p:ph idx="4294967295" type="title"/>
          </p:nvPr>
        </p:nvSpPr>
        <p:spPr>
          <a:xfrm>
            <a:off x="663788" y="5204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Timeline</a:t>
            </a:r>
            <a:endParaRPr/>
          </a:p>
        </p:txBody>
      </p:sp>
      <p:sp>
        <p:nvSpPr>
          <p:cNvPr id="361" name="Google Shape;361;gb16b1cd573_0_2404"/>
          <p:cNvSpPr/>
          <p:nvPr/>
        </p:nvSpPr>
        <p:spPr>
          <a:xfrm>
            <a:off x="1007410" y="4081371"/>
            <a:ext cx="930994" cy="327"/>
          </a:xfrm>
          <a:custGeom>
            <a:rect b="b" l="l" r="r" t="t"/>
            <a:pathLst>
              <a:path extrusionOk="0" h="1" w="2851">
                <a:moveTo>
                  <a:pt x="0" y="0"/>
                </a:moveTo>
                <a:lnTo>
                  <a:pt x="28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62" name="Google Shape;362;gb16b1cd573_0_2404"/>
          <p:cNvSpPr/>
          <p:nvPr/>
        </p:nvSpPr>
        <p:spPr>
          <a:xfrm>
            <a:off x="1007410" y="4614771"/>
            <a:ext cx="930994" cy="327"/>
          </a:xfrm>
          <a:custGeom>
            <a:rect b="b" l="l" r="r" t="t"/>
            <a:pathLst>
              <a:path extrusionOk="0" h="1" w="2851">
                <a:moveTo>
                  <a:pt x="0" y="0"/>
                </a:moveTo>
                <a:lnTo>
                  <a:pt x="28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cxnSp>
        <p:nvCxnSpPr>
          <p:cNvPr id="363" name="Google Shape;363;gb16b1cd573_0_2404"/>
          <p:cNvCxnSpPr/>
          <p:nvPr/>
        </p:nvCxnSpPr>
        <p:spPr>
          <a:xfrm>
            <a:off x="1007410" y="4614771"/>
            <a:ext cx="7592400" cy="18600"/>
          </a:xfrm>
          <a:prstGeom prst="straightConnector1">
            <a:avLst/>
          </a:prstGeom>
          <a:noFill/>
          <a:ln cap="flat" cmpd="sng" w="18700">
            <a:solidFill>
              <a:srgbClr val="277A9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gb16b1cd573_0_2404"/>
          <p:cNvSpPr/>
          <p:nvPr/>
        </p:nvSpPr>
        <p:spPr>
          <a:xfrm flipH="1" rot="10800000">
            <a:off x="8480300" y="4526001"/>
            <a:ext cx="206225" cy="196150"/>
          </a:xfrm>
          <a:custGeom>
            <a:rect b="b" l="l" r="r" t="t"/>
            <a:pathLst>
              <a:path extrusionOk="0" h="210" w="267">
                <a:moveTo>
                  <a:pt x="0" y="209"/>
                </a:moveTo>
                <a:lnTo>
                  <a:pt x="266" y="104"/>
                </a:lnTo>
                <a:lnTo>
                  <a:pt x="0" y="0"/>
                </a:lnTo>
                <a:lnTo>
                  <a:pt x="0" y="209"/>
                </a:lnTo>
              </a:path>
            </a:pathLst>
          </a:custGeom>
          <a:solidFill>
            <a:srgbClr val="277A9F"/>
          </a:solidFill>
          <a:ln cap="flat" cmpd="sng" w="18700">
            <a:solidFill>
              <a:srgbClr val="277A9F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365" name="Google Shape;365;gb16b1cd573_0_24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79" y="4289217"/>
            <a:ext cx="464100" cy="65622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b16b1cd573_0_2404"/>
          <p:cNvSpPr/>
          <p:nvPr/>
        </p:nvSpPr>
        <p:spPr>
          <a:xfrm>
            <a:off x="3968903" y="3583613"/>
            <a:ext cx="4816939" cy="327"/>
          </a:xfrm>
          <a:custGeom>
            <a:rect b="b" l="l" r="r" t="t"/>
            <a:pathLst>
              <a:path extrusionOk="0" h="1" w="14751">
                <a:moveTo>
                  <a:pt x="0" y="0"/>
                </a:moveTo>
                <a:lnTo>
                  <a:pt x="147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67" name="Google Shape;367;gb16b1cd573_0_2404"/>
          <p:cNvSpPr/>
          <p:nvPr/>
        </p:nvSpPr>
        <p:spPr>
          <a:xfrm>
            <a:off x="6757650" y="4207304"/>
            <a:ext cx="2028202" cy="327"/>
          </a:xfrm>
          <a:custGeom>
            <a:rect b="b" l="l" r="r" t="t"/>
            <a:pathLst>
              <a:path extrusionOk="0" h="1" w="6211">
                <a:moveTo>
                  <a:pt x="0" y="0"/>
                </a:moveTo>
                <a:lnTo>
                  <a:pt x="621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cxnSp>
        <p:nvCxnSpPr>
          <p:cNvPr id="368" name="Google Shape;368;gb16b1cd573_0_2404"/>
          <p:cNvCxnSpPr/>
          <p:nvPr/>
        </p:nvCxnSpPr>
        <p:spPr>
          <a:xfrm>
            <a:off x="1007410" y="4005171"/>
            <a:ext cx="7592400" cy="18600"/>
          </a:xfrm>
          <a:prstGeom prst="straightConnector1">
            <a:avLst/>
          </a:prstGeom>
          <a:noFill/>
          <a:ln cap="flat" cmpd="sng" w="18700">
            <a:solidFill>
              <a:srgbClr val="277A9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gb16b1cd573_0_2404"/>
          <p:cNvSpPr/>
          <p:nvPr/>
        </p:nvSpPr>
        <p:spPr>
          <a:xfrm flipH="1" rot="10800000">
            <a:off x="8480300" y="3916401"/>
            <a:ext cx="206225" cy="196150"/>
          </a:xfrm>
          <a:custGeom>
            <a:rect b="b" l="l" r="r" t="t"/>
            <a:pathLst>
              <a:path extrusionOk="0" h="210" w="267">
                <a:moveTo>
                  <a:pt x="0" y="209"/>
                </a:moveTo>
                <a:lnTo>
                  <a:pt x="266" y="104"/>
                </a:lnTo>
                <a:lnTo>
                  <a:pt x="0" y="0"/>
                </a:lnTo>
                <a:lnTo>
                  <a:pt x="0" y="209"/>
                </a:lnTo>
              </a:path>
            </a:pathLst>
          </a:custGeom>
          <a:solidFill>
            <a:srgbClr val="277A9F"/>
          </a:solidFill>
          <a:ln cap="flat" cmpd="sng" w="18700">
            <a:solidFill>
              <a:srgbClr val="277A9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70" name="Google Shape;370;gb16b1cd573_0_2404"/>
          <p:cNvSpPr/>
          <p:nvPr/>
        </p:nvSpPr>
        <p:spPr>
          <a:xfrm>
            <a:off x="3968903" y="2821613"/>
            <a:ext cx="4816939" cy="327"/>
          </a:xfrm>
          <a:custGeom>
            <a:rect b="b" l="l" r="r" t="t"/>
            <a:pathLst>
              <a:path extrusionOk="0" h="1" w="14751">
                <a:moveTo>
                  <a:pt x="0" y="0"/>
                </a:moveTo>
                <a:lnTo>
                  <a:pt x="1475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71" name="Google Shape;371;gb16b1cd573_0_2404"/>
          <p:cNvSpPr/>
          <p:nvPr/>
        </p:nvSpPr>
        <p:spPr>
          <a:xfrm>
            <a:off x="6757650" y="3673904"/>
            <a:ext cx="2028202" cy="327"/>
          </a:xfrm>
          <a:custGeom>
            <a:rect b="b" l="l" r="r" t="t"/>
            <a:pathLst>
              <a:path extrusionOk="0" h="1" w="6211">
                <a:moveTo>
                  <a:pt x="0" y="0"/>
                </a:moveTo>
                <a:lnTo>
                  <a:pt x="621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cxnSp>
        <p:nvCxnSpPr>
          <p:cNvPr id="372" name="Google Shape;372;gb16b1cd573_0_2404"/>
          <p:cNvCxnSpPr/>
          <p:nvPr/>
        </p:nvCxnSpPr>
        <p:spPr>
          <a:xfrm>
            <a:off x="1007410" y="3319371"/>
            <a:ext cx="7592400" cy="18600"/>
          </a:xfrm>
          <a:prstGeom prst="straightConnector1">
            <a:avLst/>
          </a:prstGeom>
          <a:noFill/>
          <a:ln cap="flat" cmpd="sng" w="18700">
            <a:solidFill>
              <a:srgbClr val="277A9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gb16b1cd573_0_2404"/>
          <p:cNvSpPr/>
          <p:nvPr/>
        </p:nvSpPr>
        <p:spPr>
          <a:xfrm flipH="1" rot="10800000">
            <a:off x="8480300" y="3230601"/>
            <a:ext cx="206225" cy="196150"/>
          </a:xfrm>
          <a:custGeom>
            <a:rect b="b" l="l" r="r" t="t"/>
            <a:pathLst>
              <a:path extrusionOk="0" h="210" w="267">
                <a:moveTo>
                  <a:pt x="0" y="209"/>
                </a:moveTo>
                <a:lnTo>
                  <a:pt x="266" y="104"/>
                </a:lnTo>
                <a:lnTo>
                  <a:pt x="0" y="0"/>
                </a:lnTo>
                <a:lnTo>
                  <a:pt x="0" y="209"/>
                </a:lnTo>
              </a:path>
            </a:pathLst>
          </a:custGeom>
          <a:solidFill>
            <a:srgbClr val="277A9F"/>
          </a:solidFill>
          <a:ln cap="flat" cmpd="sng" w="18700">
            <a:solidFill>
              <a:srgbClr val="277A9F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374" name="Google Shape;374;gb16b1cd573_0_24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25" y="3718875"/>
            <a:ext cx="599550" cy="5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b16b1cd573_0_24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175" y="3017465"/>
            <a:ext cx="464100" cy="4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b16b1cd573_0_2404"/>
          <p:cNvSpPr/>
          <p:nvPr/>
        </p:nvSpPr>
        <p:spPr>
          <a:xfrm>
            <a:off x="2142175" y="3076175"/>
            <a:ext cx="226500" cy="15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b16b1cd573_0_2404"/>
          <p:cNvSpPr/>
          <p:nvPr/>
        </p:nvSpPr>
        <p:spPr>
          <a:xfrm>
            <a:off x="4449913" y="3134350"/>
            <a:ext cx="226500" cy="15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b16b1cd573_0_2404"/>
          <p:cNvSpPr/>
          <p:nvPr/>
        </p:nvSpPr>
        <p:spPr>
          <a:xfrm>
            <a:off x="7126325" y="3098300"/>
            <a:ext cx="226500" cy="15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b16b1cd573_0_2404"/>
          <p:cNvSpPr txBox="1"/>
          <p:nvPr/>
        </p:nvSpPr>
        <p:spPr>
          <a:xfrm>
            <a:off x="1810850" y="2650475"/>
            <a:ext cx="910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1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80" name="Google Shape;380;gb16b1cd573_0_2404"/>
          <p:cNvSpPr txBox="1"/>
          <p:nvPr/>
        </p:nvSpPr>
        <p:spPr>
          <a:xfrm>
            <a:off x="4173050" y="2650475"/>
            <a:ext cx="104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2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81" name="Google Shape;381;gb16b1cd573_0_2404"/>
          <p:cNvSpPr txBox="1"/>
          <p:nvPr/>
        </p:nvSpPr>
        <p:spPr>
          <a:xfrm>
            <a:off x="6763850" y="2650475"/>
            <a:ext cx="98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Version 3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82" name="Google Shape;382;gb16b1cd573_0_2404"/>
          <p:cNvSpPr txBox="1"/>
          <p:nvPr/>
        </p:nvSpPr>
        <p:spPr>
          <a:xfrm>
            <a:off x="381000" y="152400"/>
            <a:ext cx="30915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16b1cd573_0_239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gb16b1cd573_0_2394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source data here</a:t>
            </a:r>
            <a:endParaRPr/>
          </a:p>
        </p:txBody>
      </p:sp>
      <p:pic>
        <p:nvPicPr>
          <p:cNvPr id="389" name="Google Shape;389;gb16b1cd573_0_2394"/>
          <p:cNvPicPr preferRelativeResize="0"/>
          <p:nvPr/>
        </p:nvPicPr>
        <p:blipFill rotWithShape="1">
          <a:blip r:embed="rId3">
            <a:alphaModFix/>
          </a:blip>
          <a:srcRect b="0" l="20767" r="20767" t="0"/>
          <a:stretch/>
        </p:blipFill>
        <p:spPr>
          <a:xfrm>
            <a:off x="732319" y="3662710"/>
            <a:ext cx="290212" cy="49640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b16b1cd573_0_2394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History of Containers</a:t>
            </a:r>
            <a:endParaRPr/>
          </a:p>
        </p:txBody>
      </p:sp>
      <p:sp>
        <p:nvSpPr>
          <p:cNvPr id="391" name="Google Shape;391;gb16b1cd573_0_2394"/>
          <p:cNvSpPr txBox="1"/>
          <p:nvPr>
            <p:ph type="title"/>
          </p:nvPr>
        </p:nvSpPr>
        <p:spPr>
          <a:xfrm>
            <a:off x="663788" y="6728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concept</a:t>
            </a:r>
            <a:endParaRPr/>
          </a:p>
        </p:txBody>
      </p:sp>
      <p:sp>
        <p:nvSpPr>
          <p:cNvPr id="392" name="Google Shape;392;gb16b1cd573_0_2394"/>
          <p:cNvSpPr txBox="1"/>
          <p:nvPr/>
        </p:nvSpPr>
        <p:spPr>
          <a:xfrm>
            <a:off x="1204025" y="1387775"/>
            <a:ext cx="71082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In computing, </a:t>
            </a:r>
            <a:r>
              <a:rPr b="1" lang="en" sz="1500">
                <a:solidFill>
                  <a:schemeClr val="dk1"/>
                </a:solidFill>
              </a:rPr>
              <a:t>virtualization</a:t>
            </a:r>
            <a:r>
              <a:rPr lang="en" sz="1500">
                <a:solidFill>
                  <a:schemeClr val="dk1"/>
                </a:solidFill>
              </a:rPr>
              <a:t> (alternatively spelled </a:t>
            </a:r>
            <a:r>
              <a:rPr i="1" lang="en" sz="1500">
                <a:solidFill>
                  <a:schemeClr val="dk1"/>
                </a:solidFill>
              </a:rPr>
              <a:t>virtualisation</a:t>
            </a:r>
            <a:r>
              <a:rPr lang="en" sz="1500">
                <a:solidFill>
                  <a:schemeClr val="dk1"/>
                </a:solidFill>
              </a:rPr>
              <a:t>) refers to the act of creating a virtual (rather than actual) version of something, including virtual computer hardware platforms, storage devices, and computer network resources.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Virtualization began in the 1960s, as a method of logically dividing the system resources provided by mainframe computers between different applications. Since then, the meaning of the term has broadened</a:t>
            </a:r>
            <a:endParaRPr sz="18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16b1cd573_0_340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gb16b1cd573_0_3406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source data here</a:t>
            </a:r>
            <a:endParaRPr/>
          </a:p>
        </p:txBody>
      </p:sp>
      <p:pic>
        <p:nvPicPr>
          <p:cNvPr id="399" name="Google Shape;399;gb16b1cd573_0_3406"/>
          <p:cNvPicPr preferRelativeResize="0"/>
          <p:nvPr/>
        </p:nvPicPr>
        <p:blipFill rotWithShape="1">
          <a:blip r:embed="rId3">
            <a:alphaModFix/>
          </a:blip>
          <a:srcRect b="0" l="20767" r="20767" t="0"/>
          <a:stretch/>
        </p:blipFill>
        <p:spPr>
          <a:xfrm>
            <a:off x="732319" y="3662710"/>
            <a:ext cx="290212" cy="49640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b16b1cd573_0_3406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History of Containers</a:t>
            </a:r>
            <a:endParaRPr/>
          </a:p>
        </p:txBody>
      </p:sp>
      <p:sp>
        <p:nvSpPr>
          <p:cNvPr id="401" name="Google Shape;401;gb16b1cd573_0_3406"/>
          <p:cNvSpPr txBox="1"/>
          <p:nvPr>
            <p:ph type="title"/>
          </p:nvPr>
        </p:nvSpPr>
        <p:spPr>
          <a:xfrm>
            <a:off x="732313" y="667738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on a Virtual Server (benefits)</a:t>
            </a:r>
            <a:endParaRPr/>
          </a:p>
        </p:txBody>
      </p:sp>
      <p:sp>
        <p:nvSpPr>
          <p:cNvPr id="402" name="Google Shape;402;gb16b1cd573_0_3406"/>
          <p:cNvSpPr txBox="1"/>
          <p:nvPr/>
        </p:nvSpPr>
        <p:spPr>
          <a:xfrm>
            <a:off x="242700" y="1649475"/>
            <a:ext cx="28476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verpass Light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More than 1 OS on a physical Server.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The Hardware drivers are commodity and so not relevant to the development process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403" name="Google Shape;403;gb16b1cd573_0_3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300" y="1255138"/>
            <a:ext cx="5879475" cy="319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