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ed Hat Text Medium"/>
      <p:regular r:id="rId23"/>
      <p:bold r:id="rId24"/>
      <p:italic r:id="rId25"/>
      <p:boldItalic r:id="rId26"/>
    </p:embeddedFont>
    <p:embeddedFont>
      <p:font typeface="Overpass"/>
      <p:regular r:id="rId27"/>
      <p:bold r:id="rId28"/>
      <p:italic r:id="rId29"/>
      <p:boldItalic r:id="rId30"/>
    </p:embeddedFont>
    <p:embeddedFont>
      <p:font typeface="Red Hat Display Medium"/>
      <p:regular r:id="rId31"/>
      <p:bold r:id="rId32"/>
      <p:italic r:id="rId33"/>
      <p:boldItalic r:id="rId34"/>
    </p:embeddedFont>
    <p:embeddedFont>
      <p:font typeface="Overpass Light"/>
      <p:regular r:id="rId35"/>
      <p:bold r:id="rId36"/>
      <p:italic r:id="rId37"/>
      <p:boldItalic r:id="rId38"/>
    </p:embeddedFont>
    <p:embeddedFont>
      <p:font typeface="Overpass SemiBol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iyQ/5ZySR1ONsvephCTHcS5M6R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00AAC1-9DA5-4178-A740-1F3AAD4CF230}">
  <a:tblStyle styleId="{7400AAC1-9DA5-4178-A740-1F3AAD4CF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2A4AC84-82A2-46FF-8D77-6342C1EAF40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SemiBold-bold.fntdata"/><Relationship Id="rId20" Type="http://schemas.openxmlformats.org/officeDocument/2006/relationships/slide" Target="slides/slide14.xml"/><Relationship Id="rId42" Type="http://schemas.openxmlformats.org/officeDocument/2006/relationships/font" Target="fonts/OverpassSemiBold-boldItalic.fntdata"/><Relationship Id="rId41" Type="http://schemas.openxmlformats.org/officeDocument/2006/relationships/font" Target="fonts/OverpassSemiBold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font" Target="fonts/RedHatTextMedium-bold.fntdata"/><Relationship Id="rId23" Type="http://schemas.openxmlformats.org/officeDocument/2006/relationships/font" Target="fonts/RedHatTex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edHatTextMedium-boldItalic.fntdata"/><Relationship Id="rId25" Type="http://schemas.openxmlformats.org/officeDocument/2006/relationships/font" Target="fonts/RedHatTextMedium-italic.fntdata"/><Relationship Id="rId28" Type="http://schemas.openxmlformats.org/officeDocument/2006/relationships/font" Target="fonts/Overpass-bold.fntdata"/><Relationship Id="rId27" Type="http://schemas.openxmlformats.org/officeDocument/2006/relationships/font" Target="fonts/Overpas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verpas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edHatDisplayMedium-regular.fntdata"/><Relationship Id="rId30" Type="http://schemas.openxmlformats.org/officeDocument/2006/relationships/font" Target="fonts/Overpass-boldItalic.fntdata"/><Relationship Id="rId11" Type="http://schemas.openxmlformats.org/officeDocument/2006/relationships/slide" Target="slides/slide5.xml"/><Relationship Id="rId33" Type="http://schemas.openxmlformats.org/officeDocument/2006/relationships/font" Target="fonts/RedHatDisplayMedium-italic.fntdata"/><Relationship Id="rId10" Type="http://schemas.openxmlformats.org/officeDocument/2006/relationships/slide" Target="slides/slide4.xml"/><Relationship Id="rId32" Type="http://schemas.openxmlformats.org/officeDocument/2006/relationships/font" Target="fonts/RedHatDisplayMedium-bold.fntdata"/><Relationship Id="rId13" Type="http://schemas.openxmlformats.org/officeDocument/2006/relationships/slide" Target="slides/slide7.xml"/><Relationship Id="rId35" Type="http://schemas.openxmlformats.org/officeDocument/2006/relationships/font" Target="fonts/OverpassLight-regular.fntdata"/><Relationship Id="rId12" Type="http://schemas.openxmlformats.org/officeDocument/2006/relationships/slide" Target="slides/slide6.xml"/><Relationship Id="rId34" Type="http://schemas.openxmlformats.org/officeDocument/2006/relationships/font" Target="fonts/RedHatDisplay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OverpassLight-italic.fntdata"/><Relationship Id="rId14" Type="http://schemas.openxmlformats.org/officeDocument/2006/relationships/slide" Target="slides/slide8.xml"/><Relationship Id="rId36" Type="http://schemas.openxmlformats.org/officeDocument/2006/relationships/font" Target="fonts/OverpassLight-bold.fntdata"/><Relationship Id="rId17" Type="http://schemas.openxmlformats.org/officeDocument/2006/relationships/slide" Target="slides/slide11.xml"/><Relationship Id="rId39" Type="http://schemas.openxmlformats.org/officeDocument/2006/relationships/font" Target="fonts/Overpass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Overpass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a816aec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a816aec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a816aec96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a816aec96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a816aec96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a816aec96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a816aec96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a816aec96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a816aec96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a816aec96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a816aec96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a816aec96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a816aec9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aa816aec9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472741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a9472741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9472741c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a9472741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9472741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a9472741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472741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9472741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472741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a9472741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a816aec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a816aec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a816aec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a816aec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03" name="Google Shape;103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12" name="Google Shape;112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3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9" name="Google Shape;119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7" name="Google Shape;127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ck">
  <p:cSld name="CUSTOM_4_1">
    <p:bg>
      <p:bgPr>
        <a:solidFill>
          <a:srgbClr val="14141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33" name="Google Shape;133;p2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35" name="Google Shape;135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_16">
  <p:cSld name="CUSTOM_4_1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816aec96_0_1046"/>
          <p:cNvSpPr txBox="1"/>
          <p:nvPr>
            <p:ph idx="1" type="subTitle"/>
          </p:nvPr>
        </p:nvSpPr>
        <p:spPr>
          <a:xfrm>
            <a:off x="335831" y="41581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50" name="Google Shape;150;gaa816aec96_0_104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gaa816aec96_0_10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aa816aec96_0_104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gaa816aec96_0_104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59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aa816aec96_0_1046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55" name="Google Shape;155;gaa816aec96_0_1046"/>
          <p:cNvCxnSpPr/>
          <p:nvPr/>
        </p:nvCxnSpPr>
        <p:spPr>
          <a:xfrm>
            <a:off x="3109811" y="-5512"/>
            <a:ext cx="0" cy="51546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aa816aec96_0_1046"/>
          <p:cNvSpPr txBox="1"/>
          <p:nvPr>
            <p:ph idx="3" type="subTitle"/>
          </p:nvPr>
        </p:nvSpPr>
        <p:spPr>
          <a:xfrm>
            <a:off x="3350831" y="1374657"/>
            <a:ext cx="3836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7" name="Google Shape;157;gaa816aec96_0_1046"/>
          <p:cNvSpPr txBox="1"/>
          <p:nvPr>
            <p:ph idx="4" type="subTitle"/>
          </p:nvPr>
        </p:nvSpPr>
        <p:spPr>
          <a:xfrm>
            <a:off x="3350831" y="1080975"/>
            <a:ext cx="3404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8" name="Google Shape;158;gaa816aec96_0_1046"/>
          <p:cNvSpPr txBox="1"/>
          <p:nvPr>
            <p:ph idx="5" type="subTitle"/>
          </p:nvPr>
        </p:nvSpPr>
        <p:spPr>
          <a:xfrm>
            <a:off x="2521875" y="1374657"/>
            <a:ext cx="517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8" name="Google Shape;18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0" name="Google Shape;20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7" name="Google Shape;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3" name="Google Shape;33;p1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6" name="Google Shape;36;p1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50" name="Google Shape;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2" name="Google Shape;52;p17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3" name="Google Shape;53;p17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4" name="Google Shape;54;p17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55" name="Google Shape;55;p17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8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8"/>
          <p:cNvSpPr txBox="1"/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7" name="Google Shape;77;p19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 rotWithShape="1">
          <a:blip r:embed="rId7">
            <a:alphaModFix/>
          </a:blip>
          <a:srcRect b="0" l="2325" r="2323" t="0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87" name="Google Shape;87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5" name="Google Shape;95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openshift.io/imagestream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openshift.com/container-platform/4.6/applications/quotas/quotas-setting-per-project.html" TargetMode="External"/><Relationship Id="rId4" Type="http://schemas.openxmlformats.org/officeDocument/2006/relationships/hyperlink" Target="https://docs.openshift.com/container-platform/4.6/applications/quotas/quotas-setting-across-multiple-projects.html" TargetMode="External"/><Relationship Id="rId5" Type="http://schemas.openxmlformats.org/officeDocument/2006/relationships/hyperlink" Target="https://docs.openshift.com/container-platform/4.6/nodes/clusters/nodes-cluster-limit-ranges.html" TargetMode="External"/><Relationship Id="rId6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title"/>
          </p:nvPr>
        </p:nvSpPr>
        <p:spPr>
          <a:xfrm>
            <a:off x="1132306" y="1211894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OpenShift Quota</a:t>
            </a:r>
            <a:endParaRPr sz="3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64" name="Google Shape;164;p1"/>
          <p:cNvSpPr txBox="1"/>
          <p:nvPr>
            <p:ph idx="2" type="subTitle"/>
          </p:nvPr>
        </p:nvSpPr>
        <p:spPr>
          <a:xfrm>
            <a:off x="1562800" y="2729375"/>
            <a:ext cx="31398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By : Oren Oichman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Title: Senior Solution Architect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Email : ooichman@redhat.com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IRC : two_oes/ooichman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a816aec96_0_5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aa816aec96_0_54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aa816aec96_0_54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Object counts managed by quota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  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graphicFrame>
        <p:nvGraphicFramePr>
          <p:cNvPr id="242" name="Google Shape;242;gaa816aec96_0_54"/>
          <p:cNvGraphicFramePr/>
          <p:nvPr/>
        </p:nvGraphicFramePr>
        <p:xfrm>
          <a:off x="-1837950" y="58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{22A4AC84-82A2-46FF-8D77-6342C1EAF404}</a:tableStyleId>
              </a:tblPr>
              <a:tblGrid>
                <a:gridCol w="190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" name="Google Shape;243;gaa816aec96_0_54"/>
          <p:cNvSpPr txBox="1"/>
          <p:nvPr/>
        </p:nvSpPr>
        <p:spPr>
          <a:xfrm>
            <a:off x="-873175" y="475650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graphicFrame>
        <p:nvGraphicFramePr>
          <p:cNvPr id="244" name="Google Shape;244;gaa816aec96_0_54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{22A4AC84-82A2-46FF-8D77-6342C1EAF404}</a:tableStyleId>
              </a:tblPr>
              <a:tblGrid>
                <a:gridCol w="190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5" name="Google Shape;245;gaa816aec96_0_54"/>
          <p:cNvGraphicFramePr/>
          <p:nvPr/>
        </p:nvGraphicFramePr>
        <p:xfrm>
          <a:off x="509000" y="148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{22A4AC84-82A2-46FF-8D77-6342C1EAF404}</a:tableStyleId>
              </a:tblPr>
              <a:tblGrid>
                <a:gridCol w="2616575"/>
                <a:gridCol w="5747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Resource Name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pods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pods in a non-terminal state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replicationcontrollers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ReplicationControllers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resourcequotas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resource quotas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services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services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services.loadbalancers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services of type LoadBalancer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services.nodeports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services of type NodePort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secrets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secrets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configmaps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ConfigMap objects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persistentvolumeclaims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persistent volume claims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openshift.io/imagestreams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imagestreams that can exist in the project.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a816aec96_0_10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Quota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aa816aec96_0_1057"/>
          <p:cNvSpPr txBox="1"/>
          <p:nvPr>
            <p:ph idx="1" type="body"/>
          </p:nvPr>
        </p:nvSpPr>
        <p:spPr>
          <a:xfrm>
            <a:off x="311700" y="1152475"/>
            <a:ext cx="83022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apiVersion: v1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kind: ResourceQuota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metadata: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name: core-object-counts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spec: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hard: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memory: "1Gi"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cpu: "20"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pods: "10" 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persistentvolumeclaims: "4" 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replicationcontrollers: "20" 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secrets: "10" </a:t>
            </a:r>
            <a:b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services: "10" </a:t>
            </a:r>
            <a:endParaRPr sz="1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a816aec96_0_1107"/>
          <p:cNvSpPr txBox="1"/>
          <p:nvPr>
            <p:ph idx="1" type="body"/>
          </p:nvPr>
        </p:nvSpPr>
        <p:spPr>
          <a:xfrm>
            <a:off x="311700" y="1152475"/>
            <a:ext cx="83022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oc get quota</a:t>
            </a:r>
            <a:endParaRPr sz="1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NAME                AGE</a:t>
            </a:r>
            <a:endParaRPr sz="1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core-object-counts  29m</a:t>
            </a:r>
            <a:endParaRPr sz="1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memory-quotas		 29m</a:t>
            </a:r>
            <a:endParaRPr sz="1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gaa816aec96_0_1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Quotas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a816aec96_0_1262"/>
          <p:cNvSpPr txBox="1"/>
          <p:nvPr>
            <p:ph type="title"/>
          </p:nvPr>
        </p:nvSpPr>
        <p:spPr>
          <a:xfrm>
            <a:off x="822850" y="601825"/>
            <a:ext cx="69615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Restrict resource consumption with limit ranges</a:t>
            </a:r>
            <a:endParaRPr b="1" sz="23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  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63" name="Google Shape;263;gaa816aec96_0_1262"/>
          <p:cNvSpPr txBox="1"/>
          <p:nvPr>
            <p:ph type="title"/>
          </p:nvPr>
        </p:nvSpPr>
        <p:spPr>
          <a:xfrm>
            <a:off x="556075" y="1583725"/>
            <a:ext cx="79419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 limit range, defined by a LimitRange object, restricts resource consumption in a project. In the project you can set specific resource limits for a pod, container, image, image stream, or persistent volume claim (PVC).</a:t>
            </a:r>
            <a:endParaRPr sz="3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aa816aec96_0_1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75" y="513500"/>
            <a:ext cx="7869174" cy="4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aa816aec96_0_1157"/>
          <p:cNvSpPr txBox="1"/>
          <p:nvPr/>
        </p:nvSpPr>
        <p:spPr>
          <a:xfrm>
            <a:off x="589075" y="139550"/>
            <a:ext cx="5383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and Limits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a816aec96_0_1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 </a:t>
            </a:r>
            <a:r>
              <a:rPr lang="en"/>
              <a:t>summary</a:t>
            </a:r>
            <a:endParaRPr/>
          </a:p>
        </p:txBody>
      </p:sp>
      <p:sp>
        <p:nvSpPr>
          <p:cNvPr id="275" name="Google Shape;275;gaa816aec96_0_1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Setting Quotas: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https://docs.openshift.com/container-platform/4.6/applications/quotas/quotas-setting-per-project.html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Setting Multi-Project Quotas: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https://docs.openshift.com/container-platform/4.6/applications/quotas/quotas-setting-across-multiple-projects.html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Setting Limit Ranges: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https://docs.openshift.com/container-platform/4.6/nodes/clusters/nodes-cluster-limit-ranges.html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76" name="Google Shape;276;gaa816aec96_0_1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1375" y="2019450"/>
            <a:ext cx="4736600" cy="29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a816aec96_0_7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History of Containers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282" name="Google Shape;282;gaa816aec96_0_7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gaa816aec96_0_77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Insert source data here</a:t>
            </a:r>
            <a:endParaRPr/>
          </a:p>
        </p:txBody>
      </p:sp>
      <p:sp>
        <p:nvSpPr>
          <p:cNvPr id="284" name="Google Shape;284;gaa816aec96_0_77"/>
          <p:cNvSpPr txBox="1"/>
          <p:nvPr>
            <p:ph idx="4" type="subTitle"/>
          </p:nvPr>
        </p:nvSpPr>
        <p:spPr>
          <a:xfrm>
            <a:off x="3881324" y="3162575"/>
            <a:ext cx="3934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800"/>
              <a:t>Begin Exercise 4</a:t>
            </a:r>
            <a:endParaRPr sz="3800"/>
          </a:p>
        </p:txBody>
      </p:sp>
      <p:sp>
        <p:nvSpPr>
          <p:cNvPr id="285" name="Google Shape;285;gaa816aec96_0_77"/>
          <p:cNvSpPr/>
          <p:nvPr/>
        </p:nvSpPr>
        <p:spPr>
          <a:xfrm>
            <a:off x="3075169" y="2987925"/>
            <a:ext cx="69300" cy="224100"/>
          </a:xfrm>
          <a:prstGeom prst="rect">
            <a:avLst/>
          </a:prstGeom>
          <a:solidFill>
            <a:srgbClr val="EE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aa816aec96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286" y="944411"/>
            <a:ext cx="1543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aa816aec96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6561" y="1002694"/>
            <a:ext cx="1426500" cy="142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8" name="Google Shape;288;gaa816aec96_0_77"/>
          <p:cNvPicPr preferRelativeResize="0"/>
          <p:nvPr/>
        </p:nvPicPr>
        <p:blipFill rotWithShape="1">
          <a:blip r:embed="rId5">
            <a:alphaModFix/>
          </a:blip>
          <a:srcRect b="0" l="20767" r="20767" t="0"/>
          <a:stretch/>
        </p:blipFill>
        <p:spPr>
          <a:xfrm>
            <a:off x="73013" y="1371900"/>
            <a:ext cx="290212" cy="49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B4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OpenShift Quota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AB4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pic>
        <p:nvPicPr>
          <p:cNvPr id="171" name="Google Shape;17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25" y="176578"/>
            <a:ext cx="8481472" cy="45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150" y="2729575"/>
            <a:ext cx="2000850" cy="16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9472741c3_0_58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Definitions of quota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78" name="Google Shape;178;ga9472741c3_0_58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179" name="Google Shape;179;ga9472741c3_0_58"/>
          <p:cNvSpPr txBox="1"/>
          <p:nvPr>
            <p:ph type="title"/>
          </p:nvPr>
        </p:nvSpPr>
        <p:spPr>
          <a:xfrm>
            <a:off x="556075" y="1583725"/>
            <a:ext cx="79419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quota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defined by a ResourceQuota object, provides constraints that limit aggregate resource consumption per project</a:t>
            </a:r>
            <a:endParaRPr sz="3300"/>
          </a:p>
        </p:txBody>
      </p:sp>
      <p:sp>
        <p:nvSpPr>
          <p:cNvPr id="180" name="Google Shape;180;ga9472741c3_0_58"/>
          <p:cNvSpPr txBox="1"/>
          <p:nvPr/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B4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OpenShift Quota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AB4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pic>
        <p:nvPicPr>
          <p:cNvPr id="181" name="Google Shape;181;ga9472741c3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75" y="2019450"/>
            <a:ext cx="4736600" cy="29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9472741c3_0_78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Q</a:t>
            </a:r>
            <a:r>
              <a:rPr lang="en" sz="2800">
                <a:solidFill>
                  <a:srgbClr val="FF0000"/>
                </a:solidFill>
              </a:rPr>
              <a:t>uota In OpenShift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87" name="Google Shape;187;ga9472741c3_0_78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188" name="Google Shape;188;ga9472741c3_0_78"/>
          <p:cNvSpPr txBox="1"/>
          <p:nvPr/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B4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OpenShift Quota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AB4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pic>
        <p:nvPicPr>
          <p:cNvPr id="189" name="Google Shape;189;ga9472741c3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7600"/>
            <a:ext cx="9144000" cy="27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72741c3_0_27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700">
                <a:solidFill>
                  <a:srgbClr val="FF0000"/>
                </a:solidFill>
              </a:rPr>
              <a:t>How does Quota Helps</a:t>
            </a:r>
            <a:endParaRPr sz="3700">
              <a:solidFill>
                <a:srgbClr val="FF0000"/>
              </a:solidFill>
            </a:endParaRPr>
          </a:p>
        </p:txBody>
      </p:sp>
      <p:sp>
        <p:nvSpPr>
          <p:cNvPr id="195" name="Google Shape;195;ga9472741c3_0_27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196" name="Google Shape;196;ga9472741c3_0_27"/>
          <p:cNvSpPr txBox="1"/>
          <p:nvPr/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B4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OpenShift Quota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AB4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pic>
        <p:nvPicPr>
          <p:cNvPr id="197" name="Google Shape;197;ga9472741c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575" y="1358025"/>
            <a:ext cx="3244124" cy="33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9472741c3_0_1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2 Types of Quota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03" name="Google Shape;203;ga9472741c3_0_1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204" name="Google Shape;204;ga9472741c3_0_1"/>
          <p:cNvSpPr txBox="1"/>
          <p:nvPr/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B4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OpenShift Quota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AB4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205" name="Google Shape;205;ga9472741c3_0_1"/>
          <p:cNvSpPr txBox="1"/>
          <p:nvPr>
            <p:ph type="title"/>
          </p:nvPr>
        </p:nvSpPr>
        <p:spPr>
          <a:xfrm>
            <a:off x="1657600" y="1738475"/>
            <a:ext cx="60720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quotas per project</a:t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1100"/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quotas across multiple projects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a9472741c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50" y="1773345"/>
            <a:ext cx="802474" cy="8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a9472741c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50" y="2611545"/>
            <a:ext cx="802474" cy="8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9472741c3_0_13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Resources managed by quotas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13" name="Google Shape;213;ga9472741c3_0_13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214" name="Google Shape;214;ga9472741c3_0_13"/>
          <p:cNvSpPr txBox="1"/>
          <p:nvPr/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B4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OpenShift Quota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AB4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graphicFrame>
        <p:nvGraphicFramePr>
          <p:cNvPr id="215" name="Google Shape;215;ga9472741c3_0_1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{7400AAC1-9DA5-4178-A740-1F3AAD4CF230}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CPU/request.cpu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sum of CPU requests across all pods in a non-terminal state cannot exceed this value. cpu and requests.cpu are the same value and can be used interchangeably.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memory/request.memory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sum of memory requests across all pods in a non-terminal state cannot exceed this value. memory and requests.memory are the same value and can be used interchangeably.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ephemeral storage/request.ephemeral storage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sum of local ephemeral storage requests across all pods in a non-terminal state cannot exceed this value. ephemeral-storage and requests.ephemeral-storage are the same value and can be used interchangeably. This resource is available only if you enabled the ephemeral storage technology preview. This feature is disabled by default.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a816aec96_0_11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Resources managed by quotas..continue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21" name="Google Shape;221;gaa816aec96_0_11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222" name="Google Shape;222;gaa816aec96_0_11"/>
          <p:cNvSpPr txBox="1"/>
          <p:nvPr/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B4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OpenShift Quota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AB4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graphicFrame>
        <p:nvGraphicFramePr>
          <p:cNvPr id="223" name="Google Shape;223;gaa816aec96_0_1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{7400AAC1-9DA5-4178-A740-1F3AAD4CF230}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limits.cpu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The sum of CPU limits across all pods in a non-terminal state cannot exceed this value.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limits.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memory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sum of memory limits across all pods in a non-terminal state cannot exceed this value.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limits.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ephemeral storage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The sum of ephemeral storage limits across all pods in a non-terminal state cannot exceed this value. This resource is available only if you enabled the ephemeral storage technology preview. This feature is disabled by default.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a816aec96_0_2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aa816aec96_0_25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gaa816aec96_0_25"/>
          <p:cNvGraphicFramePr/>
          <p:nvPr/>
        </p:nvGraphicFramePr>
        <p:xfrm>
          <a:off x="633050" y="1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{22A4AC84-82A2-46FF-8D77-6342C1EAF404}</a:tableStyleId>
              </a:tblPr>
              <a:tblGrid>
                <a:gridCol w="4292375"/>
                <a:gridCol w="3616225"/>
              </a:tblGrid>
              <a:tr h="28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Resource Name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52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requests.storage</a:t>
                      </a:r>
                      <a:endParaRPr sz="1000"/>
                    </a:p>
                  </a:txBody>
                  <a:tcPr marT="19050" marB="19050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sum of storage requests across all persistent volume claims in any state cannot exceed this value.</a:t>
                      </a:r>
                      <a:endParaRPr sz="1000"/>
                    </a:p>
                  </a:txBody>
                  <a:tcPr marT="19050" marB="19050" marR="28575" marL="2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persistentvolumeclaims</a:t>
                      </a:r>
                      <a:endParaRPr sz="1000"/>
                    </a:p>
                  </a:txBody>
                  <a:tcPr marT="19050" marB="19050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persistent volume claims that can exist in the project.</a:t>
                      </a:r>
                      <a:endParaRPr sz="1000"/>
                    </a:p>
                  </a:txBody>
                  <a:tcPr marT="19050" marB="19050" marR="28575" marL="2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6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&lt;storage-class-name&gt;.storageclass.storage.k8s.io/requests.storage</a:t>
                      </a:r>
                      <a:endParaRPr sz="1000"/>
                    </a:p>
                  </a:txBody>
                  <a:tcPr marT="19050" marB="19050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sum of storage requests across all persistent volume claims in any state that have a matching storage class, cannot exceed this value.</a:t>
                      </a:r>
                      <a:endParaRPr sz="1000"/>
                    </a:p>
                  </a:txBody>
                  <a:tcPr marT="19050" marB="19050" marR="28575" marL="2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6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&lt;storage-class-name&gt;.storageclass.storage.k8s.io/persistentvolumeclaims</a:t>
                      </a:r>
                      <a:endParaRPr sz="1000"/>
                    </a:p>
                  </a:txBody>
                  <a:tcPr marT="19050" marB="19050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total number of persistent volume claims with a matching storage class that can exist in the project.</a:t>
                      </a:r>
                      <a:endParaRPr sz="1000"/>
                    </a:p>
                  </a:txBody>
                  <a:tcPr marT="19050" marB="19050" marR="28575" marL="2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1" name="Google Shape;231;gaa816aec96_0_25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 </a:t>
            </a:r>
            <a:r>
              <a:rPr lang="en" sz="2800">
                <a:solidFill>
                  <a:srgbClr val="FF0000"/>
                </a:solidFill>
              </a:rPr>
              <a:t>Storage resources managed by quota 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  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graphicFrame>
        <p:nvGraphicFramePr>
          <p:cNvPr id="232" name="Google Shape;232;gaa816aec96_0_25"/>
          <p:cNvGraphicFramePr/>
          <p:nvPr/>
        </p:nvGraphicFramePr>
        <p:xfrm>
          <a:off x="-1837950" y="58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{22A4AC84-82A2-46FF-8D77-6342C1EAF404}</a:tableStyleId>
              </a:tblPr>
              <a:tblGrid>
                <a:gridCol w="190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Google Shape;233;gaa816aec96_0_25"/>
          <p:cNvSpPr txBox="1"/>
          <p:nvPr/>
        </p:nvSpPr>
        <p:spPr>
          <a:xfrm>
            <a:off x="-873175" y="475650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graphicFrame>
        <p:nvGraphicFramePr>
          <p:cNvPr id="234" name="Google Shape;234;gaa816aec96_0_25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{22A4AC84-82A2-46FF-8D77-6342C1EAF404}</a:tableStyleId>
              </a:tblPr>
              <a:tblGrid>
                <a:gridCol w="190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