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7772400" cy="10058400"/>
  <p:embeddedFontLst>
    <p:embeddedFont>
      <p:font typeface="Red Hat Text Medium"/>
      <p:regular r:id="rId14"/>
      <p:bold r:id="rId15"/>
      <p:italic r:id="rId16"/>
      <p:boldItalic r:id="rId17"/>
    </p:embeddedFont>
    <p:embeddedFont>
      <p:font typeface="M PLUS 1p"/>
      <p:regular r:id="rId18"/>
      <p:bold r:id="rId19"/>
    </p:embeddedFont>
    <p:embeddedFont>
      <p:font typeface="Red Hat Display Medium"/>
      <p:regular r:id="rId20"/>
      <p:bold r:id="rId21"/>
      <p:italic r:id="rId22"/>
      <p:boldItalic r:id="rId23"/>
    </p:embeddedFont>
    <p:embeddedFont>
      <p:font typeface="Overpass SemiBold"/>
      <p:regular r:id="rId24"/>
      <p:bold r:id="rId25"/>
      <p:italic r:id="rId26"/>
      <p:boldItalic r:id="rId27"/>
    </p:embeddedFont>
    <p:embeddedFont>
      <p:font typeface="Red Hat Tex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regular.fntdata"/><Relationship Id="rId22" Type="http://schemas.openxmlformats.org/officeDocument/2006/relationships/font" Target="fonts/RedHatDisplayMedium-italic.fntdata"/><Relationship Id="rId21" Type="http://schemas.openxmlformats.org/officeDocument/2006/relationships/font" Target="fonts/RedHatDisplayMedium-bold.fntdata"/><Relationship Id="rId24" Type="http://schemas.openxmlformats.org/officeDocument/2006/relationships/font" Target="fonts/OverpassSemiBold-regular.fntdata"/><Relationship Id="rId23" Type="http://schemas.openxmlformats.org/officeDocument/2006/relationships/font" Target="fonts/RedHatDisplay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SemiBold-italic.fntdata"/><Relationship Id="rId25" Type="http://schemas.openxmlformats.org/officeDocument/2006/relationships/font" Target="fonts/OverpassSemiBold-bold.fntdata"/><Relationship Id="rId28" Type="http://schemas.openxmlformats.org/officeDocument/2006/relationships/font" Target="fonts/RedHatText-regular.fntdata"/><Relationship Id="rId27" Type="http://schemas.openxmlformats.org/officeDocument/2006/relationships/font" Target="fonts/Overpas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Tex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boldItalic.fntdata"/><Relationship Id="rId30" Type="http://schemas.openxmlformats.org/officeDocument/2006/relationships/font" Target="fonts/RedHatTex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edHatTextMedium-bold.fntdata"/><Relationship Id="rId14" Type="http://schemas.openxmlformats.org/officeDocument/2006/relationships/font" Target="fonts/RedHatTextMedium-regular.fntdata"/><Relationship Id="rId17" Type="http://schemas.openxmlformats.org/officeDocument/2006/relationships/font" Target="fonts/RedHatTextMedium-boldItalic.fntdata"/><Relationship Id="rId16" Type="http://schemas.openxmlformats.org/officeDocument/2006/relationships/font" Target="fonts/RedHatTextMedium-italic.fntdata"/><Relationship Id="rId19" Type="http://schemas.openxmlformats.org/officeDocument/2006/relationships/font" Target="fonts/MPLUS1p-bold.fntdata"/><Relationship Id="rId18" Type="http://schemas.openxmlformats.org/officeDocument/2006/relationships/font" Target="fonts/MPLUS1p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0" y="763588"/>
            <a:ext cx="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&lt;number&gt;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6e0d6ffc_0_151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6e0d6ffc_0_15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bd77b261_0_12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bd77b261_0_12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7bd77b261_0_12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42b7c42f_0_1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42b7c42f_0_1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942b7c42f_0_1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bd77b261_0_20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bd77b261_0_20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7bd77b261_0_20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42b7c42f_0_29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42b7c42f_0_29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942b7c42f_0_29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10154d74_0_0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10154d74_0_0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710154d74_0_0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42b7c42f_0_35:notes"/>
          <p:cNvSpPr/>
          <p:nvPr>
            <p:ph idx="2" type="sldImg"/>
          </p:nvPr>
        </p:nvSpPr>
        <p:spPr>
          <a:xfrm>
            <a:off x="0" y="763588"/>
            <a:ext cx="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942b7c42f_0_35:notes"/>
          <p:cNvSpPr txBox="1"/>
          <p:nvPr>
            <p:ph idx="1" type="body"/>
          </p:nvPr>
        </p:nvSpPr>
        <p:spPr>
          <a:xfrm>
            <a:off x="777875" y="4776788"/>
            <a:ext cx="6216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942b7c42f_0_35:notes"/>
          <p:cNvSpPr txBox="1"/>
          <p:nvPr>
            <p:ph idx="12" type="sldNum"/>
          </p:nvPr>
        </p:nvSpPr>
        <p:spPr>
          <a:xfrm>
            <a:off x="4398963" y="9555163"/>
            <a:ext cx="3373500" cy="5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&lt;number&gt;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76e0d6ffc_0_1528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76e0d6ffc_0_1528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>
  <p:cSld name="Title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62906" y="1971675"/>
            <a:ext cx="727629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09599" y="822546"/>
            <a:ext cx="660328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04" name="Google Shape;104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10" name="Google Shape;11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6" name="Google Shape;116;p1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Interior whi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 rot="10800000">
            <a:off x="335831" y="75"/>
            <a:ext cx="0" cy="66487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4806787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457200" y="4857750"/>
            <a:ext cx="2514600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</a:pP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Copyright 20</a:t>
            </a:r>
            <a:r>
              <a:rPr lang="en" sz="800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22</a:t>
            </a: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 Red Hat K.K.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04800" y="89535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2200">
                <a:latin typeface="M PLUS 1p"/>
                <a:ea typeface="M PLUS 1p"/>
                <a:cs typeface="M PLUS 1p"/>
                <a:sym typeface="M PLUS 1p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800">
                <a:latin typeface="M PLUS 1p"/>
                <a:ea typeface="M PLUS 1p"/>
                <a:cs typeface="M PLUS 1p"/>
                <a:sym typeface="M PLUS 1p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600"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400">
                <a:latin typeface="M PLUS 1p"/>
                <a:ea typeface="M PLUS 1p"/>
                <a:cs typeface="M PLUS 1p"/>
                <a:sym typeface="M PLUS 1p"/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200"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1264300" y="3464675"/>
            <a:ext cx="18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5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5970354" y="1499869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5970354" y="2075906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5970354" y="2651944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970354" y="3227981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8" name="Google Shape;38;p4"/>
          <p:cNvCxnSpPr/>
          <p:nvPr/>
        </p:nvCxnSpPr>
        <p:spPr>
          <a:xfrm rot="10800000">
            <a:off x="335831" y="38"/>
            <a:ext cx="0" cy="171202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469376" y="1286125"/>
            <a:ext cx="320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THANK YOU</a:t>
            </a:r>
            <a:endParaRPr b="1" sz="37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1524000" y="2266050"/>
            <a:ext cx="3048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5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245394" y="2978738"/>
            <a:ext cx="436520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245394" y="1281773"/>
            <a:ext cx="4302225" cy="158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245393" y="3773454"/>
            <a:ext cx="3305629" cy="8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6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4245394" y="426470"/>
            <a:ext cx="4302225" cy="144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 PLUS 1p"/>
              <a:buNone/>
              <a:defRPr sz="48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subTitle"/>
          </p:nvPr>
        </p:nvSpPr>
        <p:spPr>
          <a:xfrm>
            <a:off x="4245394" y="2064300"/>
            <a:ext cx="3755606" cy="114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6" name="Google Shape;56;p6"/>
          <p:cNvSpPr txBox="1"/>
          <p:nvPr/>
        </p:nvSpPr>
        <p:spPr>
          <a:xfrm>
            <a:off x="4427588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427601" y="3880725"/>
            <a:ext cx="18555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6611644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611644" y="3880725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5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5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1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 rotWithShape="1">
          <a:blip r:embed="rId7">
            <a:alphaModFix/>
          </a:blip>
          <a:srcRect b="0" l="2325" r="2326" t="0"/>
          <a:stretch/>
        </p:blipFill>
        <p:spPr>
          <a:xfrm>
            <a:off x="4245401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1562906" y="1971675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 PLUS 1p"/>
              <a:buNone/>
              <a:defRPr sz="2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09599" y="822546"/>
            <a:ext cx="6603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4" name="Google Shape;74;p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78" name="Google Shape;78;p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003" y="25376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01878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3056594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 1">
  <p:cSld name="Title illustrated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4245394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4245394" y="11076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0"/>
          <p:cNvCxnSpPr/>
          <p:nvPr/>
        </p:nvCxnSpPr>
        <p:spPr>
          <a:xfrm rot="10800000">
            <a:off x="335831" y="151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>
            <p:ph idx="1" type="subTitle"/>
          </p:nvPr>
        </p:nvSpPr>
        <p:spPr>
          <a:xfrm>
            <a:off x="6938602" y="1307800"/>
            <a:ext cx="1873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None/>
              <a:defRPr i="0"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59" y="4734379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>
            <p:ph type="title"/>
          </p:nvPr>
        </p:nvSpPr>
        <p:spPr>
          <a:xfrm>
            <a:off x="686369" y="11293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2" type="subTitle"/>
          </p:nvPr>
        </p:nvSpPr>
        <p:spPr>
          <a:xfrm>
            <a:off x="686369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b="1" i="0" sz="22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971550"/>
            <a:ext cx="8686800" cy="36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 PLUS 1p"/>
              <a:buChar char="•"/>
              <a:defRPr i="0" sz="2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 PLUS 1p"/>
              <a:buChar char="−"/>
              <a:defRPr i="0" sz="20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 PLUS 1p"/>
              <a:buChar char="•"/>
              <a:defRPr i="0" sz="18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 PLUS 1p"/>
              <a:buChar char="−"/>
              <a:defRPr i="0" sz="16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 PLUS 1p"/>
              <a:buChar char="•"/>
              <a:defRPr i="0" sz="1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164781" y="995625"/>
            <a:ext cx="72762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OpenShift Sharks</a:t>
            </a:r>
            <a:endParaRPr sz="3600"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625" y="2613500"/>
            <a:ext cx="2004176" cy="214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662" y="3114600"/>
            <a:ext cx="596109" cy="5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1198731" y="1447650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 PLUS 1p"/>
                <a:ea typeface="M PLUS 1p"/>
                <a:cs typeface="M PLUS 1p"/>
                <a:sym typeface="M PLUS 1p"/>
              </a:rPr>
              <a:t>Admin network tools</a:t>
            </a:r>
            <a:endParaRPr sz="1900">
              <a:solidFill>
                <a:srgbClr val="FFFFFF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1314450" y="4244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Admin Tools Image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14668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Building a new Image with wireshark-cli RPM </a:t>
            </a:r>
            <a:endParaRPr sz="1500"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7031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1466850" y="1659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Using the New image with the “oc debug” command</a:t>
            </a:r>
            <a:endParaRPr sz="15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0841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title"/>
          </p:nvPr>
        </p:nvSpPr>
        <p:spPr>
          <a:xfrm>
            <a:off x="1466850" y="2040925"/>
            <a:ext cx="6515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Running the tshark command from the node on the container interface</a:t>
            </a:r>
            <a:endParaRPr sz="1500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52" y="2895375"/>
            <a:ext cx="1562225" cy="15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650" y="2699225"/>
            <a:ext cx="1840453" cy="1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171075" y="9107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000">
                <a:solidFill>
                  <a:srgbClr val="FF0000"/>
                </a:solidFill>
              </a:rPr>
              <a:t>Run </a:t>
            </a:r>
            <a:r>
              <a:rPr lang="en" sz="4000">
                <a:solidFill>
                  <a:srgbClr val="FF0000"/>
                </a:solidFill>
              </a:rPr>
              <a:t>Exercise</a:t>
            </a:r>
            <a:r>
              <a:rPr lang="en" sz="4000">
                <a:solidFill>
                  <a:srgbClr val="FF0000"/>
                </a:solidFill>
              </a:rPr>
              <a:t> 1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56" y="1607575"/>
            <a:ext cx="2838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314450" y="5006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oc ksniff modules 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466850" y="1278925"/>
            <a:ext cx="6515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Ksniff is a kubectl/oc module to enable network packet sniffing on a pod from the command line.</a:t>
            </a:r>
            <a:endParaRPr sz="15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9317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1466850" y="1888525"/>
            <a:ext cx="6515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The installation is downloading a zip file ,unzipping it and copy it to the </a:t>
            </a:r>
            <a:endParaRPr sz="15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075" y="2466125"/>
            <a:ext cx="1213225" cy="21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375" y="2862350"/>
            <a:ext cx="1496824" cy="1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171075" y="9107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000">
                <a:solidFill>
                  <a:srgbClr val="FF0000"/>
                </a:solidFill>
              </a:rPr>
              <a:t>Run Exercise 2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56" y="1794600"/>
            <a:ext cx="2838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1314450" y="5006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Curl Statistics</a:t>
            </a:r>
            <a:r>
              <a:rPr lang="en" sz="2800">
                <a:solidFill>
                  <a:srgbClr val="FF0000"/>
                </a:solidFill>
              </a:rPr>
              <a:t> 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3221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>
            <p:ph type="title"/>
          </p:nvPr>
        </p:nvSpPr>
        <p:spPr>
          <a:xfrm>
            <a:off x="1466850" y="1278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With the CURL tool we can generate a lot of statistics from our HTTP/HTTPS session in regards to each part</a:t>
            </a:r>
            <a:endParaRPr sz="15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19317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1466850" y="18885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CURL statistics can help us </a:t>
            </a:r>
            <a:r>
              <a:rPr lang="en" sz="1500"/>
              <a:t>determined</a:t>
            </a:r>
            <a:r>
              <a:rPr lang="en" sz="1500"/>
              <a:t> with number what we feel in regards to timeouts and latencies</a:t>
            </a:r>
            <a:endParaRPr sz="15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2617550"/>
            <a:ext cx="199201" cy="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type="title"/>
          </p:nvPr>
        </p:nvSpPr>
        <p:spPr>
          <a:xfrm>
            <a:off x="1466850" y="25743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500"/>
              <a:t>In order to generate the needed output we will create a template statistics file and do we want to view the output.</a:t>
            </a:r>
            <a:endParaRPr sz="1500"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56" y="3107900"/>
            <a:ext cx="4824899" cy="18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1171075" y="9107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000">
                <a:solidFill>
                  <a:srgbClr val="FF0000"/>
                </a:solidFill>
              </a:rPr>
              <a:t>Run Exercise 3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856" y="1694875"/>
            <a:ext cx="2838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is the world’s leading provider of enterprise open source software solutions. Award-winning support, training, and consulting services make Red Hat a trusted adviser to the Fortune 500. </a:t>
            </a:r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into OpenShift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C0000"/>
      </a:accent1>
      <a:accent2>
        <a:srgbClr val="A30000"/>
      </a:accent2>
      <a:accent3>
        <a:srgbClr val="820000"/>
      </a:accent3>
      <a:accent4>
        <a:srgbClr val="004153"/>
      </a:accent4>
      <a:accent5>
        <a:srgbClr val="A3DBE8"/>
      </a:accent5>
      <a:accent6>
        <a:srgbClr val="4C4C4C"/>
      </a:accent6>
      <a:hlink>
        <a:srgbClr val="BFDDE3"/>
      </a:hlink>
      <a:folHlink>
        <a:srgbClr val="C7CB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