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7772400" cy="10058400"/>
  <p:embeddedFontLst>
    <p:embeddedFont>
      <p:font typeface="Red Hat Text Medium"/>
      <p:regular r:id="rId11"/>
      <p:bold r:id="rId12"/>
      <p:italic r:id="rId13"/>
      <p:boldItalic r:id="rId14"/>
    </p:embeddedFont>
    <p:embeddedFont>
      <p:font typeface="M PLUS 1p"/>
      <p:regular r:id="rId15"/>
      <p:bold r:id="rId16"/>
    </p:embeddedFont>
    <p:embeddedFont>
      <p:font typeface="Red Hat Display Medium"/>
      <p:regular r:id="rId17"/>
      <p:bold r:id="rId18"/>
      <p:italic r:id="rId19"/>
      <p:boldItalic r:id="rId20"/>
    </p:embeddedFont>
    <p:embeddedFont>
      <p:font typeface="Overpass"/>
      <p:regular r:id="rId21"/>
      <p:bold r:id="rId22"/>
      <p:italic r:id="rId23"/>
      <p:boldItalic r:id="rId24"/>
    </p:embeddedFont>
    <p:embeddedFont>
      <p:font typeface="Overpass SemiBold"/>
      <p:regular r:id="rId25"/>
      <p:bold r:id="rId26"/>
      <p:italic r:id="rId27"/>
      <p:boldItalic r:id="rId28"/>
    </p:embeddedFont>
    <p:embeddedFont>
      <p:font typeface="Red Hat Tex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Medium-boldItalic.fntdata"/><Relationship Id="rId22" Type="http://schemas.openxmlformats.org/officeDocument/2006/relationships/font" Target="fonts/Overpass-bold.fntdata"/><Relationship Id="rId21" Type="http://schemas.openxmlformats.org/officeDocument/2006/relationships/font" Target="fonts/Overpass-regular.fntdata"/><Relationship Id="rId24" Type="http://schemas.openxmlformats.org/officeDocument/2006/relationships/font" Target="fonts/Overpass-boldItalic.fntdata"/><Relationship Id="rId23" Type="http://schemas.openxmlformats.org/officeDocument/2006/relationships/font" Target="fonts/Overpas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verpassSemiBold-bold.fntdata"/><Relationship Id="rId25" Type="http://schemas.openxmlformats.org/officeDocument/2006/relationships/font" Target="fonts/OverpassSemiBold-regular.fntdata"/><Relationship Id="rId28" Type="http://schemas.openxmlformats.org/officeDocument/2006/relationships/font" Target="fonts/OverpassSemiBold-boldItalic.fntdata"/><Relationship Id="rId27" Type="http://schemas.openxmlformats.org/officeDocument/2006/relationships/font" Target="fonts/Overpas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dHatTex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-italic.fntdata"/><Relationship Id="rId30" Type="http://schemas.openxmlformats.org/officeDocument/2006/relationships/font" Target="fonts/RedHatText-bold.fntdata"/><Relationship Id="rId11" Type="http://schemas.openxmlformats.org/officeDocument/2006/relationships/font" Target="fonts/RedHatTextMedium-regular.fntdata"/><Relationship Id="rId10" Type="http://schemas.openxmlformats.org/officeDocument/2006/relationships/slide" Target="slides/slide5.xml"/><Relationship Id="rId32" Type="http://schemas.openxmlformats.org/officeDocument/2006/relationships/font" Target="fonts/RedHatText-boldItalic.fntdata"/><Relationship Id="rId13" Type="http://schemas.openxmlformats.org/officeDocument/2006/relationships/font" Target="fonts/RedHatTextMedium-italic.fntdata"/><Relationship Id="rId12" Type="http://schemas.openxmlformats.org/officeDocument/2006/relationships/font" Target="fonts/RedHatTextMedium-bold.fntdata"/><Relationship Id="rId15" Type="http://schemas.openxmlformats.org/officeDocument/2006/relationships/font" Target="fonts/MPLUS1p-regular.fntdata"/><Relationship Id="rId14" Type="http://schemas.openxmlformats.org/officeDocument/2006/relationships/font" Target="fonts/RedHatTextMedium-boldItalic.fntdata"/><Relationship Id="rId17" Type="http://schemas.openxmlformats.org/officeDocument/2006/relationships/font" Target="fonts/RedHatDisplayMedium-regular.fntdata"/><Relationship Id="rId16" Type="http://schemas.openxmlformats.org/officeDocument/2006/relationships/font" Target="fonts/MPLUS1p-bold.fntdata"/><Relationship Id="rId19" Type="http://schemas.openxmlformats.org/officeDocument/2006/relationships/font" Target="fonts/RedHatDisplayMedium-italic.fntdata"/><Relationship Id="rId18" Type="http://schemas.openxmlformats.org/officeDocument/2006/relationships/font" Target="fonts/RedHatDisplay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398963" y="0"/>
            <a:ext cx="3373437" cy="503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0" y="763588"/>
            <a:ext cx="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398963" y="9555163"/>
            <a:ext cx="3373437" cy="5032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&lt;number&gt;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76e0d6ffc_0_151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76e0d6ffc_0_151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2b6a76fc5_0_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2b6a76fc5_0_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944535610_0_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2944535610_0_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944535610_0_215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944535610_0_21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76e0d6ffc_0_1528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76e0d6ffc_0_1528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2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red">
  <p:cSld name="Title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1562906" y="1971675"/>
            <a:ext cx="7276294" cy="1200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2pPr>
            <a:lvl3pPr lvl="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3pPr>
            <a:lvl4pPr lvl="3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4pPr>
            <a:lvl5pPr lvl="4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5pPr>
            <a:lvl6pPr lvl="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6pPr>
            <a:lvl7pPr lvl="6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7pPr>
            <a:lvl8pPr lvl="7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8pPr>
            <a:lvl9pPr lvl="8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None/>
              <a:defRPr sz="345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09599" y="822546"/>
            <a:ext cx="6603281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type="title"/>
          </p:nvPr>
        </p:nvSpPr>
        <p:spPr>
          <a:xfrm>
            <a:off x="1314450" y="709500"/>
            <a:ext cx="65151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0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1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700"/>
              <a:buFont typeface="Overpass SemiBold"/>
              <a:buNone/>
              <a:defRPr sz="7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04" name="Google Shape;104;p11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00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>
            <p:ph idx="2" type="subTitle"/>
          </p:nvPr>
        </p:nvSpPr>
        <p:spPr>
          <a:xfrm>
            <a:off x="663788" y="462716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500">
                <a:solidFill>
                  <a:srgbClr val="4D4D4F"/>
                </a:solidFill>
              </a:defRPr>
            </a:lvl1pPr>
            <a:lvl2pPr lvl="1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2pPr>
            <a:lvl3pPr lvl="2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3pPr>
            <a:lvl4pPr lvl="3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4pPr>
            <a:lvl5pPr lvl="4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5pPr>
            <a:lvl6pPr lvl="5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6pPr>
            <a:lvl7pPr lvl="6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7pPr>
            <a:lvl8pPr lvl="7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8pPr>
            <a:lvl9pPr lvl="8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5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idx="1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10" name="Google Shape;110;p12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2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>
            <p:ph idx="2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2"/>
          <p:cNvSpPr txBox="1"/>
          <p:nvPr>
            <p:ph type="title"/>
          </p:nvPr>
        </p:nvSpPr>
        <p:spPr>
          <a:xfrm>
            <a:off x="3349163" y="1091531"/>
            <a:ext cx="5043600" cy="24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16" name="Google Shape;116;p12"/>
          <p:cNvSpPr txBox="1"/>
          <p:nvPr>
            <p:ph idx="3" type="subTitle"/>
          </p:nvPr>
        </p:nvSpPr>
        <p:spPr>
          <a:xfrm>
            <a:off x="3349200" y="3777544"/>
            <a:ext cx="3073200" cy="31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pic>
        <p:nvPicPr>
          <p:cNvPr id="117" name="Google Shape;1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4587" y="973839"/>
            <a:ext cx="548775" cy="548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and column body">
  <p:cSld name="CUSTOM_4_17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3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3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2" type="body"/>
          </p:nvPr>
        </p:nvSpPr>
        <p:spPr>
          <a:xfrm>
            <a:off x="4777069" y="1718381"/>
            <a:ext cx="3703200" cy="279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2400"/>
              <a:buChar char="•"/>
              <a:defRPr/>
            </a:lvl1pPr>
            <a:lvl2pPr indent="-355600" lvl="1" marL="914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2000"/>
              <a:buChar char="−"/>
              <a:defRPr/>
            </a:lvl2pPr>
            <a:lvl3pPr indent="-342900" lvl="2" marL="1371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3pPr>
            <a:lvl4pPr indent="-330200" lvl="3" marL="18288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600"/>
              <a:buChar char="−"/>
              <a:defRPr/>
            </a:lvl4pPr>
            <a:lvl5pPr indent="-317500" lvl="4" marL="22860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228600" lvl="5" marL="27432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27" name="Google Shape;127;p13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Google Shape;129;p14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4"/>
          <p:cNvCxnSpPr/>
          <p:nvPr/>
        </p:nvCxnSpPr>
        <p:spPr>
          <a:xfrm rot="10800000">
            <a:off x="335825" y="4801200"/>
            <a:ext cx="0" cy="342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6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>
            <p:ph idx="1" type="subTitle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2" type="subTitle"/>
          </p:nvPr>
        </p:nvSpPr>
        <p:spPr>
          <a:xfrm>
            <a:off x="4246556" y="1904438"/>
            <a:ext cx="4114800" cy="237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15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1500"/>
              </a:spcBef>
              <a:spcAft>
                <a:spcPts val="1500"/>
              </a:spcAft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Display Medium"/>
              <a:buNone/>
              <a:defRPr sz="8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1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137" name="Google Shape;137;p14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black no subtitle top 1">
  <p:cSld name="CUSTOM_2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4500">
                <a:solidFill>
                  <a:srgbClr val="EBEBEB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cxnSp>
        <p:nvCxnSpPr>
          <p:cNvPr id="140" name="Google Shape;140;p15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600">
                <a:solidFill>
                  <a:srgbClr val="EBEBEB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2" name="Google Shape;142;p15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5"/>
          <p:cNvSpPr txBox="1"/>
          <p:nvPr>
            <p:ph idx="1" type="subTitle"/>
          </p:nvPr>
        </p:nvSpPr>
        <p:spPr>
          <a:xfrm>
            <a:off x="6938588" y="1307790"/>
            <a:ext cx="1593300" cy="248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4D4D4F"/>
                </a:solidFill>
              </a:defRPr>
            </a:lvl9pPr>
          </a:lstStyle>
          <a:p/>
        </p:txBody>
      </p:sp>
      <p:pic>
        <p:nvPicPr>
          <p:cNvPr id="144" name="Google Shape;144;p1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8033460" y="4734938"/>
            <a:ext cx="731888" cy="17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Interior whit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3"/>
          <p:cNvCxnSpPr/>
          <p:nvPr/>
        </p:nvCxnSpPr>
        <p:spPr>
          <a:xfrm rot="10800000">
            <a:off x="335831" y="75"/>
            <a:ext cx="0" cy="66487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i="0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9600" y="4806787"/>
            <a:ext cx="731888" cy="171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457200" y="4857750"/>
            <a:ext cx="2514600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</a:pP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Copyright 20</a:t>
            </a:r>
            <a:r>
              <a:rPr lang="en" sz="800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22</a:t>
            </a:r>
            <a:r>
              <a:rPr i="0" lang="en" sz="800" u="none" cap="none" strike="noStrike">
                <a:solidFill>
                  <a:srgbClr val="7F7F7F"/>
                </a:solidFill>
                <a:latin typeface="M PLUS 1p"/>
                <a:ea typeface="M PLUS 1p"/>
                <a:cs typeface="M PLUS 1p"/>
                <a:sym typeface="M PLUS 1p"/>
              </a:rPr>
              <a:t> Red Hat K.K.</a:t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304800" y="895350"/>
            <a:ext cx="86868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2200">
                <a:latin typeface="M PLUS 1p"/>
                <a:ea typeface="M PLUS 1p"/>
                <a:cs typeface="M PLUS 1p"/>
                <a:sym typeface="M PLUS 1p"/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800">
                <a:latin typeface="M PLUS 1p"/>
                <a:ea typeface="M PLUS 1p"/>
                <a:cs typeface="M PLUS 1p"/>
                <a:sym typeface="M PLUS 1p"/>
              </a:defRPr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600"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−"/>
              <a:defRPr sz="1400">
                <a:latin typeface="M PLUS 1p"/>
                <a:ea typeface="M PLUS 1p"/>
                <a:cs typeface="M PLUS 1p"/>
                <a:sym typeface="M PLUS 1p"/>
              </a:defRPr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Char char="•"/>
              <a:defRPr sz="1200"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8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27" name="Google Shape;27;p3"/>
          <p:cNvSpPr txBox="1"/>
          <p:nvPr/>
        </p:nvSpPr>
        <p:spPr>
          <a:xfrm>
            <a:off x="1264300" y="3464675"/>
            <a:ext cx="188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red">
  <p:cSld name="Closing r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4853" y="26519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853" y="207593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34853" y="1499875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4853" y="3228044"/>
            <a:ext cx="341963" cy="341963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"/>
          <p:cNvSpPr txBox="1"/>
          <p:nvPr/>
        </p:nvSpPr>
        <p:spPr>
          <a:xfrm>
            <a:off x="5970354" y="1499869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5" name="Google Shape;35;p4"/>
          <p:cNvSpPr txBox="1"/>
          <p:nvPr/>
        </p:nvSpPr>
        <p:spPr>
          <a:xfrm>
            <a:off x="5970354" y="2075906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6" name="Google Shape;36;p4"/>
          <p:cNvSpPr txBox="1"/>
          <p:nvPr/>
        </p:nvSpPr>
        <p:spPr>
          <a:xfrm>
            <a:off x="5970354" y="2651944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37" name="Google Shape;37;p4"/>
          <p:cNvSpPr txBox="1"/>
          <p:nvPr/>
        </p:nvSpPr>
        <p:spPr>
          <a:xfrm>
            <a:off x="5970354" y="3227981"/>
            <a:ext cx="2945046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verpass Light"/>
              <a:buNone/>
            </a:pPr>
            <a:r>
              <a:rPr i="0" lang="en" sz="13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i="0" sz="1300" u="none" cap="none" strike="noStrike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38" name="Google Shape;38;p4"/>
          <p:cNvCxnSpPr/>
          <p:nvPr/>
        </p:nvCxnSpPr>
        <p:spPr>
          <a:xfrm rot="10800000">
            <a:off x="335831" y="38"/>
            <a:ext cx="0" cy="1712025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4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61481" y="4857750"/>
            <a:ext cx="274343" cy="1194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1469376" y="1286125"/>
            <a:ext cx="320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700" u="none" cap="none" strike="noStrike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THANK YOU</a:t>
            </a:r>
            <a:endParaRPr b="1" sz="37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1524000" y="2266050"/>
            <a:ext cx="3048000" cy="15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 PLUS 1p"/>
              <a:buNone/>
              <a:defRPr sz="14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">
  <p:cSld name="Title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" name="Google Shape;45;p5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4245394" y="2978738"/>
            <a:ext cx="4365206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None/>
              <a:defRPr sz="13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4245394" y="1281773"/>
            <a:ext cx="4302225" cy="1588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b="1" sz="34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245393" y="3773454"/>
            <a:ext cx="3305629" cy="855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60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3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illustrated">
  <p:cSld name="Closing illustr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" name="Google Shape;52;p6"/>
          <p:cNvCxnSpPr/>
          <p:nvPr/>
        </p:nvCxnSpPr>
        <p:spPr>
          <a:xfrm rot="10800000">
            <a:off x="335825" y="4801050"/>
            <a:ext cx="0" cy="34245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4245394" y="426470"/>
            <a:ext cx="4302225" cy="14469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 PLUS 1p"/>
              <a:buNone/>
              <a:defRPr sz="48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50"/>
              <a:buFont typeface="M PLUS 1p"/>
              <a:buNone/>
              <a:defRPr b="1" sz="525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 rot="5400000">
            <a:off x="-1603838" y="1603800"/>
            <a:ext cx="3861675" cy="654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50290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 PLUS 1p"/>
              <a:buNone/>
              <a:defRPr sz="675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2" type="subTitle"/>
          </p:nvPr>
        </p:nvSpPr>
        <p:spPr>
          <a:xfrm>
            <a:off x="4245394" y="2064300"/>
            <a:ext cx="3755606" cy="1143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1pPr>
            <a:lvl2pPr lvl="1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2pPr>
            <a:lvl3pPr lvl="2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3pPr>
            <a:lvl4pPr lvl="3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4pPr>
            <a:lvl5pPr lvl="4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5pPr>
            <a:lvl6pPr lvl="5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6pPr>
            <a:lvl7pPr lvl="6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7pPr>
            <a:lvl8pPr lvl="7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8pPr>
            <a:lvl9pPr lvl="8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sz="105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56" name="Google Shape;56;p6"/>
          <p:cNvSpPr txBox="1"/>
          <p:nvPr/>
        </p:nvSpPr>
        <p:spPr>
          <a:xfrm>
            <a:off x="4427588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427601" y="3880725"/>
            <a:ext cx="18555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6611644" y="3501900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611644" y="3880725"/>
            <a:ext cx="1742850" cy="1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Font typeface="Overpass Light"/>
              <a:buNone/>
            </a:pPr>
            <a:r>
              <a:rPr lang="en" sz="825">
                <a:solidFill>
                  <a:schemeClr val="dk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825">
              <a:solidFill>
                <a:schemeClr val="dk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pic>
        <p:nvPicPr>
          <p:cNvPr id="60" name="Google Shape;60;p6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6439845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6439845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4245401" y="3880729"/>
            <a:ext cx="171806" cy="18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 rotWithShape="1">
          <a:blip r:embed="rId7">
            <a:alphaModFix/>
          </a:blip>
          <a:srcRect b="0" l="2325" r="2326" t="0"/>
          <a:stretch/>
        </p:blipFill>
        <p:spPr>
          <a:xfrm>
            <a:off x="4245401" y="3501904"/>
            <a:ext cx="171806" cy="18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7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1562906" y="1971675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 PLUS 1p"/>
              <a:buNone/>
              <a:defRPr sz="2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450"/>
              <a:buFont typeface="M PLUS 1p"/>
              <a:buNone/>
              <a:defRPr sz="345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1617300" y="3409950"/>
            <a:ext cx="36405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b="1" sz="18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 PLUS 1p"/>
              <a:buNone/>
              <a:defRPr sz="12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68" name="Google Shape;68;p7"/>
          <p:cNvSpPr txBox="1"/>
          <p:nvPr>
            <p:ph idx="2" type="body"/>
          </p:nvPr>
        </p:nvSpPr>
        <p:spPr>
          <a:xfrm>
            <a:off x="609599" y="822546"/>
            <a:ext cx="6603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 PLUS 1p"/>
              <a:buNone/>
              <a:defRPr b="1" sz="2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3pPr>
            <a:lvl4pPr indent="-3429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−"/>
              <a:defRPr>
                <a:latin typeface="M PLUS 1p"/>
                <a:ea typeface="M PLUS 1p"/>
                <a:cs typeface="M PLUS 1p"/>
                <a:sym typeface="M PLUS 1p"/>
              </a:defRPr>
            </a:lvl4pPr>
            <a:lvl5pPr indent="-3429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 PLUS 1p"/>
              <a:buChar char="•"/>
              <a:defRPr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69" name="Google Shape;6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7212881" y="4409156"/>
            <a:ext cx="1931100" cy="734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 PLUS 1p"/>
              <a:buNone/>
              <a:defRPr sz="1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1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53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74" name="Google Shape;74;p8"/>
          <p:cNvSpPr txBox="1"/>
          <p:nvPr/>
        </p:nvSpPr>
        <p:spPr>
          <a:xfrm>
            <a:off x="5970354" y="1499869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linkedin.com/company/red-hat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5970354" y="2018756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youtube.com/user/RedHatVideos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5970354" y="2537644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facebook.com/redhatinc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sp>
        <p:nvSpPr>
          <p:cNvPr id="77" name="Google Shape;77;p8"/>
          <p:cNvSpPr txBox="1"/>
          <p:nvPr/>
        </p:nvSpPr>
        <p:spPr>
          <a:xfrm>
            <a:off x="5970354" y="3056531"/>
            <a:ext cx="2245200" cy="3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 PLUS 1p"/>
                <a:ea typeface="M PLUS 1p"/>
                <a:cs typeface="M PLUS 1p"/>
                <a:sym typeface="M PLUS 1p"/>
              </a:rPr>
              <a:t>twitter.com/RedHat</a:t>
            </a:r>
            <a:endParaRPr sz="1000">
              <a:solidFill>
                <a:schemeClr val="lt1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  <p:cxnSp>
        <p:nvCxnSpPr>
          <p:cNvPr id="78" name="Google Shape;78;p8"/>
          <p:cNvCxnSpPr/>
          <p:nvPr/>
        </p:nvCxnSpPr>
        <p:spPr>
          <a:xfrm rot="10800000">
            <a:off x="335831" y="-37"/>
            <a:ext cx="0" cy="17121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8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" name="Google Shape;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003" y="2537688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92003" y="2018782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2003" y="1499876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92003" y="3056594"/>
            <a:ext cx="341963" cy="341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8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illustrated 1">
  <p:cSld name="Title illustrated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0138" y="4652989"/>
            <a:ext cx="1185206" cy="27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9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4245394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type="title"/>
          </p:nvPr>
        </p:nvSpPr>
        <p:spPr>
          <a:xfrm>
            <a:off x="4245394" y="11076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white">
  <p:cSld name="Divider whit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0"/>
          <p:cNvCxnSpPr/>
          <p:nvPr/>
        </p:nvCxnSpPr>
        <p:spPr>
          <a:xfrm rot="10800000">
            <a:off x="335825" y="4800900"/>
            <a:ext cx="0" cy="342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0"/>
          <p:cNvCxnSpPr/>
          <p:nvPr/>
        </p:nvCxnSpPr>
        <p:spPr>
          <a:xfrm rot="10800000">
            <a:off x="335831" y="151"/>
            <a:ext cx="0" cy="6648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0"/>
          <p:cNvSpPr txBox="1"/>
          <p:nvPr>
            <p:ph idx="1" type="subTitle"/>
          </p:nvPr>
        </p:nvSpPr>
        <p:spPr>
          <a:xfrm>
            <a:off x="6938602" y="1307800"/>
            <a:ext cx="1873500" cy="24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600"/>
              <a:buFont typeface="M PLUS 1p"/>
              <a:buNone/>
              <a:defRPr i="0"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sz="1100">
                <a:solidFill>
                  <a:srgbClr val="EBEBEB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459" y="4734379"/>
            <a:ext cx="731888" cy="17220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>
            <p:ph type="title"/>
          </p:nvPr>
        </p:nvSpPr>
        <p:spPr>
          <a:xfrm>
            <a:off x="686369" y="1129373"/>
            <a:ext cx="4302300" cy="15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Font typeface="M PLUS 1p"/>
              <a:buNone/>
              <a:defRPr sz="34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Font typeface="M PLUS 1p"/>
              <a:buNone/>
              <a:defRPr b="1" sz="3500">
                <a:solidFill>
                  <a:srgbClr val="EE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8" name="Google Shape;98;p10"/>
          <p:cNvSpPr txBox="1"/>
          <p:nvPr>
            <p:ph idx="2" type="subTitle"/>
          </p:nvPr>
        </p:nvSpPr>
        <p:spPr>
          <a:xfrm>
            <a:off x="686369" y="2826338"/>
            <a:ext cx="4365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1pPr>
            <a:lvl2pPr lvl="1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2pPr>
            <a:lvl3pPr lvl="2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3pPr>
            <a:lvl4pPr lvl="3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4pPr>
            <a:lvl5pPr lvl="4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5pPr>
            <a:lvl6pPr lvl="5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6pPr>
            <a:lvl7pPr lvl="6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7pPr>
            <a:lvl8pPr lvl="7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8pPr>
            <a:lvl9pPr lvl="8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900"/>
              <a:buFont typeface="M PLUS 1p"/>
              <a:buNone/>
              <a:defRPr sz="900"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61481" y="4857750"/>
            <a:ext cx="2742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Overpass SemiBold"/>
              <a:buNone/>
              <a:defRPr b="0" i="0" sz="800" u="none" cap="none" strike="noStrike">
                <a:solidFill>
                  <a:srgbClr val="7F7F7F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33350"/>
            <a:ext cx="86868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 PLUS 1p"/>
              <a:buNone/>
              <a:defRPr b="1" i="0" sz="22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Text"/>
              <a:buNone/>
              <a:defRPr i="0" sz="850" u="none" cap="none" strike="noStrike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971550"/>
            <a:ext cx="8686800" cy="3622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M PLUS 1p"/>
              <a:buChar char="•"/>
              <a:defRPr i="0" sz="2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M PLUS 1p"/>
              <a:buChar char="−"/>
              <a:defRPr i="0" sz="20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 PLUS 1p"/>
              <a:buChar char="•"/>
              <a:defRPr i="0" sz="18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 PLUS 1p"/>
              <a:buChar char="−"/>
              <a:defRPr i="0" sz="16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 PLUS 1p"/>
              <a:buChar char="•"/>
              <a:defRPr i="0" sz="140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 PLUS 1p"/>
              <a:buNone/>
              <a:defRPr i="0" sz="1050" u="none" cap="none" strike="noStrike">
                <a:solidFill>
                  <a:srgbClr val="000000"/>
                </a:solidFill>
                <a:latin typeface="M PLUS 1p"/>
                <a:ea typeface="M PLUS 1p"/>
                <a:cs typeface="M PLUS 1p"/>
                <a:sym typeface="M PLUS 1p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164781" y="995625"/>
            <a:ext cx="7276200" cy="1200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OpenShift Sharks</a:t>
            </a:r>
            <a:endParaRPr sz="3600"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625" y="2613500"/>
            <a:ext cx="2004176" cy="2140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662" y="3114600"/>
            <a:ext cx="596109" cy="5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 txBox="1"/>
          <p:nvPr/>
        </p:nvSpPr>
        <p:spPr>
          <a:xfrm>
            <a:off x="1198731" y="1447650"/>
            <a:ext cx="7276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FFFF"/>
                </a:solidFill>
                <a:latin typeface="M PLUS 1p"/>
                <a:ea typeface="M PLUS 1p"/>
                <a:cs typeface="M PLUS 1p"/>
                <a:sym typeface="M PLUS 1p"/>
              </a:rPr>
              <a:t>Network TroubleShooting</a:t>
            </a:r>
            <a:endParaRPr sz="1900">
              <a:solidFill>
                <a:srgbClr val="FFFFFF"/>
              </a:solidFill>
              <a:latin typeface="M PLUS 1p"/>
              <a:ea typeface="M PLUS 1p"/>
              <a:cs typeface="M PLUS 1p"/>
              <a:sym typeface="M PLUS 1p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section marker or title</a:t>
            </a:r>
            <a:endParaRPr/>
          </a:p>
        </p:txBody>
      </p:sp>
      <p:sp>
        <p:nvSpPr>
          <p:cNvPr id="158" name="Google Shape;158;p17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7"/>
          <p:cNvSpPr txBox="1"/>
          <p:nvPr>
            <p:ph idx="4" type="subTitle"/>
          </p:nvPr>
        </p:nvSpPr>
        <p:spPr>
          <a:xfrm>
            <a:off x="663844" y="1240163"/>
            <a:ext cx="7816500" cy="2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steps 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Steps for Troubleshooting</a:t>
            </a:r>
            <a:endParaRPr sz="2400"/>
          </a:p>
        </p:txBody>
      </p:sp>
      <p:sp>
        <p:nvSpPr>
          <p:cNvPr id="161" name="Google Shape;161;p17"/>
          <p:cNvSpPr txBox="1"/>
          <p:nvPr>
            <p:ph idx="4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500">
                <a:solidFill>
                  <a:schemeClr val="dk1"/>
                </a:solidFill>
              </a:rPr>
              <a:t>OpenShift Sharks</a:t>
            </a:r>
            <a:endParaRPr sz="500"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 txBox="1"/>
          <p:nvPr>
            <p:ph type="title"/>
          </p:nvPr>
        </p:nvSpPr>
        <p:spPr>
          <a:xfrm>
            <a:off x="1502800" y="1627775"/>
            <a:ext cx="527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2000"/>
              <a:t>Create a workflow architecture design </a:t>
            </a:r>
            <a:endParaRPr b="0" sz="2000"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728" y="1549675"/>
            <a:ext cx="410424" cy="41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728" y="2235475"/>
            <a:ext cx="410424" cy="4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type="title"/>
          </p:nvPr>
        </p:nvSpPr>
        <p:spPr>
          <a:xfrm>
            <a:off x="1502800" y="2313575"/>
            <a:ext cx="527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2000"/>
              <a:t>Pinpoint the hop in the design</a:t>
            </a:r>
            <a:endParaRPr b="0" sz="2000"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728" y="2921275"/>
            <a:ext cx="410424" cy="4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type="title"/>
          </p:nvPr>
        </p:nvSpPr>
        <p:spPr>
          <a:xfrm>
            <a:off x="1502800" y="2999375"/>
            <a:ext cx="527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2000"/>
              <a:t>Run a network capture in each of the hop</a:t>
            </a:r>
            <a:endParaRPr b="0" sz="2000"/>
          </a:p>
        </p:txBody>
      </p:sp>
      <p:pic>
        <p:nvPicPr>
          <p:cNvPr id="168" name="Google Shape;1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725" y="3683275"/>
            <a:ext cx="467899" cy="419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>
            <p:ph type="title"/>
          </p:nvPr>
        </p:nvSpPr>
        <p:spPr>
          <a:xfrm>
            <a:off x="1573806" y="3685175"/>
            <a:ext cx="60168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lang="en" sz="2000"/>
              <a:t>Follow the stream to see where the latency is </a:t>
            </a:r>
            <a:endParaRPr b="0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EBEB"/>
                </a:solidFill>
              </a:rPr>
              <a:t>‹#›</a:t>
            </a:fld>
            <a:endParaRPr>
              <a:solidFill>
                <a:srgbClr val="EBEBEB"/>
              </a:solidFill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335831" y="813421"/>
            <a:ext cx="5118600" cy="1578900"/>
          </a:xfrm>
          <a:prstGeom prst="rect">
            <a:avLst/>
          </a:prstGeom>
        </p:spPr>
        <p:txBody>
          <a:bodyPr anchorCtr="0" anchor="t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 Exercise 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335831" y="41580"/>
            <a:ext cx="3861600" cy="612300"/>
          </a:xfrm>
          <a:prstGeom prst="rect">
            <a:avLst/>
          </a:prstGeom>
        </p:spPr>
        <p:txBody>
          <a:bodyPr anchorCtr="0" anchor="ctr" bIns="68575" lIns="3291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Optional section marker or title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61481" y="4627167"/>
            <a:ext cx="548700" cy="10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9"/>
          <p:cNvSpPr txBox="1"/>
          <p:nvPr>
            <p:ph type="title"/>
          </p:nvPr>
        </p:nvSpPr>
        <p:spPr>
          <a:xfrm>
            <a:off x="663788" y="825263"/>
            <a:ext cx="7816500" cy="41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High Level Design</a:t>
            </a:r>
            <a:endParaRPr sz="2400"/>
          </a:p>
        </p:txBody>
      </p:sp>
      <p:sp>
        <p:nvSpPr>
          <p:cNvPr id="183" name="Google Shape;183;p19"/>
          <p:cNvSpPr txBox="1"/>
          <p:nvPr>
            <p:ph idx="4" type="subTitle"/>
          </p:nvPr>
        </p:nvSpPr>
        <p:spPr>
          <a:xfrm>
            <a:off x="703363" y="4577713"/>
            <a:ext cx="68871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500">
                <a:solidFill>
                  <a:schemeClr val="dk1"/>
                </a:solidFill>
              </a:rPr>
              <a:t>OpenShift Sharks</a:t>
            </a:r>
            <a:endParaRPr sz="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idx="1" type="subTitle"/>
          </p:nvPr>
        </p:nvSpPr>
        <p:spPr>
          <a:xfrm>
            <a:off x="1562794" y="2256319"/>
            <a:ext cx="3109800" cy="114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Hat is the world’s leading provider of enterprise open source software solutions. Award-winning support, training, and consulting services make Red Hat a trusted adviser to the Fortune 500. </a:t>
            </a:r>
            <a:endParaRPr/>
          </a:p>
        </p:txBody>
      </p:sp>
      <p:sp>
        <p:nvSpPr>
          <p:cNvPr id="189" name="Google Shape;189;p20"/>
          <p:cNvSpPr txBox="1"/>
          <p:nvPr>
            <p:ph type="title"/>
          </p:nvPr>
        </p:nvSpPr>
        <p:spPr>
          <a:xfrm>
            <a:off x="1562906" y="426469"/>
            <a:ext cx="3678900" cy="1489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d Hat widescreen template">
  <a:themeElements>
    <a:clrScheme name="ユーザー定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C0000"/>
      </a:accent1>
      <a:accent2>
        <a:srgbClr val="A30000"/>
      </a:accent2>
      <a:accent3>
        <a:srgbClr val="820000"/>
      </a:accent3>
      <a:accent4>
        <a:srgbClr val="004153"/>
      </a:accent4>
      <a:accent5>
        <a:srgbClr val="A3DBE8"/>
      </a:accent5>
      <a:accent6>
        <a:srgbClr val="4C4C4C"/>
      </a:accent6>
      <a:hlink>
        <a:srgbClr val="BFDDE3"/>
      </a:hlink>
      <a:folHlink>
        <a:srgbClr val="C7CBC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