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ility" TargetMode="External" /><Relationship Id="rId3" Type="http://schemas.openxmlformats.org/officeDocument/2006/relationships/hyperlink" Target="https://www.umletino.com/umletino.html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their own schedules</a:t>
            </a:r>
          </a:p>
          <a:p>
            <a:pPr lvl="1"/>
            <a:r>
              <a:rPr/>
              <a:t>a customized report produced from the database for them</a:t>
            </a:r>
          </a:p>
          <a:p>
            <a:pPr lvl="1"/>
            <a:r>
              <a:rPr/>
              <a:t>care about the scheduled arrival times at each stop</a:t>
            </a:r>
          </a:p>
          <a:p>
            <a:pPr lvl="1"/>
            <a:r>
              <a:rPr/>
              <a:t>could add another difference from schedule attribute to the stop arrival metric in the previous slide with an alert when the metric is greater than 90 seconds in either direction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Staffing</a:t>
            </a:r>
            <a:r>
              <a:rPr/>
              <a:t> </a:t>
            </a:r>
            <a:r>
              <a:rPr/>
              <a:t>Coordinators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rely on logs to know any problems with the bus</a:t>
            </a:r>
          </a:p>
          <a:p>
            <a:pPr lvl="1"/>
            <a:r>
              <a:rPr/>
              <a:t>care about ridership metrics somewhat for the rare occasions they could schedule an extra bus</a:t>
            </a:r>
          </a:p>
          <a:p>
            <a:pPr lvl="1"/>
            <a:r>
              <a:rPr/>
              <a:t>care about stop arrival metrics that also include whether the drivers are early or late at stops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Different</a:t>
            </a:r>
            <a:r>
              <a:rPr/>
              <a:t> </a:t>
            </a:r>
            <a:r>
              <a:rPr/>
              <a:t>Observers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Interests</a:t>
            </a:r>
          </a:p>
        </p:txBody>
      </p:sp>
      <p:pic>
        <p:nvPicPr>
          <p:cNvPr descr="images/brai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79700"/>
            <a:ext cx="82296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bus example traces a particular rider spanning their entire trip.</a:t>
            </a:r>
          </a:p>
          <a:p>
            <a:pPr lvl="1"/>
            <a:r>
              <a:rPr/>
              <a:t>the advantage of tracing is that it provides observability of an actor as they go through multiple services</a:t>
            </a:r>
          </a:p>
          <a:p>
            <a:pPr lvl="1"/>
            <a:r>
              <a:rPr/>
              <a:t>in contrast, logging is from the perspective of the system rather than the actor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key performance indicators for the different stakeholders of the system</a:t>
            </a:r>
          </a:p>
          <a:p>
            <a:pPr lvl="1"/>
            <a:r>
              <a:rPr/>
              <a:t>in the bus example utilization would be riders</a:t>
            </a:r>
          </a:p>
          <a:p>
            <a:pPr lvl="1"/>
            <a:r>
              <a:rPr/>
              <a:t>saturation is the riders divided by capacity of the bus</a:t>
            </a:r>
          </a:p>
          <a:p>
            <a:pPr lvl="1"/>
            <a:r>
              <a:rPr/>
              <a:t>errors are drivers being 90 seconds or more early or late at stops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Requests</a:t>
            </a:r>
          </a:p>
          <a:p>
            <a:pPr lvl="0" marL="0" indent="0">
              <a:buNone/>
            </a:pPr>
            <a:r>
              <a:rPr/>
              <a:t>Errors</a:t>
            </a:r>
          </a:p>
          <a:p>
            <a:pPr lvl="0" marL="0" indent="0">
              <a:buNone/>
            </a:pPr>
            <a:r>
              <a:rPr/>
              <a:t>Duration</a:t>
            </a:r>
          </a:p>
          <a:p>
            <a:pPr lvl="0" marL="0" indent="0">
              <a:buNone/>
            </a:pPr>
            <a:r>
              <a:rPr/>
              <a:t>Saturation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  <a:r>
              <a:rPr/>
              <a:t> </a:t>
            </a:r>
            <a:r>
              <a:rPr/>
              <a:t>adds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requests, for instance the number of riders that start trips</a:t>
            </a:r>
          </a:p>
          <a:p>
            <a:pPr lvl="1"/>
            <a:r>
              <a:rPr/>
              <a:t>duration, the time they spend on the bus system</a:t>
            </a:r>
          </a:p>
          <a:p>
            <a:pPr lvl="1"/>
            <a:r>
              <a:rPr/>
              <a:t>in the GRT we don’t tap off so this one is tricky</a:t>
            </a:r>
          </a:p>
          <a:p>
            <a:pPr lvl="1"/>
            <a:r>
              <a:rPr/>
              <a:t>if we narrow focus to the ticket purchasing app see that errors, requests, and duration tell us something about our user experience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The four golden signals of monitoring are latency, traffic, errors, and saturation. If you can only measure four metrics of your user-facing system, focus on these four.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Latency</a:t>
            </a:r>
          </a:p>
          <a:p>
            <a:pPr lvl="1"/>
            <a:r>
              <a:rPr/>
              <a:t>The time it takes to service a request.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  <a:r>
              <a:rPr/>
              <a:t> </a:t>
            </a:r>
            <a:r>
              <a:rPr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Traffic</a:t>
            </a:r>
          </a:p>
          <a:p>
            <a:pPr lvl="1"/>
            <a:r>
              <a:rPr/>
              <a:t>A measure of how much demand is being placed on your system.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Errors</a:t>
            </a:r>
          </a:p>
          <a:p>
            <a:pPr lvl="1"/>
            <a:r>
              <a:rPr/>
              <a:t>The rate of requests that fail.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Saturation</a:t>
            </a:r>
          </a:p>
          <a:p>
            <a:pPr lvl="1"/>
            <a:r>
              <a:rPr/>
              <a:t>How “full” your service is.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pic>
        <p:nvPicPr>
          <p:cNvPr descr="images/ThinkStockPhot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600200"/>
            <a:ext cx="618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Thinkstock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Note: See chapter 1 and 2 from the text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themselves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text-based messages meant for human consumption that describe the state of a system or service</a:t>
            </a:r>
          </a:p>
          <a:p>
            <a:pPr lvl="1"/>
            <a:r>
              <a:rPr/>
              <a:t>for instance, that a file couldn’t be written because the storage device was out of space</a:t>
            </a:r>
          </a:p>
          <a:p>
            <a:pPr lvl="1"/>
            <a:r>
              <a:rPr/>
              <a:t>full observability, by contrast, track available storage capacity</a:t>
            </a:r>
          </a:p>
          <a:p>
            <a:pPr lvl="1"/>
            <a:r>
              <a:rPr/>
              <a:t>leading indicators to prevent a failure that can be logged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logging.NOTSET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logger,</a:t>
                      </a:r>
                      <a:r>
                        <a:rPr/>
                        <a:t> </a:t>
                      </a:r>
                      <a:r>
                        <a:rPr/>
                        <a:t>indicates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ancestor</a:t>
                      </a:r>
                      <a:r>
                        <a:rPr/>
                        <a:t> </a:t>
                      </a:r>
                      <a:r>
                        <a:rPr/>
                        <a:t>loggers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consulted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determine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effective</a:t>
                      </a:r>
                      <a:r>
                        <a:rPr/>
                        <a:t> </a:t>
                      </a:r>
                      <a:r>
                        <a:rPr/>
                        <a:t>level.</a:t>
                      </a:r>
                      <a:r>
                        <a:rPr/>
                        <a:t> </a:t>
                      </a:r>
                      <a:r>
                        <a:rPr/>
                        <a:t>If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resolves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NOTSET,</a:t>
                      </a:r>
                      <a:r>
                        <a:rPr/>
                        <a:t> </a:t>
                      </a:r>
                      <a:r>
                        <a:rPr/>
                        <a:t>then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logged.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handler,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handled.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logging.DEBUG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Detailed</a:t>
                      </a:r>
                      <a:r>
                        <a:rPr/>
                        <a:t> </a:t>
                      </a:r>
                      <a:r>
                        <a:rPr/>
                        <a:t>information,</a:t>
                      </a:r>
                      <a:r>
                        <a:rPr/>
                        <a:t> </a:t>
                      </a:r>
                      <a:r>
                        <a:rPr/>
                        <a:t>typically</a:t>
                      </a:r>
                      <a:r>
                        <a:rPr/>
                        <a:t> </a:t>
                      </a:r>
                      <a:r>
                        <a:rPr/>
                        <a:t>only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interest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developer</a:t>
                      </a:r>
                      <a:r>
                        <a:rPr/>
                        <a:t> </a:t>
                      </a:r>
                      <a:r>
                        <a:rPr/>
                        <a:t>trying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diagnose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logging.INFO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Confirmation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things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(cont)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logging.WARNING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An</a:t>
                      </a:r>
                      <a:r>
                        <a:rPr/>
                        <a:t> </a:t>
                      </a:r>
                      <a:r>
                        <a:rPr/>
                        <a:t>indication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something</a:t>
                      </a:r>
                      <a:r>
                        <a:rPr/>
                        <a:t> </a:t>
                      </a:r>
                      <a:r>
                        <a:rPr/>
                        <a:t>unexpected</a:t>
                      </a:r>
                      <a:r>
                        <a:rPr/>
                        <a:t> </a:t>
                      </a:r>
                      <a:r>
                        <a:rPr/>
                        <a:t>happened,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</a:t>
                      </a:r>
                      <a:r>
                        <a:rPr/>
                        <a:t> </a:t>
                      </a:r>
                      <a:r>
                        <a:rPr/>
                        <a:t>might</a:t>
                      </a:r>
                      <a:r>
                        <a:rPr/>
                        <a:t> </a:t>
                      </a:r>
                      <a:r>
                        <a:rPr/>
                        <a:t>occur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near</a:t>
                      </a:r>
                      <a:r>
                        <a:rPr/>
                        <a:t> </a:t>
                      </a:r>
                      <a:r>
                        <a:rPr/>
                        <a:t>future</a:t>
                      </a:r>
                      <a:r>
                        <a:rPr/>
                        <a:t> </a:t>
                      </a:r>
                      <a:r>
                        <a:rPr/>
                        <a:t>(e.g. </a:t>
                      </a:r>
                      <a:r>
                        <a:rPr/>
                        <a:t>‘</a:t>
                      </a:r>
                      <a:r>
                        <a:rPr/>
                        <a:t>disk</a:t>
                      </a:r>
                      <a:r>
                        <a:rPr/>
                        <a:t> </a:t>
                      </a:r>
                      <a:r>
                        <a:rPr/>
                        <a:t>space</a:t>
                      </a:r>
                      <a:r>
                        <a:rPr/>
                        <a:t> </a:t>
                      </a:r>
                      <a:r>
                        <a:rPr/>
                        <a:t>low</a:t>
                      </a:r>
                      <a:r>
                        <a:rPr/>
                        <a:t>’</a:t>
                      </a:r>
                      <a:r>
                        <a:rPr/>
                        <a:t>).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Due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more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problem,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has</a:t>
                      </a:r>
                      <a:r>
                        <a:rPr/>
                        <a:t> </a:t>
                      </a:r>
                      <a:r>
                        <a:rPr/>
                        <a:t>not</a:t>
                      </a:r>
                      <a:r>
                        <a:rPr/>
                        <a:t> </a:t>
                      </a:r>
                      <a:r>
                        <a:rPr/>
                        <a:t>been</a:t>
                      </a:r>
                      <a:r>
                        <a:rPr/>
                        <a:t> </a:t>
                      </a:r>
                      <a:r>
                        <a:rPr/>
                        <a:t>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perform</a:t>
                      </a:r>
                      <a:r>
                        <a:rPr/>
                        <a:t> </a:t>
                      </a:r>
                      <a:r>
                        <a:rPr/>
                        <a:t>some</a:t>
                      </a:r>
                      <a:r>
                        <a:rPr/>
                        <a:t> </a:t>
                      </a:r>
                      <a:r>
                        <a:rPr/>
                        <a:t>function.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logging.CRITICAL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error,</a:t>
                      </a:r>
                      <a:r>
                        <a:rPr/>
                        <a:t> </a:t>
                      </a:r>
                      <a:r>
                        <a:rPr/>
                        <a:t>indicating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program</a:t>
                      </a:r>
                      <a:r>
                        <a:rPr/>
                        <a:t> </a:t>
                      </a:r>
                      <a:r>
                        <a:rPr/>
                        <a:t>itself</a:t>
                      </a:r>
                      <a:r>
                        <a:rPr/>
                        <a:t> </a:t>
                      </a:r>
                      <a:r>
                        <a:rPr/>
                        <a:t>may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unable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continue</a:t>
                      </a:r>
                      <a:r>
                        <a:rPr/>
                        <a:t> </a:t>
                      </a:r>
                      <a:r>
                        <a:rPr/>
                        <a:t>running.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models semi structure the data in the logs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br/>
            <a:r>
              <a:rPr>
                <a:latin typeface="Courier"/>
              </a:rPr>
              <a:t>logging.basicConfig(format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'%(asctime)s %(clientip)-15s %(user)-8s %(message)s'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4070A0"/>
                </a:solidFill>
                <a:latin typeface="Courier"/>
              </a:rPr>
              <a:t>'tcpserver'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logger.warning(</a:t>
            </a:r>
            <a:r>
              <a:rPr>
                <a:solidFill>
                  <a:srgbClr val="4070A0"/>
                </a:solidFill>
                <a:latin typeface="Courier"/>
              </a:rPr>
              <a:t>'Protocol problem: %s'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'connection reset'</a:t>
            </a:r>
            <a:r>
              <a:rPr>
                <a:latin typeface="Courier"/>
              </a:rPr>
              <a:t>, extra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'clientip'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'192.168.0.1'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'user'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'fbloggs'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Something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Our engineers have been notified and are working on the problem</a:t>
            </a:r>
          </a:p>
          <a:p>
            <a:pPr lvl="1"/>
            <a:r>
              <a:rPr/>
              <a:t>observability, yes (if the devops engineers actually have been notified)</a:t>
            </a:r>
          </a:p>
          <a:p>
            <a:pPr lvl="1"/>
            <a:r>
              <a:rPr/>
              <a:t>messages like this are shown to users in the case of unhandled exceptions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don’t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make an exception observable and then swallow it</a:t>
            </a:r>
          </a:p>
          <a:p>
            <a:pPr lvl="1"/>
            <a:r>
              <a:rPr/>
              <a:t>exception handling is different then making the exception observable</a:t>
            </a:r>
          </a:p>
          <a:p>
            <a:pPr lvl="1"/>
            <a:r>
              <a:rPr/>
              <a:t>always re-throw the exception at the point of writing a metric or logging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observability is in the process of changing for the better</a:t>
            </a:r>
          </a:p>
          <a:p>
            <a:pPr lvl="1"/>
            <a:r>
              <a:rPr/>
              <a:t>the heart of that change will be a newfound ability to correlate across all forms of telemetry: traces, metrics, logs</a:t>
            </a:r>
          </a:p>
          <a:p>
            <a:pPr lvl="1"/>
            <a:r>
              <a:rPr/>
              <a:t>correlation is the key to unlocking the workflows and automation that we desperately need to keep up with this world of ever expanding complex systems.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the </a:t>
            </a:r>
            <a:r>
              <a:rPr>
                <a:hlinkClick r:id="rId2"/>
              </a:rPr>
              <a:t>github template</a:t>
            </a:r>
            <a:r>
              <a:rPr/>
              <a:t> and run:</a:t>
            </a:r>
          </a:p>
          <a:p>
            <a:pPr lvl="0" indent="0">
              <a:buNone/>
            </a:pPr>
            <a:r>
              <a:rPr>
                <a:latin typeface="Courier"/>
              </a:rPr>
              <a:t>pip install -r requirements.txt
ansible-playbook playbook.yml</a:t>
            </a:r>
          </a:p>
          <a:p>
            <a:pPr lvl="0" marL="0" indent="0">
              <a:buNone/>
            </a:pPr>
            <a:r>
              <a:rPr/>
              <a:t>Follow instructions to observe the running system and use </a:t>
            </a:r>
            <a:r>
              <a:rPr>
                <a:hlinkClick r:id="rId3"/>
              </a:rPr>
              <a:t>umlet</a:t>
            </a:r>
            <a:r>
              <a:rPr/>
              <a:t> to document it with a deployment diagram. Submit the deployment diagram with the uploader at the </a:t>
            </a:r>
            <a:r>
              <a:rPr/>
              <a:t>end of the presentation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the advantages tracing has over plain logging for root cause analysis of an issue.</a:t>
            </a:r>
          </a:p>
          <a:p>
            <a:pPr lvl="1"/>
            <a:r>
              <a:rPr/>
              <a:t>Consider metrics like utilization, saturation and errors for system health.</a:t>
            </a:r>
          </a:p>
          <a:p>
            <a:pPr lvl="1"/>
            <a:r>
              <a:rPr/>
              <a:t>Give reasons for REDS/Google golden metrics being an improvement for understanding how happy users will be with a system.</a:t>
            </a:r>
          </a:p>
          <a:p>
            <a:pPr lvl="1"/>
            <a:r>
              <a:rPr/>
              <a:t>Consider logs, log levels and log models as a way of understanding software issues.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bus</a:t>
            </a:r>
            <a:r>
              <a:rPr/>
              <a:t> </a:t>
            </a:r>
            <a:r>
              <a:rPr/>
              <a:t>today?</a:t>
            </a:r>
          </a:p>
        </p:txBody>
      </p:sp>
      <p:pic>
        <p:nvPicPr>
          <p:cNvPr descr="images/transitMap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GRT</a:t>
            </a:r>
            <a:r>
              <a:rPr/>
              <a:t> </a:t>
            </a:r>
            <a:r>
              <a:rPr/>
              <a:t>Map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Bus</a:t>
            </a:r>
            <a:r>
              <a:rPr/>
              <a:t> </a:t>
            </a:r>
            <a:r>
              <a:rPr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Do they all care about observing the same things?</a:t>
            </a:r>
          </a:p>
          <a:p>
            <a:pPr lvl="1"/>
            <a:r>
              <a:rPr/>
              <a:t>riders</a:t>
            </a:r>
          </a:p>
          <a:p>
            <a:pPr lvl="1"/>
            <a:r>
              <a:rPr/>
              <a:t>municipality</a:t>
            </a:r>
          </a:p>
          <a:p>
            <a:pPr lvl="1"/>
            <a:r>
              <a:rPr/>
              <a:t>the garage</a:t>
            </a:r>
          </a:p>
          <a:p>
            <a:pPr lvl="1"/>
            <a:r>
              <a:rPr/>
              <a:t>drivers</a:t>
            </a:r>
          </a:p>
          <a:p>
            <a:pPr lvl="1"/>
            <a:r>
              <a:rPr/>
              <a:t>staffing coordinators</a:t>
            </a:r>
          </a:p>
          <a:p>
            <a:pPr lvl="0" marL="0" indent="0">
              <a:buNone/>
            </a:pPr>
            <a:r>
              <a:rPr/>
              <a:t>Complete observability integrates the needs of all Stakeholders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Riders</a:t>
            </a:r>
            <a:r>
              <a:rPr/>
              <a:t> </a:t>
            </a:r>
            <a:r>
              <a:rPr/>
              <a:t>(users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 current location of the bus they wish to get on</a:t>
            </a:r>
          </a:p>
          <a:p>
            <a:pPr lvl="1"/>
            <a:r>
              <a:rPr/>
              <a:t>a metric with attributes of bus: 1234, route: 201, lat: 43.48171410601913, long: -80.51813393653605 timestamp: 1725052424</a:t>
            </a:r>
          </a:p>
          <a:p>
            <a:pPr lvl="1"/>
            <a:r>
              <a:rPr/>
              <a:t>the eta of the bus at their location</a:t>
            </a:r>
          </a:p>
          <a:p>
            <a:pPr lvl="1"/>
            <a:r>
              <a:rPr/>
              <a:t>projection from a time series of the last 4 stops and the time it took last time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Municipality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which buses riders take, how many transfers, what time of day, how many riders are on each bus at any time and place</a:t>
            </a:r>
          </a:p>
          <a:p>
            <a:pPr lvl="1"/>
            <a:r>
              <a:rPr/>
              <a:t>tracing a rider from when they get on their first bus to when they get off their last</a:t>
            </a:r>
          </a:p>
          <a:p>
            <a:pPr lvl="1"/>
            <a:r>
              <a:rPr/>
              <a:t>a metric with attributes of bus: 1234, route: 201, lat: 43.48171410601913, long: -80.51813393653605 timestamp: 1725052424, riders: 42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problem logs for the particular bus that they have in front of them</a:t>
            </a:r>
          </a:p>
          <a:p>
            <a:pPr lvl="1"/>
            <a:r>
              <a:rPr/>
              <a:t>need sensor data for other things like predictive maintenance</a:t>
            </a:r>
          </a:p>
          <a:p>
            <a:pPr lvl="1"/>
            <a:r>
              <a:rPr/>
              <a:t>this could also be from logs on the bus or from metrics reported directly by sensors</a:t>
            </a:r>
          </a:p>
          <a:p>
            <a:pPr lvl="1"/>
            <a:r>
              <a:rPr/>
              <a:t>metrics would allow them to get the bus in for predictive maintenance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Observability</dc:title>
  <dc:creator/>
  <cp:keywords/>
  <dcterms:created xsi:type="dcterms:W3CDTF">2024-12-06T19:23:27Z</dcterms:created>
  <dcterms:modified xsi:type="dcterms:W3CDTF">2024-12-06T19:23:27Z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https://github.com/rhildred/INFO8985-observability</vt:lpwstr>
  </property>
</Properties>
</file>