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7" Type="http://schemas.openxmlformats.org/officeDocument/2006/relationships/viewProps" Target="viewProps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9" Type="http://schemas.openxmlformats.org/officeDocument/2006/relationships/tableStyles" Target="tableStyles.xml" /><Relationship Id="rId1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prometheus.io/docs/alerting/latest/overview/" TargetMode="Externa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jp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database" TargetMode="External" /><Relationship Id="rId3" Type="http://schemas.openxmlformats.org/officeDocument/2006/relationships/hyperlink" Target="https://opentelemetry.io/blog/2024/getting-started-with-otelsql/" TargetMode="Externa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signoz.io/blog/postgresql-monitoring/" TargetMode="Externa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(collecting)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User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can sometimes be traced back to database problems</a:t>
            </a:r>
          </a:p>
          <a:p>
            <a:pPr lvl="1"/>
            <a:r>
              <a:rPr/>
              <a:t>the system becoming bogged down can be caused by duration &gt; arrival rate and fixed by adding</a:t>
            </a:r>
          </a:p>
          <a:p>
            <a:pPr lvl="1"/>
            <a:r>
              <a:rPr/>
              <a:t>exceptions from database logs can relate to gateway timeouts from unhandled exceptions in the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Alerts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generated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when metrics collected from pg_stat??? are out of range</a:t>
            </a:r>
          </a:p>
          <a:p>
            <a:pPr lvl="1"/>
            <a:r>
              <a:rPr/>
              <a:t>read more in </a:t>
            </a:r>
            <a:r>
              <a:rPr>
                <a:hlinkClick r:id="rId2"/>
              </a:rPr>
              <a:t>https://prometheus.io/docs/alerting/latest/overview/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Reporting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management is driven by metrics too</a:t>
            </a:r>
          </a:p>
          <a:p>
            <a:pPr lvl="1"/>
            <a:r>
              <a:rPr/>
              <a:t>Key performance indicators relate to business goals/ effectiveness</a:t>
            </a:r>
          </a:p>
          <a:p>
            <a:pPr lvl="1"/>
            <a:r>
              <a:rPr/>
              <a:t>Metrics track the status of business processes</a:t>
            </a:r>
          </a:p>
          <a:p>
            <a:pPr lvl="1"/>
            <a:r>
              <a:rPr/>
              <a:t>a SMART KPI is Specific, Measurable, Achievable, Relevant, and Time-bound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record</a:t>
            </a:r>
          </a:p>
        </p:txBody>
      </p:sp>
      <p:pic>
        <p:nvPicPr>
          <p:cNvPr descr="images/transactionprocessin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85800" y="1600200"/>
            <a:ext cx="7759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Management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Collecting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database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produce systems information to meet the needs of different stakeholders</a:t>
            </a:r>
          </a:p>
          <a:p>
            <a:pPr lvl="1"/>
            <a:r>
              <a:rPr/>
              <a:t>this week for the lab follow the given links looking especially at SQL queries for different stakeholders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Review last week’s lesson on Telemetry</a:t>
            </a:r>
          </a:p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Based on The New Observability model (end of chapter 4)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Finding</a:t>
            </a:r>
            <a:r>
              <a:rPr/>
              <a:t> </a:t>
            </a:r>
            <a:r>
              <a:rPr/>
              <a:t>Needles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Haystacks</a:t>
            </a:r>
          </a:p>
        </p:txBody>
      </p:sp>
      <p:pic>
        <p:nvPicPr>
          <p:cNvPr descr="images/opentelemetryDemo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654300" y="1600200"/>
            <a:ext cx="3848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Demo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Probably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than what you will see at work</a:t>
            </a:r>
          </a:p>
          <a:p>
            <a:pPr lvl="1"/>
            <a:r>
              <a:rPr/>
              <a:t>more languages</a:t>
            </a:r>
          </a:p>
          <a:p>
            <a:pPr lvl="1"/>
            <a:r>
              <a:rPr/>
              <a:t>each service has a single responsibilty</a:t>
            </a:r>
          </a:p>
          <a:p>
            <a:pPr lvl="1"/>
            <a:r>
              <a:rPr/>
              <a:t>microservices and microfrontends allow autonomus teams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Database</a:t>
            </a:r>
            <a:r>
              <a:rPr/>
              <a:t> </a:t>
            </a:r>
            <a:r>
              <a:rPr/>
              <a:t>Observability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this </a:t>
            </a:r>
            <a:r>
              <a:rPr>
                <a:hlinkClick r:id="rId2"/>
              </a:rPr>
              <a:t>github template</a:t>
            </a:r>
            <a:r>
              <a:rPr/>
              <a:t>. Use the </a:t>
            </a:r>
            <a:r>
              <a:rPr>
                <a:hlinkClick r:id="rId3"/>
              </a:rPr>
              <a:t>article at</a:t>
            </a:r>
            <a:r>
              <a:rPr/>
              <a:t> to instrument. If this ends up a struggle try to understand the </a:t>
            </a:r>
            <a:r>
              <a:rPr>
                <a:latin typeface="Courier"/>
              </a:rPr>
              <a:t>runSQLQuery</a:t>
            </a:r>
            <a:r>
              <a:rPr/>
              <a:t> part with the theory about the system of record.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Measure baseline metrics for the database of a system.</a:t>
            </a:r>
          </a:p>
          <a:p>
            <a:pPr lvl="1"/>
            <a:r>
              <a:rPr/>
              <a:t>Select thresholds for logging long running queries.</a:t>
            </a:r>
          </a:p>
          <a:p>
            <a:pPr lvl="1"/>
            <a:r>
              <a:rPr/>
              <a:t>Infer causes of system issues by finding exceptions from baseline behaviour and drawing correlation to logs and other database events.</a:t>
            </a:r>
          </a:p>
          <a:p>
            <a:pPr lvl="1"/>
            <a:r>
              <a:rPr/>
              <a:t>Justify metric thresholds for generating alerts so that they can be responded to appropriately.</a:t>
            </a:r>
          </a:p>
          <a:p>
            <a:pPr lvl="1"/>
            <a:r>
              <a:rPr/>
              <a:t>Support management overview of data running through the system by generating daily reports.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Observability</a:t>
            </a:r>
          </a:p>
        </p:txBody>
      </p:sp>
      <p:pic>
        <p:nvPicPr>
          <p:cNvPr descr="images/systemofrecor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41700" y="1600200"/>
            <a:ext cx="2273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  <a:r>
              <a:rPr/>
              <a:t> </a:t>
            </a:r>
            <a:r>
              <a:rPr/>
              <a:t>Protocol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Baseline</a:t>
            </a:r>
            <a:r>
              <a:rPr/>
              <a:t> </a:t>
            </a: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REDS is a good start</a:t>
            </a:r>
          </a:p>
          <a:p>
            <a:pPr lvl="1"/>
            <a:r>
              <a:rPr/>
              <a:t>for instance to get total number of transactions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06287E"/>
                </a:solidFill>
                <a:latin typeface="Courier"/>
              </a:rPr>
              <a:t>sum</a:t>
            </a:r>
            <a:r>
              <a:rPr>
                <a:latin typeface="Courier"/>
              </a:rPr>
              <a:t>(xact_commit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xact_rollback) </a:t>
            </a:r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pg_stat_database;</a:t>
            </a:r>
          </a:p>
          <a:p>
            <a:pPr lvl="1"/>
            <a:r>
              <a:rPr/>
              <a:t>read more at </a:t>
            </a:r>
            <a:r>
              <a:rPr>
                <a:hlinkClick r:id="rId2"/>
              </a:rPr>
              <a:t>https://signoz.io/blog/postgresql-monitoring/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Long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 query is a problem when the request rate is greater than the duration</a:t>
            </a:r>
          </a:p>
          <a:p>
            <a:pPr lvl="1"/>
            <a:r>
              <a:rPr/>
              <a:t>if it takes 2 seconds to run a query and the average request rate is 2 per minute, there is no problem</a:t>
            </a:r>
          </a:p>
          <a:p>
            <a:pPr lvl="1"/>
            <a:r>
              <a:rPr/>
              <a:t>if the request rate is greater than 30 per minute there is a big problem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SELECT</a:t>
            </a:r>
            <a:r>
              <a:rPr>
                <a:latin typeface="Courier"/>
              </a:rPr>
              <a:t> pid, 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 </a:t>
            </a:r>
            <a:r>
              <a:rPr b="1">
                <a:solidFill>
                  <a:srgbClr val="007020"/>
                </a:solidFill>
                <a:latin typeface="Courier"/>
              </a:rPr>
              <a:t>AS</a:t>
            </a:r>
            <a:r>
              <a:rPr>
                <a:latin typeface="Courier"/>
              </a:rPr>
              <a:t> duration, </a:t>
            </a:r>
            <a:r>
              <a:rPr b="1">
                <a:solidFill>
                  <a:srgbClr val="007020"/>
                </a:solidFill>
                <a:latin typeface="Courier"/>
              </a:rPr>
              <a:t>query</a:t>
            </a:r>
            <a:r>
              <a:rPr>
                <a:latin typeface="Courier"/>
              </a:rPr>
              <a:t>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pg_stat_activity 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WHERE</a:t>
            </a:r>
            <a:r>
              <a:rPr>
                <a:latin typeface="Courier"/>
              </a:rPr>
              <a:t> (now() </a:t>
            </a:r>
            <a:r>
              <a:rPr>
                <a:solidFill>
                  <a:srgbClr val="666666"/>
                </a:solidFill>
                <a:latin typeface="Courier"/>
              </a:rPr>
              <a:t>-</a:t>
            </a:r>
            <a:r>
              <a:rPr>
                <a:latin typeface="Courier"/>
              </a:rPr>
              <a:t> pg_stat_activity.query_start) </a:t>
            </a:r>
            <a:r>
              <a:rPr>
                <a:solidFill>
                  <a:srgbClr val="666666"/>
                </a:solidFill>
                <a:latin typeface="Courier"/>
              </a:rPr>
              <a:t>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902000"/>
                </a:solidFill>
                <a:latin typeface="Courier"/>
              </a:rPr>
              <a:t>interval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70A0"/>
                </a:solidFill>
                <a:latin typeface="Courier"/>
              </a:rPr>
              <a:t>'2 minutes'</a:t>
            </a:r>
            <a:r>
              <a:rPr>
                <a:latin typeface="Courier"/>
              </a:rPr>
              <a:t>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(collecting)</dc:title>
  <dc:creator/>
  <cp:keywords/>
  <dcterms:created xsi:type="dcterms:W3CDTF">2024-10-03T16:33:01Z</dcterms:created>
  <dcterms:modified xsi:type="dcterms:W3CDTF">2024-10-03T16:33:01Z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https://github.com/rhildred/INFO8985-database</vt:lpwstr>
  </property>
</Properties>
</file>