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2912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5828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58744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1655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4571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17483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0399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3311" algn="l" defTabSz="3505828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478" userDrawn="1">
          <p15:clr>
            <a:srgbClr val="A4A3A4"/>
          </p15:clr>
        </p15:guide>
        <p15:guide id="2" orient="horz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002" y="126"/>
      </p:cViewPr>
      <p:guideLst>
        <p:guide pos="13478"/>
        <p:guide orient="horz"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0C80-543D-4744-ABDD-404D31FD50F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C37D5-644C-4373-B8B6-41A95955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2912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5828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8744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1655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4571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7483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0399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3311" algn="l" defTabSz="3505828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C37D5-644C-4373-B8B6-41A959552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9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FD51-A349-4B05-A2FF-9B4BFDA0880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BC38-C19B-46C6-8A06-C443B5C3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bstokes@uncc.ed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gi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mailto:rhill55@uncc.edu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733"/>
            <a:ext cx="42794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SansSerif" panose="00000400000000000000" pitchFamily="2" charset="2"/>
              </a:rPr>
              <a:t>Design </a:t>
            </a:r>
            <a:r>
              <a:rPr lang="en-US" sz="9600" b="1" dirty="0" smtClean="0">
                <a:latin typeface="SansSerif" panose="00000400000000000000" pitchFamily="2" charset="2"/>
              </a:rPr>
              <a:t>of an </a:t>
            </a:r>
            <a:r>
              <a:rPr lang="en-US" sz="9600" b="1" dirty="0">
                <a:latin typeface="SansSerif" panose="00000400000000000000" pitchFamily="2" charset="2"/>
              </a:rPr>
              <a:t>Acoustic </a:t>
            </a:r>
            <a:r>
              <a:rPr lang="en-US" sz="9600" b="1" dirty="0" smtClean="0">
                <a:latin typeface="SansSerif" panose="00000400000000000000" pitchFamily="2" charset="2"/>
              </a:rPr>
              <a:t>Filter </a:t>
            </a:r>
            <a:r>
              <a:rPr lang="en-US" sz="9600" b="1" dirty="0">
                <a:latin typeface="SansSerif" panose="00000400000000000000" pitchFamily="2" charset="2"/>
              </a:rPr>
              <a:t>using </a:t>
            </a:r>
            <a:r>
              <a:rPr lang="en-US" sz="9600" b="1" dirty="0" smtClean="0">
                <a:latin typeface="SansSerif" panose="00000400000000000000" pitchFamily="2" charset="2"/>
              </a:rPr>
              <a:t>Metamaterials</a:t>
            </a:r>
          </a:p>
          <a:p>
            <a:pPr algn="ctr"/>
            <a:r>
              <a:rPr lang="en-US" sz="5400" b="1" dirty="0" smtClean="0">
                <a:latin typeface="SansSerif" panose="00000400000000000000" pitchFamily="2" charset="2"/>
              </a:rPr>
              <a:t>Professor: Dr. </a:t>
            </a:r>
            <a:r>
              <a:rPr lang="en-US" sz="5400" b="1" dirty="0" smtClean="0">
                <a:latin typeface="SansSerif" panose="00000400000000000000" pitchFamily="2" charset="2"/>
              </a:rPr>
              <a:t>Ed Stokes, ECE Department, </a:t>
            </a:r>
            <a:r>
              <a:rPr lang="en-US" sz="5400" b="1" dirty="0" smtClean="0">
                <a:latin typeface="SansSerif" panose="00000400000000000000" pitchFamily="2" charset="2"/>
                <a:hlinkClick r:id="rId3"/>
              </a:rPr>
              <a:t>ebstokes@uncc.edu</a:t>
            </a:r>
            <a:r>
              <a:rPr lang="en-US" sz="5400" b="1" dirty="0" smtClean="0">
                <a:latin typeface="SansSerif" panose="00000400000000000000" pitchFamily="2" charset="2"/>
              </a:rPr>
              <a:t>    </a:t>
            </a:r>
            <a:endParaRPr lang="en-US" sz="5400" b="1" dirty="0" smtClean="0">
              <a:latin typeface="SansSerif" panose="00000400000000000000" pitchFamily="2" charset="2"/>
            </a:endParaRPr>
          </a:p>
          <a:p>
            <a:pPr algn="ctr"/>
            <a:r>
              <a:rPr lang="en-US" sz="5400" b="1" dirty="0" smtClean="0">
                <a:latin typeface="SansSerif" panose="00000400000000000000" pitchFamily="2" charset="2"/>
              </a:rPr>
              <a:t>ECE Graduate Student: Ryan </a:t>
            </a:r>
            <a:r>
              <a:rPr lang="en-US" sz="5400" b="1" dirty="0" smtClean="0">
                <a:latin typeface="SansSerif" panose="00000400000000000000" pitchFamily="2" charset="2"/>
              </a:rPr>
              <a:t>Hill</a:t>
            </a:r>
            <a:r>
              <a:rPr lang="en-US" sz="5400" b="1" smtClean="0">
                <a:latin typeface="SansSerif" panose="00000400000000000000" pitchFamily="2" charset="2"/>
              </a:rPr>
              <a:t>, </a:t>
            </a:r>
            <a:r>
              <a:rPr lang="en-US" sz="5400" b="1" smtClean="0">
                <a:latin typeface="SansSerif" panose="00000400000000000000" pitchFamily="2" charset="2"/>
                <a:hlinkClick r:id="rId4"/>
              </a:rPr>
              <a:t>rhill55@uncc.edu</a:t>
            </a:r>
            <a:r>
              <a:rPr lang="en-US" sz="5400" b="1" smtClean="0">
                <a:latin typeface="SansSerif" panose="00000400000000000000" pitchFamily="2" charset="2"/>
              </a:rPr>
              <a:t> </a:t>
            </a:r>
            <a:endParaRPr lang="en-US" sz="5400" b="1" dirty="0">
              <a:latin typeface="SansSerif" panose="000004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6094" y="3741120"/>
                <a:ext cx="20901025" cy="25466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What is a Metamaterial:</a:t>
                </a:r>
                <a:r>
                  <a:rPr lang="en-US" sz="60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48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A lattic</a:t>
                </a:r>
                <a:r>
                  <a:rPr lang="en-US" sz="4800" dirty="0" smtClean="0">
                    <a:cs typeface="Arial" panose="020B0604020202020204" pitchFamily="34" charset="0"/>
                  </a:rPr>
                  <a:t>e structure of unit cells that are smaller than the wavelength they are acting upon.</a:t>
                </a:r>
              </a:p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b="1" u="sng" dirty="0" smtClean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1143000" indent="-1143000"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Our Problem:</a:t>
                </a:r>
                <a:r>
                  <a:rPr lang="en-US" sz="6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48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Attenuate the noise created by a computer fan, which </a:t>
                </a:r>
                <a:r>
                  <a:rPr lang="en-US" sz="4800" dirty="0" smtClean="0">
                    <a:cs typeface="Arial" panose="020B0604020202020204" pitchFamily="34" charset="0"/>
                  </a:rPr>
                  <a:t>is partially </a:t>
                </a:r>
                <a:r>
                  <a:rPr lang="en-US" sz="48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caused by the fan’s Resonance Frequencies.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:endParaRPr lang="en-US" sz="4800" dirty="0">
                  <a:cs typeface="Arial" panose="020B0604020202020204" pitchFamily="34" charset="0"/>
                </a:endParaRPr>
              </a:p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Solution:</a:t>
                </a:r>
                <a:r>
                  <a:rPr lang="en-US" sz="6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48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Remove the primary resonance frequency (</a:t>
                </a:r>
                <a:r>
                  <a:rPr lang="en-US" sz="4800" b="1" dirty="0" smtClean="0">
                    <a:solidFill>
                      <a:schemeClr val="tx1"/>
                    </a:solidFill>
                  </a:rPr>
                  <a:t>Blade Pass Frequency)</a:t>
                </a:r>
                <a:r>
                  <a:rPr lang="en-US" sz="4800" dirty="0" smtClean="0"/>
                  <a:t> </a:t>
                </a:r>
                <a:r>
                  <a:rPr lang="en-US" sz="4800" dirty="0" smtClean="0">
                    <a:solidFill>
                      <a:schemeClr val="tx1"/>
                    </a:solidFill>
                  </a:rPr>
                  <a:t>and its harmonics, using a passive acoustic metamaterial.</a:t>
                </a:r>
              </a:p>
              <a:p>
                <a:pPr>
                  <a:spcAft>
                    <a:spcPts val="600"/>
                  </a:spcAft>
                  <a:buClr>
                    <a:schemeClr val="tx1"/>
                  </a:buClr>
                </a:pPr>
                <a:endParaRPr lang="en-US" sz="4800" dirty="0"/>
              </a:p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>
                    <a:solidFill>
                      <a:schemeClr val="tx1"/>
                    </a:solidFill>
                  </a:rPr>
                  <a:t>How Can I Filter those Frequencies:</a:t>
                </a:r>
                <a:r>
                  <a:rPr lang="en-US" sz="6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4800" dirty="0" smtClean="0">
                    <a:solidFill>
                      <a:schemeClr val="tx1"/>
                    </a:solidFill>
                  </a:rPr>
                  <a:t>Create a pressure wave (acoustic wave) at the desired resonance frequency, using a Helmholtz Resonator.</a:t>
                </a:r>
              </a:p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1143000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>
                    <a:solidFill>
                      <a:schemeClr val="tx1"/>
                    </a:solidFill>
                  </a:rPr>
                  <a:t>Helmholtz Resonator:</a:t>
                </a:r>
                <a:r>
                  <a:rPr lang="en-US" sz="6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chemeClr val="tx1"/>
                    </a:solidFill>
                  </a:rPr>
                  <a:t>A Helmholtz Resonator </a:t>
                </a:r>
                <a:r>
                  <a:rPr lang="en-US" sz="4800" dirty="0" smtClean="0"/>
                  <a:t>is an object</a:t>
                </a:r>
                <a:r>
                  <a:rPr lang="en-US" sz="4800" dirty="0" smtClean="0">
                    <a:solidFill>
                      <a:schemeClr val="tx1"/>
                    </a:solidFill>
                  </a:rPr>
                  <a:t> with a cavity and a neck, such as, a coke bottle.</a:t>
                </a:r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b="1" u="sng" dirty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4800" dirty="0" smtClean="0"/>
                  <a:t>A Helmholtz Resonator works using the same physics as when you blow over a coke bottle and it produces a tonal sound.</a:t>
                </a:r>
                <a:endParaRPr lang="en-US" sz="4800" dirty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dirty="0" smtClean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dirty="0" smtClean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4800" dirty="0" smtClean="0"/>
              </a:p>
              <a:p>
                <a:pPr lvl="1">
                  <a:spcAft>
                    <a:spcPts val="600"/>
                  </a:spcAft>
                  <a:buClr>
                    <a:schemeClr val="tx1"/>
                  </a:buClr>
                </a:pPr>
                <a:endParaRPr lang="en-US" sz="4800" dirty="0" smtClean="0"/>
              </a:p>
              <a:p>
                <a:pPr marL="2895912" lvl="1" indent="-114300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4800" dirty="0" smtClean="0"/>
                  <a:t>The Resonance frequency of the Helmholtz Resonator can be predicted with:</a:t>
                </a:r>
              </a:p>
              <a:p>
                <a:pPr lvl="1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sz="4800" dirty="0" smtClean="0"/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𝑟𝑒𝑠𝑜𝑛𝑎𝑛𝑐𝑒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sz="5400" b="0" dirty="0" smtClean="0">
                  <a:ea typeface="Cambria Math" panose="02040503050406030204" pitchFamily="18" charset="0"/>
                </a:endParaRPr>
              </a:p>
              <a:p>
                <a:pPr marL="857250" indent="-857250"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6000" b="1" u="sng" dirty="0" smtClean="0"/>
                  <a:t>Approach</a:t>
                </a:r>
                <a:r>
                  <a:rPr lang="en-US" sz="8800" b="1" u="sng" dirty="0"/>
                  <a:t>:</a:t>
                </a:r>
                <a:r>
                  <a:rPr lang="en-US" sz="8800" b="1" dirty="0"/>
                  <a:t> </a:t>
                </a:r>
                <a:r>
                  <a:rPr lang="en-US" sz="4800" dirty="0"/>
                  <a:t>Focus the acoustic wave down a channel (pipe) with a chemical flask (Helmholtz Resonator) attached at the middle of the channel. The volume of the cavity </a:t>
                </a:r>
                <a:r>
                  <a:rPr lang="en-US" sz="4800" dirty="0" smtClean="0"/>
                  <a:t>is changed </a:t>
                </a:r>
                <a:r>
                  <a:rPr lang="en-US" sz="4800" dirty="0"/>
                  <a:t>with </a:t>
                </a:r>
                <a:r>
                  <a:rPr lang="en-US" sz="4800" dirty="0" smtClean="0"/>
                  <a:t>water to simulate smaller cavities for testing.  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94" y="3741120"/>
                <a:ext cx="20901025" cy="25466715"/>
              </a:xfrm>
              <a:prstGeom prst="rect">
                <a:avLst/>
              </a:prstGeom>
              <a:blipFill rotWithShape="0">
                <a:blip r:embed="rId5"/>
                <a:stretch>
                  <a:fillRect l="-1604" t="-742" r="-1312" b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241" y="209787"/>
            <a:ext cx="4922997" cy="2153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0"/>
            <a:ext cx="2378021" cy="2867614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7589EF11-F228-4C21-A16A-43B3E2BC3F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713" r="7201"/>
          <a:stretch/>
        </p:blipFill>
        <p:spPr>
          <a:xfrm>
            <a:off x="25156692" y="14419578"/>
            <a:ext cx="15367752" cy="9323333"/>
          </a:xfrm>
          <a:prstGeom prst="rect">
            <a:avLst/>
          </a:prstGeom>
        </p:spPr>
      </p:pic>
      <p:pic>
        <p:nvPicPr>
          <p:cNvPr id="1028" name="Picture 4" descr="https://lh5.googleusercontent.com/4GCo22f52q29OVh_wJdMaWdiOnbKcYY65ZRJ-evRmCaXMtol6GNzNRShS_Wc1Sr4sRiECp2_2j_oLm0vJQyLHCEoT-l8iNnu5zWHL0UGx3NIPW3wW6w2XdXysLGfFq-Ah7wqDTawqa7iq_qnY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t="5030" r="735" b="19190"/>
          <a:stretch/>
        </p:blipFill>
        <p:spPr bwMode="auto">
          <a:xfrm>
            <a:off x="28462440" y="5283288"/>
            <a:ext cx="10495404" cy="62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397119" y="21441480"/>
            <a:ext cx="208565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6000" b="1" u="sng" dirty="0" smtClean="0"/>
          </a:p>
          <a:p>
            <a:pPr marL="857250" indent="-857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6000" b="1" u="sng" dirty="0" smtClean="0"/>
          </a:p>
          <a:p>
            <a:pPr marL="857250" indent="-857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6000" b="1" u="sng" dirty="0" smtClean="0"/>
              <a:t>Future Goals: </a:t>
            </a:r>
          </a:p>
          <a:p>
            <a:pPr marL="2610162" lvl="1" indent="-857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Use Yang and Sheng’s coupled acoustic resonator approach to reduce the cavity’s size without decreasing operation range, as shown below.</a:t>
            </a:r>
          </a:p>
        </p:txBody>
      </p:sp>
      <p:pic>
        <p:nvPicPr>
          <p:cNvPr id="24" name="Shape 277"/>
          <p:cNvPicPr preferRelativeResize="0"/>
          <p:nvPr/>
        </p:nvPicPr>
        <p:blipFill rotWithShape="1">
          <a:blip r:embed="rId10">
            <a:alphaModFix/>
          </a:blip>
          <a:srcRect l="7447" t="10282" r="2965" b="4002"/>
          <a:stretch/>
        </p:blipFill>
        <p:spPr>
          <a:xfrm>
            <a:off x="29795699" y="26235901"/>
            <a:ext cx="4864585" cy="36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36" y="18896110"/>
            <a:ext cx="13916633" cy="361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97119" y="3868340"/>
            <a:ext cx="21397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u="sng" dirty="0" smtClean="0"/>
              <a:t>The Physical Model:</a:t>
            </a:r>
            <a:r>
              <a:rPr lang="en-US" sz="6000" dirty="0" smtClean="0"/>
              <a:t> </a:t>
            </a:r>
            <a:r>
              <a:rPr lang="en-US" sz="4800" dirty="0" smtClean="0"/>
              <a:t>The physical model that is used for testing is shown below.</a:t>
            </a:r>
            <a:endParaRPr lang="en-US" sz="4800" b="1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397119" y="11926588"/>
            <a:ext cx="213971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u="sng" dirty="0"/>
              <a:t>Results:</a:t>
            </a:r>
            <a:r>
              <a:rPr lang="en-US" sz="6000" dirty="0"/>
              <a:t> </a:t>
            </a:r>
            <a:r>
              <a:rPr lang="en-US" sz="4800" dirty="0" smtClean="0"/>
              <a:t> The theoretical frequency curve (solid black line) is approximately the same as the curve created by the measured data (block dots), for seven different cavity volumes.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72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251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SansSerif</vt:lpstr>
      <vt:lpstr>Office Theme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Christopher Hill</dc:creator>
  <cp:lastModifiedBy>Ed Brittain Stokes</cp:lastModifiedBy>
  <cp:revision>52</cp:revision>
  <dcterms:created xsi:type="dcterms:W3CDTF">2017-12-06T04:59:04Z</dcterms:created>
  <dcterms:modified xsi:type="dcterms:W3CDTF">2017-12-06T19:38:00Z</dcterms:modified>
</cp:coreProperties>
</file>