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7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68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87" d="100"/>
          <a:sy n="87" d="100"/>
        </p:scale>
        <p:origin x="900" y="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K-Mean Clustering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t>Mulaab M - Teknik Informatika - Universitas Trunojoyo Madura</a:t>
            </a:r>
            <a:br/>
            <a:br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Studi Kasus – Segmentasi Pelanggan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Contoh: Data Transaksi Toko Online</a:t>
            </a:r>
          </a:p>
          <a:p>
            <a:pPr lvl="0"/>
            <a:r>
              <a:t>Variabel: Umur, Frekuensi Belanja, Rata-Rata Pembelanjaan</a:t>
            </a:r>
            <a:br>
              <a:rPr/>
            </a:br>
            <a:r>
              <a:t>Tujuan: Membuat segmentasi pelanggan untuk strategi pemasaran</a:t>
            </a:r>
            <a:br>
              <a:rPr/>
            </a:br>
            <a:r>
              <a:t>Hasil: Kluster seperti “Pelanggan Setia”, “Pelanggan tidak setia”, dll.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Implementasi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b="1"/>
              <a:t>Contoh kode Python (dengan scikit-learn):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sklearn.cluster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KMeans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matplotlib.pyplot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plt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Load data</a:t>
            </a:r>
            <a:br/>
            <a:r>
              <a:rPr>
                <a:latin typeface="Courier"/>
              </a:rPr>
              <a:t>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... </a:t>
            </a:r>
            <a:r>
              <a:rPr i="1">
                <a:solidFill>
                  <a:srgbClr val="60A0B0"/>
                </a:solidFill>
                <a:latin typeface="Courier"/>
              </a:rPr>
              <a:t># dataset tanpa label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Inisiasi model</a:t>
            </a:r>
            <a:br/>
            <a:r>
              <a:rPr>
                <a:latin typeface="Courier"/>
              </a:rPr>
              <a:t>kmeans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KMeans(n_clusters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kmeans.fit(X)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Visualisasi</a:t>
            </a:r>
            <a:br/>
            <a:r>
              <a:rPr>
                <a:latin typeface="Courier"/>
              </a:rPr>
              <a:t>plt.scatter(X[:,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], X[:,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 c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kmeans.labels_, cmap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'viridis'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plt.scatter(kmeans.cluster_centers_[:,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], kmeans.cluster_centers_[:,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], 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200</a:t>
            </a:r>
            <a:r>
              <a:rPr>
                <a:latin typeface="Courier"/>
              </a:rPr>
              <a:t>, c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'red'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plt.title(</a:t>
            </a:r>
            <a:r>
              <a:rPr>
                <a:solidFill>
                  <a:srgbClr val="4070A0"/>
                </a:solidFill>
                <a:latin typeface="Courier"/>
              </a:rPr>
              <a:t>'Hasil K-Means Clustering'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plt.show()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Evaluasi Hasil Klustering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Inertia</a:t>
            </a:r>
            <a:r>
              <a:t>: Jumlah kuadrat jarak antara titik dan centroid</a:t>
            </a:r>
          </a:p>
          <a:p>
            <a:pPr lvl="0"/>
            <a:r>
              <a:rPr b="1"/>
              <a:t>Silhouette Score</a:t>
            </a:r>
            <a:r>
              <a:t>: Ukuran seberapa mirip suatu objek dengan klusternya dibanding kluster lain</a:t>
            </a:r>
          </a:p>
          <a:p>
            <a:pPr lvl="0"/>
            <a:r>
              <a:rPr b="1"/>
              <a:t>Elbow Method</a:t>
            </a:r>
            <a:r>
              <a:t>: Untuk memilih nilai K optimal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ECAC-D8A8-BE9F-A56B-370FD45AF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Inertia ( Sum Square Error/SSE)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F58926-0AD9-E124-99D8-40739AD3B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622" y="1158128"/>
            <a:ext cx="5936084" cy="282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7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97DF-70F7-84F5-A462-228A1DDE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B345B7-C0F2-49F4-CD4D-2D5EF4C7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12" y="1088442"/>
            <a:ext cx="6541036" cy="334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36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40BD2-586E-5320-67B5-98455C63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Metode Elbow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50587-9867-0445-E8F4-31ACF8304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Menilai Inertia Secara Relatif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3E36C-FBBA-B4DA-0BE9-C200738FC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098" y="1657350"/>
            <a:ext cx="56388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684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F9D9-CD10-599B-16D5-5C5FADAD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Tip untuk Nilai inertia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83F91E-412F-4A09-5D44-DF0E03E7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35" y="1463391"/>
            <a:ext cx="6274565" cy="2761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65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00C43-3CDB-4A24-7160-412872BB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Silhouette Analysis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CC1E-A15B-9E4F-A83E-27E7B101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Silhouette Analysis</a:t>
            </a:r>
            <a:r>
              <a:rPr lang="en-US"/>
              <a:t> mengukur seberapa baik suatu titik data sesuai dengan klaster tempat ia dikelompokkan, dibandingkan dengan klaster lain.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E82D0E-DE70-9E6C-1C9A-C677206F0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67" y="2487178"/>
            <a:ext cx="7321627" cy="265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83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t>K-Means adalah algoritma clustering yang powerful dan mudah diterapkan</a:t>
            </a:r>
            <a:br/>
            <a:endParaRPr/>
          </a:p>
          <a:p>
            <a:pPr lvl="0"/>
            <a:r>
              <a:t>Cocok untuk data numerik dengan pola distribusi sederhana</a:t>
            </a:r>
            <a:br/>
            <a:endParaRPr/>
          </a:p>
          <a:p>
            <a:pPr lvl="0"/>
            <a:r>
              <a:t>Namun, hasil sangat bergantung pada pemilihan K dan posisi centroid awal</a:t>
            </a:r>
            <a:br/>
            <a:endParaRPr/>
          </a:p>
          <a:p>
            <a:pPr lvl="0"/>
            <a:r>
              <a:t>Dapat dikombinasikan dengan metode lain seperti PCA untuk reduksi dimensi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Pendahuluan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Mengapa Perlu Clustering?</a:t>
            </a:r>
          </a:p>
          <a:p>
            <a:pPr lvl="0"/>
            <a:r>
              <a:t>Data sering kali tidak memiliki label → </a:t>
            </a:r>
            <a:r>
              <a:rPr i="1"/>
              <a:t>Unsupervised Learning</a:t>
            </a:r>
            <a:br>
              <a:rPr/>
            </a:br>
            <a:r>
              <a:t>Clustering membantu mengelompokkan data berdasarkan kesamaan karakteristik</a:t>
            </a:r>
            <a:br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Apa Itu K-Means Clustering?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Teknik pengelompokan (</a:t>
            </a:r>
            <a:r>
              <a:rPr i="1"/>
              <a:t>clustering</a:t>
            </a:r>
            <a:r>
              <a:t>) berbasis partisi</a:t>
            </a:r>
            <a:br>
              <a:rPr/>
            </a:br>
            <a:r>
              <a:t>Membagi data menjadi K kelompok berdasarkan jarak</a:t>
            </a:r>
            <a:br>
              <a:rPr/>
            </a:br>
            <a:r>
              <a:t>Setiap kelompok direpresentasikan oleh </a:t>
            </a:r>
            <a:r>
              <a:rPr b="1"/>
              <a:t>centroid</a:t>
            </a:r>
            <a:r>
              <a:t> (rata-rata dari titik dalam kluster)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Tujuan dan Fungsi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Meminimalkan variasi dalam kluster (within-cluster variance)</a:t>
            </a:r>
          </a:p>
          <a:p>
            <a:pPr lvl="0"/>
            <a:r>
              <a:t>Mengelompokkan objek sehingga:</a:t>
            </a:r>
          </a:p>
          <a:p>
            <a:pPr lvl="1"/>
            <a:r>
              <a:t>Objek dalam kluster sehomogen mungkin</a:t>
            </a:r>
            <a:br>
              <a:rPr/>
            </a:br>
            <a:r>
              <a:t>Objek antar kluster seheterogen mungkin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ect8_files/figure-pptx/cell-2-outpu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8730" y="876300"/>
            <a:ext cx="420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id="3" name="Picture 2" descr="Lect8_files/figure-pptx/cell-3-output-1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772599" y="876300"/>
            <a:ext cx="420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Langkah-Langkah Algoritma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buAutoNum type="arabicPeriod"/>
            </a:pPr>
            <a:r>
              <a:t>Tentukan jumlah kluster </a:t>
            </a:r>
            <a:r>
              <a:rPr b="1"/>
              <a:t>K</a:t>
            </a:r>
            <a:br/>
            <a:endParaRPr/>
          </a:p>
          <a:p>
            <a:pPr marL="342900" lvl="0" indent="-342900">
              <a:buAutoNum type="arabicPeriod"/>
            </a:pPr>
            <a:r>
              <a:t>Pilih </a:t>
            </a:r>
            <a:r>
              <a:rPr b="1"/>
              <a:t>K centroid awal</a:t>
            </a:r>
            <a:r>
              <a:t> secara acak</a:t>
            </a:r>
            <a:br/>
            <a:endParaRPr/>
          </a:p>
          <a:p>
            <a:pPr marL="342900" lvl="0" indent="-342900">
              <a:buAutoNum type="arabicPeriod"/>
            </a:pPr>
            <a:r>
              <a:t>Hitung jarak setiap data ke tiap centroid</a:t>
            </a:r>
            <a:br/>
            <a:endParaRPr/>
          </a:p>
          <a:p>
            <a:pPr marL="342900" lvl="0" indent="-342900">
              <a:buAutoNum type="arabicPeriod"/>
            </a:pPr>
            <a:r>
              <a:t>Kelompokkan data berdasarkan centroid terdekat</a:t>
            </a:r>
            <a:br/>
            <a:endParaRPr/>
          </a:p>
          <a:p>
            <a:pPr marL="342900" lvl="0" indent="-342900">
              <a:buAutoNum type="arabicPeriod"/>
            </a:pPr>
            <a:r>
              <a:t>Hitung ulang centroid dari rata-rata anggota kluster</a:t>
            </a:r>
            <a:br/>
            <a:endParaRPr/>
          </a:p>
          <a:p>
            <a:pPr marL="342900" lvl="0" indent="-342900">
              <a:buAutoNum type="arabicPeriod"/>
            </a:pPr>
            <a:r>
              <a:t>Ulangi langkah 3–5 hingga konvergen (tidak ada perubahan signifikan)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Kelebihan dan Kekurangan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798805"/>
              </p:ext>
            </p:extLst>
          </p:nvPr>
        </p:nvGraphicFramePr>
        <p:xfrm>
          <a:off x="352540" y="1193799"/>
          <a:ext cx="8334260" cy="250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4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0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57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✅ Kelebihan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❌ Kekurangan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57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Cepat dan efisien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Harus menentukan nilai K di awal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57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Mudah dipahami &amp; diimplementasikan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Sensitif terhadap outlier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57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Bekerja baik pada data besar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Dipengaruhi oleh skala dan dimensi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573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Hasil stabil jika inisialisasi bagus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Hanya cocok untuk bentuk kluster sferis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Aplikasi dalam Dunia Nyata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t>Segmentasi pelanggan</a:t>
            </a:r>
            <a:br>
              <a:rPr/>
            </a:br>
            <a:r>
              <a:t>Analisis citra (segmentasi warna)</a:t>
            </a:r>
            <a:br>
              <a:rPr/>
            </a:br>
            <a:r>
              <a:t>Pengelompokan dokumen teks</a:t>
            </a:r>
            <a:br>
              <a:rPr/>
            </a:br>
            <a:r>
              <a:t>Deteksi anomali</a:t>
            </a:r>
            <a:br>
              <a:rPr/>
            </a:br>
            <a:r>
              <a:t>Analisis pola perilaku pengguna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EB8E-8157-F2C4-8DAF-F9E9308D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Segmentasi Citra Satelite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90DF6D-D983-C6F5-FDAE-1DAA5FEE1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397" y="925015"/>
            <a:ext cx="7162800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504</Words>
  <Application>Microsoft Office PowerPoint</Application>
  <PresentationFormat>On-screen Show (16:9)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Courier</vt:lpstr>
      <vt:lpstr>Office Theme</vt:lpstr>
      <vt:lpstr>K-Mean Clustering</vt:lpstr>
      <vt:lpstr>Pendahuluan</vt:lpstr>
      <vt:lpstr>Apa Itu K-Means Clustering?</vt:lpstr>
      <vt:lpstr>Tujuan dan Fungsi</vt:lpstr>
      <vt:lpstr>PowerPoint Presentation</vt:lpstr>
      <vt:lpstr>Langkah-Langkah Algoritma K-Means</vt:lpstr>
      <vt:lpstr>Kelebihan dan Kekurangan</vt:lpstr>
      <vt:lpstr>Aplikasi dalam Dunia Nyata</vt:lpstr>
      <vt:lpstr>Segmentasi Citra Satelite</vt:lpstr>
      <vt:lpstr>Studi Kasus – Segmentasi Pelanggan</vt:lpstr>
      <vt:lpstr>Implementasi</vt:lpstr>
      <vt:lpstr>Evaluasi Hasil Klustering</vt:lpstr>
      <vt:lpstr>Inertia ( Sum Square Error/SSE)</vt:lpstr>
      <vt:lpstr>PowerPoint Presentation</vt:lpstr>
      <vt:lpstr>Metode Elbow</vt:lpstr>
      <vt:lpstr>Tip untuk Nilai inertia</vt:lpstr>
      <vt:lpstr>Silhouette Analysis</vt:lpstr>
      <vt:lpstr>Resume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K-Mean Clustering</dc:title>
  <dc:creator>Ana's Comp</dc:creator>
  <cp:keywords/>
  <cp:lastModifiedBy>Administrator</cp:lastModifiedBy>
  <cp:revision>8</cp:revision>
  <dcterms:created xsi:type="dcterms:W3CDTF">2025-05-07T19:40:28Z</dcterms:created>
  <dcterms:modified xsi:type="dcterms:W3CDTF">2025-05-07T22:20:58Z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subtitle">
    <vt:lpwstr>Mulaab M - Teknik Informatika - Universitas Trunojoyo Madura</vt:lpwstr>
  </property>
  <property fmtid="{D5CDD505-2E9C-101B-9397-08002B2CF9AE}" pid="9" name="title-slide-attributes">
    <vt:lpwstr/>
  </property>
  <property fmtid="{D5CDD505-2E9C-101B-9397-08002B2CF9AE}" pid="10" name="toc-title">
    <vt:lpwstr>Table of contents</vt:lpwstr>
  </property>
</Properties>
</file>