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8" r:id="rId5"/>
    <p:sldId id="259" r:id="rId6"/>
    <p:sldId id="275" r:id="rId7"/>
    <p:sldId id="266" r:id="rId8"/>
    <p:sldId id="270" r:id="rId9"/>
    <p:sldId id="273" r:id="rId10"/>
    <p:sldId id="268" r:id="rId11"/>
    <p:sldId id="269" r:id="rId12"/>
    <p:sldId id="271" r:id="rId13"/>
    <p:sldId id="272" r:id="rId14"/>
    <p:sldId id="274" r:id="rId15"/>
    <p:sldId id="262" r:id="rId16"/>
    <p:sldId id="263" r:id="rId17"/>
    <p:sldId id="264" r:id="rId18"/>
    <p:sldId id="265"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75" d="100"/>
          <a:sy n="75" d="100"/>
        </p:scale>
        <p:origin x="201" y="65"/>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4CBE-CCD6-DC99-839B-B6697C835DC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896F356-0608-6BBE-A150-762D35A4423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A20C234-48FC-E76A-8B74-FD3A061FDF82}"/>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5" name="Footer Placeholder 4">
            <a:extLst>
              <a:ext uri="{FF2B5EF4-FFF2-40B4-BE49-F238E27FC236}">
                <a16:creationId xmlns:a16="http://schemas.microsoft.com/office/drawing/2014/main" id="{D442C692-7C72-C05F-0F5A-ADD7CAB09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0F189-1A82-EE5C-47D2-342139C6B043}"/>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542826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A711-750B-6652-1D5A-4C1DBD5828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CE3CA6-41FD-24A8-3A1C-5607440752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88323-409D-9996-F04D-B491EA7EC799}"/>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5" name="Footer Placeholder 4">
            <a:extLst>
              <a:ext uri="{FF2B5EF4-FFF2-40B4-BE49-F238E27FC236}">
                <a16:creationId xmlns:a16="http://schemas.microsoft.com/office/drawing/2014/main" id="{3E99FF9B-44F6-EEB1-515D-38691F113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71202-9CB8-0D8C-E2E2-9D2D25EC4B38}"/>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967485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45D31-CC16-EA71-3CCA-20430BB334A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FBA814D-3B55-D1A9-DE9A-6C0618235DD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0CA26-EAF2-8A5A-FFFF-E2E11E6A832D}"/>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5" name="Footer Placeholder 4">
            <a:extLst>
              <a:ext uri="{FF2B5EF4-FFF2-40B4-BE49-F238E27FC236}">
                <a16:creationId xmlns:a16="http://schemas.microsoft.com/office/drawing/2014/main" id="{567A10D0-014E-EADE-AABC-0101A68B0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2EF26-145C-92DD-B9B1-3837F6F87504}"/>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3210418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FFB2-3A5E-4BEC-5966-D36B7236AF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4161E-2588-F579-9D6F-87AFB5B0255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3F6572-F532-3507-9D10-A316B3681F4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EC9F3-8484-2501-7E53-0B552309A061}"/>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6" name="Footer Placeholder 5">
            <a:extLst>
              <a:ext uri="{FF2B5EF4-FFF2-40B4-BE49-F238E27FC236}">
                <a16:creationId xmlns:a16="http://schemas.microsoft.com/office/drawing/2014/main" id="{AC34C61F-35CF-1E88-5F8A-1F5F742EF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8F18E-AC8B-439D-5810-129469674A78}"/>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2043917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C95B-C8D1-8ED7-FCC6-3B5228F35DF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2C30DD-6377-6041-0B84-F7A5F031096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0F6CD-3B2B-6CA1-C14B-766E43F0F4F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6B660E-6EAE-9A27-8F44-AFF5F995A59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190B7-CF86-25CF-1920-F9C635EB233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8E7C9C-3CB0-8492-AA2D-308E8A26CFB7}"/>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8" name="Footer Placeholder 7">
            <a:extLst>
              <a:ext uri="{FF2B5EF4-FFF2-40B4-BE49-F238E27FC236}">
                <a16:creationId xmlns:a16="http://schemas.microsoft.com/office/drawing/2014/main" id="{44CE2561-BAEA-E291-CFB7-EF31C7ACE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D05ABA-2477-5B5E-EBA4-196FF9BE9E2F}"/>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3331838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ECC9-845D-C10B-C25A-550A10240D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690BD9-70B5-8D74-82D0-100DC1F077CF}"/>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4" name="Footer Placeholder 3">
            <a:extLst>
              <a:ext uri="{FF2B5EF4-FFF2-40B4-BE49-F238E27FC236}">
                <a16:creationId xmlns:a16="http://schemas.microsoft.com/office/drawing/2014/main" id="{668153CC-B349-3944-4C9E-05359744A9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69D2E9-7A50-CE9E-A551-F4BE1B285C72}"/>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1142956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431728-02BF-49EC-A680-1E2301A2485F}"/>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3" name="Footer Placeholder 2">
            <a:extLst>
              <a:ext uri="{FF2B5EF4-FFF2-40B4-BE49-F238E27FC236}">
                <a16:creationId xmlns:a16="http://schemas.microsoft.com/office/drawing/2014/main" id="{99CEB774-E4E1-D227-D9F8-541A09D5BA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0D2A01-A3D8-DD84-DE1C-86CA490938F7}"/>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44918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0D9A-3F23-1E32-B67B-F3D0AAC38DB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D4644A5-9092-81DC-2F5B-D10335E7EAF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8A7F74-B484-82E5-5F94-AB6A404E7D8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44EB0CA-6408-F42D-85B9-33CC993F6805}"/>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6" name="Footer Placeholder 5">
            <a:extLst>
              <a:ext uri="{FF2B5EF4-FFF2-40B4-BE49-F238E27FC236}">
                <a16:creationId xmlns:a16="http://schemas.microsoft.com/office/drawing/2014/main" id="{5FCE1FE9-4D38-43B8-7707-F9EDE45A88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E4375-9D6A-72B6-7734-2319A369F3D8}"/>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277830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2DCE-3D91-E39A-76AC-B35D3155686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21238A2-4230-C3FD-08E7-4A2DB3CC659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890FE26-A6C8-B822-3AE0-7D0AC272F8B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8116B33-C433-1B5B-D6A7-1F33A34408C6}"/>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6" name="Footer Placeholder 5">
            <a:extLst>
              <a:ext uri="{FF2B5EF4-FFF2-40B4-BE49-F238E27FC236}">
                <a16:creationId xmlns:a16="http://schemas.microsoft.com/office/drawing/2014/main" id="{6135D987-7DDB-31F1-5FBC-3EAE2AC19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9C775-328E-6288-9AA1-75CFFA10182C}"/>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267475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5DF2-84FD-D81F-EFF2-98CC93DE56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467A13-5C28-1AD0-D937-06F6A35DAE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AE9C0-3B05-C836-8790-B7571E0268C7}"/>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5" name="Footer Placeholder 4">
            <a:extLst>
              <a:ext uri="{FF2B5EF4-FFF2-40B4-BE49-F238E27FC236}">
                <a16:creationId xmlns:a16="http://schemas.microsoft.com/office/drawing/2014/main" id="{060636A9-FB33-9675-C898-27E3DB371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DDC2D-0B4C-070E-A1FC-34AE48EECDB0}"/>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1766001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E22F9-848B-C913-A146-3FB5DFA73D0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DC6D21-E5D9-F893-A533-8CA4C980E44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1C3E6-5D56-53D6-CF7E-BCBE82057F53}"/>
              </a:ext>
            </a:extLst>
          </p:cNvPr>
          <p:cNvSpPr>
            <a:spLocks noGrp="1"/>
          </p:cNvSpPr>
          <p:nvPr>
            <p:ph type="dt" sz="half" idx="10"/>
          </p:nvPr>
        </p:nvSpPr>
        <p:spPr/>
        <p:txBody>
          <a:bodyPr/>
          <a:lstStyle/>
          <a:p>
            <a:fld id="{7E388141-47A1-4D32-BAC3-556D7253F525}" type="datetimeFigureOut">
              <a:rPr lang="en-US" smtClean="0"/>
              <a:t>2/19/2025</a:t>
            </a:fld>
            <a:endParaRPr lang="en-US"/>
          </a:p>
        </p:txBody>
      </p:sp>
      <p:sp>
        <p:nvSpPr>
          <p:cNvPr id="5" name="Footer Placeholder 4">
            <a:extLst>
              <a:ext uri="{FF2B5EF4-FFF2-40B4-BE49-F238E27FC236}">
                <a16:creationId xmlns:a16="http://schemas.microsoft.com/office/drawing/2014/main" id="{51A8EC39-7472-6D7B-4D43-61652DBBC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D3546-573B-1C1B-37A9-36181750A123}"/>
              </a:ext>
            </a:extLst>
          </p:cNvPr>
          <p:cNvSpPr>
            <a:spLocks noGrp="1"/>
          </p:cNvSpPr>
          <p:nvPr>
            <p:ph type="sldNum" sz="quarter" idx="12"/>
          </p:nvPr>
        </p:nvSpPr>
        <p:spPr/>
        <p:txBody>
          <a:bodyPr/>
          <a:lstStyle/>
          <a:p>
            <a:fld id="{7A9EAC72-4AC3-4620-853B-318B241D9D88}" type="slidenum">
              <a:rPr lang="en-US" smtClean="0"/>
              <a:t>‹#›</a:t>
            </a:fld>
            <a:endParaRPr lang="en-US"/>
          </a:p>
        </p:txBody>
      </p:sp>
    </p:spTree>
    <p:extLst>
      <p:ext uri="{BB962C8B-B14F-4D97-AF65-F5344CB8AC3E}">
        <p14:creationId xmlns:p14="http://schemas.microsoft.com/office/powerpoint/2010/main" val="125680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2/19/2025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4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CF267-21A2-773A-2445-5F00B72420B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49F521-136E-E98B-5520-D6010B6792C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28AA2-3725-784C-56EF-30D598657DD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E388141-47A1-4D32-BAC3-556D7253F525}" type="datetimeFigureOut">
              <a:rPr lang="en-US" smtClean="0"/>
              <a:t>2/19/2025</a:t>
            </a:fld>
            <a:endParaRPr lang="en-US"/>
          </a:p>
        </p:txBody>
      </p:sp>
      <p:sp>
        <p:nvSpPr>
          <p:cNvPr id="5" name="Footer Placeholder 4">
            <a:extLst>
              <a:ext uri="{FF2B5EF4-FFF2-40B4-BE49-F238E27FC236}">
                <a16:creationId xmlns:a16="http://schemas.microsoft.com/office/drawing/2014/main" id="{C90B1CF8-D3BF-BAD3-6EC8-20083AF17FD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4FDA0E-E2C0-C392-DAAA-3C9AF0DAEF9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A9EAC72-4AC3-4620-853B-318B241D9D88}" type="slidenum">
              <a:rPr lang="en-US" smtClean="0"/>
              <a:t>‹#›</a:t>
            </a:fld>
            <a:endParaRPr lang="en-US"/>
          </a:p>
        </p:txBody>
      </p:sp>
    </p:spTree>
    <p:extLst>
      <p:ext uri="{BB962C8B-B14F-4D97-AF65-F5344CB8AC3E}">
        <p14:creationId xmlns:p14="http://schemas.microsoft.com/office/powerpoint/2010/main" val="1744512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880"/>
            <a:ext cx="7772400" cy="1102519"/>
          </a:xfrm>
        </p:spPr>
        <p:txBody>
          <a:bodyPr/>
          <a:lstStyle/>
          <a:p>
            <a:pPr marL="0" lvl="0" indent="0">
              <a:buNone/>
            </a:pPr>
            <a:r>
              <a:t>Memahami Data</a:t>
            </a:r>
            <a:br>
              <a:rPr/>
            </a:br>
            <a:r>
              <a:rPr lang="id-ID"/>
              <a:t>Data Undertanding</a:t>
            </a:r>
            <a:endParaRPr/>
          </a:p>
        </p:txBody>
      </p:sp>
      <p:sp>
        <p:nvSpPr>
          <p:cNvPr id="3" name="Subtitle 2"/>
          <p:cNvSpPr>
            <a:spLocks noGrp="1"/>
          </p:cNvSpPr>
          <p:nvPr>
            <p:ph type="subTitle" idx="1"/>
          </p:nvPr>
        </p:nvSpPr>
        <p:spPr>
          <a:xfrm>
            <a:off x="1371600" y="2914650"/>
            <a:ext cx="6400800" cy="1314450"/>
          </a:xfrm>
        </p:spPr>
        <p:txBody>
          <a:bodyPr/>
          <a:lstStyle/>
          <a:p>
            <a:pPr marL="0" lvl="0" indent="0">
              <a:buNone/>
            </a:pPr>
            <a:br/>
            <a:br/>
            <a:endParaRPr/>
          </a:p>
        </p:txBody>
      </p:sp>
      <p:pic>
        <p:nvPicPr>
          <p:cNvPr id="1026" name="Picture 2" descr="Diagram showing the stages of the CRISP DM process ">
            <a:extLst>
              <a:ext uri="{FF2B5EF4-FFF2-40B4-BE49-F238E27FC236}">
                <a16:creationId xmlns:a16="http://schemas.microsoft.com/office/drawing/2014/main" id="{0EE223AB-6AE3-822E-7745-33B45A5AC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398" y="1156399"/>
            <a:ext cx="4689665" cy="412046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A97F02CB-9112-ACEA-A095-D17FC6630061}"/>
              </a:ext>
            </a:extLst>
          </p:cNvPr>
          <p:cNvSpPr/>
          <p:nvPr/>
        </p:nvSpPr>
        <p:spPr>
          <a:xfrm>
            <a:off x="5152653" y="1678329"/>
            <a:ext cx="1676410" cy="1494418"/>
          </a:xfrm>
          <a:prstGeom prst="ellipse">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CE29-6FB0-DFAC-F2FC-838001BAF9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47CF0D-FC8F-485D-90AB-1928E92F169B}"/>
              </a:ext>
            </a:extLst>
          </p:cNvPr>
          <p:cNvSpPr>
            <a:spLocks noGrp="1"/>
          </p:cNvSpPr>
          <p:nvPr>
            <p:ph idx="1"/>
          </p:nvPr>
        </p:nvSpPr>
        <p:spPr/>
        <p:txBody>
          <a:bodyPr/>
          <a:lstStyle/>
          <a:p>
            <a:pPr marL="0" lvl="0" indent="0">
              <a:spcBef>
                <a:spcPts val="3000"/>
              </a:spcBef>
              <a:buNone/>
            </a:pPr>
            <a:r>
              <a:rPr lang="en-US" b="1"/>
              <a:t>Korelasi dan Asosiasi</a:t>
            </a:r>
          </a:p>
          <a:p>
            <a:pPr lvl="0"/>
            <a:r>
              <a:rPr lang="en-US"/>
              <a:t>Menghitung koefisien korelasi (misalnya Pearson, Spearman) untuk melihat hubungan linier antar</a:t>
            </a:r>
            <a:r>
              <a:rPr lang="id-ID"/>
              <a:t> </a:t>
            </a:r>
            <a:r>
              <a:rPr lang="en-US"/>
              <a:t>variabel.</a:t>
            </a:r>
          </a:p>
          <a:p>
            <a:pPr lvl="0"/>
            <a:r>
              <a:rPr lang="en-US"/>
              <a:t>Menggunakan teknik asosiasi untuk menemukan pola hubungan antara variabel kategorikal.</a:t>
            </a:r>
          </a:p>
          <a:p>
            <a:endParaRPr lang="en-US"/>
          </a:p>
        </p:txBody>
      </p:sp>
    </p:spTree>
    <p:extLst>
      <p:ext uri="{BB962C8B-B14F-4D97-AF65-F5344CB8AC3E}">
        <p14:creationId xmlns:p14="http://schemas.microsoft.com/office/powerpoint/2010/main" val="239970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B6F2-A982-91EC-2A1C-A715E93898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90C581-852B-6A62-2319-37EB59AC71A1}"/>
              </a:ext>
            </a:extLst>
          </p:cNvPr>
          <p:cNvSpPr>
            <a:spLocks noGrp="1"/>
          </p:cNvSpPr>
          <p:nvPr>
            <p:ph idx="1"/>
          </p:nvPr>
        </p:nvSpPr>
        <p:spPr/>
        <p:txBody>
          <a:bodyPr/>
          <a:lstStyle/>
          <a:p>
            <a:pPr marL="0" lvl="0" indent="0">
              <a:spcBef>
                <a:spcPts val="3000"/>
              </a:spcBef>
              <a:buNone/>
            </a:pPr>
            <a:r>
              <a:rPr lang="en-US" b="1"/>
              <a:t>Eksplorasi Data</a:t>
            </a:r>
          </a:p>
          <a:p>
            <a:pPr lvl="0"/>
            <a:r>
              <a:rPr lang="en-US"/>
              <a:t>Melakukan </a:t>
            </a:r>
            <a:r>
              <a:rPr lang="en-US" b="1"/>
              <a:t>deskripsi statistik</a:t>
            </a:r>
            <a:r>
              <a:rPr lang="en-US"/>
              <a:t> untuk memahami distribusi data, seperti mean, median, modus, standar deviasi, minimum, dan maksimum.</a:t>
            </a:r>
          </a:p>
          <a:p>
            <a:pPr lvl="0"/>
            <a:r>
              <a:rPr lang="en-US"/>
              <a:t>Menggunakan visualisasi data (grafik, histogram, scatter plot) untuk melihat pola atau tren awal.</a:t>
            </a:r>
          </a:p>
        </p:txBody>
      </p:sp>
    </p:spTree>
    <p:extLst>
      <p:ext uri="{BB962C8B-B14F-4D97-AF65-F5344CB8AC3E}">
        <p14:creationId xmlns:p14="http://schemas.microsoft.com/office/powerpoint/2010/main" val="85739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E997-AA42-6D8C-FB0D-F5F272B46E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829809-F166-CFC9-195F-880FEBA04A8A}"/>
              </a:ext>
            </a:extLst>
          </p:cNvPr>
          <p:cNvSpPr>
            <a:spLocks noGrp="1"/>
          </p:cNvSpPr>
          <p:nvPr>
            <p:ph idx="1"/>
          </p:nvPr>
        </p:nvSpPr>
        <p:spPr/>
        <p:txBody>
          <a:bodyPr>
            <a:normAutofit lnSpcReduction="10000"/>
          </a:bodyPr>
          <a:lstStyle/>
          <a:p>
            <a:pPr marL="0" lvl="0" indent="0">
              <a:spcBef>
                <a:spcPts val="3000"/>
              </a:spcBef>
              <a:buNone/>
            </a:pPr>
            <a:r>
              <a:rPr lang="en-US" b="1"/>
              <a:t> Identifikasi Masalah Data</a:t>
            </a:r>
          </a:p>
          <a:p>
            <a:pPr lvl="0"/>
            <a:r>
              <a:rPr lang="en-US" b="1"/>
              <a:t>Missing Values:</a:t>
            </a:r>
            <a:r>
              <a:rPr lang="en-US"/>
              <a:t> Menemukan data yang hilang atau tidak lengkap.</a:t>
            </a:r>
          </a:p>
          <a:p>
            <a:pPr lvl="0"/>
            <a:r>
              <a:rPr lang="en-US" b="1"/>
              <a:t>Outliers:</a:t>
            </a:r>
            <a:r>
              <a:rPr lang="en-US"/>
              <a:t> Mendeteksi nilai-nilai ekstrem yang mungkin merupakan kesalahan atau anomali.</a:t>
            </a:r>
          </a:p>
          <a:p>
            <a:pPr lvl="0"/>
            <a:r>
              <a:rPr lang="en-US" b="1"/>
              <a:t>Duplikasi Data:</a:t>
            </a:r>
            <a:r>
              <a:rPr lang="en-US"/>
              <a:t> Mengidentifikasi baris atau entri yang duplikat.</a:t>
            </a:r>
          </a:p>
          <a:p>
            <a:pPr lvl="0"/>
            <a:r>
              <a:rPr lang="en-US" b="1"/>
              <a:t>Inkonsistensi:</a:t>
            </a:r>
            <a:r>
              <a:rPr lang="en-US"/>
              <a:t> Memeriksa apakah ada ketidaksesuaian dalam format atau nilai data.</a:t>
            </a:r>
          </a:p>
          <a:p>
            <a:endParaRPr lang="en-US"/>
          </a:p>
        </p:txBody>
      </p:sp>
    </p:spTree>
    <p:extLst>
      <p:ext uri="{BB962C8B-B14F-4D97-AF65-F5344CB8AC3E}">
        <p14:creationId xmlns:p14="http://schemas.microsoft.com/office/powerpoint/2010/main" val="291645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E212-FEA5-5666-B4B7-4C26C939BE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662076-FB38-01F8-1A14-FE86DF7C04B4}"/>
              </a:ext>
            </a:extLst>
          </p:cNvPr>
          <p:cNvSpPr>
            <a:spLocks noGrp="1"/>
          </p:cNvSpPr>
          <p:nvPr>
            <p:ph idx="1"/>
          </p:nvPr>
        </p:nvSpPr>
        <p:spPr/>
        <p:txBody>
          <a:bodyPr/>
          <a:lstStyle/>
          <a:p>
            <a:pPr marL="0" lvl="0" indent="0">
              <a:spcBef>
                <a:spcPts val="3000"/>
              </a:spcBef>
              <a:buNone/>
            </a:pPr>
            <a:r>
              <a:rPr lang="en-US" b="1"/>
              <a:t>Validasi Data</a:t>
            </a:r>
          </a:p>
          <a:p>
            <a:pPr lvl="0"/>
            <a:r>
              <a:rPr lang="en-US"/>
              <a:t>Memastikan bahwa data sesuai dengan domain atau konteks bisnis.</a:t>
            </a:r>
          </a:p>
          <a:p>
            <a:pPr lvl="0"/>
            <a:r>
              <a:rPr lang="en-US"/>
              <a:t>Memverifikasi apakah data mencerminkan realitas atau fenomena yang ingin dipelajari.</a:t>
            </a:r>
          </a:p>
          <a:p>
            <a:pPr marL="0" indent="0">
              <a:buNone/>
            </a:pPr>
            <a:endParaRPr lang="en-US"/>
          </a:p>
        </p:txBody>
      </p:sp>
    </p:spTree>
    <p:extLst>
      <p:ext uri="{BB962C8B-B14F-4D97-AF65-F5344CB8AC3E}">
        <p14:creationId xmlns:p14="http://schemas.microsoft.com/office/powerpoint/2010/main" val="516555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5. Contoh Kasus: Data Understanding dalam Praktik</a:t>
            </a:r>
          </a:p>
        </p:txBody>
      </p:sp>
      <p:sp>
        <p:nvSpPr>
          <p:cNvPr id="3" name="Content Placeholder 2"/>
          <p:cNvSpPr>
            <a:spLocks noGrp="1"/>
          </p:cNvSpPr>
          <p:nvPr>
            <p:ph idx="1"/>
          </p:nvPr>
        </p:nvSpPr>
        <p:spPr>
          <a:xfrm>
            <a:off x="457199" y="1200151"/>
            <a:ext cx="8327985" cy="3737370"/>
          </a:xfrm>
        </p:spPr>
        <p:txBody>
          <a:bodyPr>
            <a:noAutofit/>
          </a:bodyPr>
          <a:lstStyle/>
          <a:p>
            <a:pPr marL="0" lvl="0" indent="0">
              <a:buNone/>
            </a:pPr>
            <a:r>
              <a:rPr sz="1400" b="1"/>
              <a:t>Misalkan Anda sedang menganalisis dataset penjualan produk di sebuah toko online. Berikut adalah contoh aktivitas data understanding:</a:t>
            </a:r>
          </a:p>
          <a:p>
            <a:pPr marL="342900" lvl="0" indent="-342900">
              <a:buAutoNum type="arabicPeriod"/>
            </a:pPr>
            <a:r>
              <a:rPr sz="1400" b="1"/>
              <a:t>Eksplorasi Awal:</a:t>
            </a:r>
          </a:p>
          <a:p>
            <a:pPr lvl="1"/>
            <a:r>
              <a:rPr sz="1400" b="1"/>
              <a:t>Dataset berisi kolom: </a:t>
            </a:r>
            <a:r>
              <a:rPr sz="1400" b="1">
                <a:latin typeface="Courier"/>
              </a:rPr>
              <a:t>ID_Produk</a:t>
            </a:r>
            <a:r>
              <a:rPr sz="1400" b="1"/>
              <a:t>, </a:t>
            </a:r>
            <a:r>
              <a:rPr sz="1400" b="1">
                <a:latin typeface="Courier"/>
              </a:rPr>
              <a:t>Nama_Produk</a:t>
            </a:r>
            <a:r>
              <a:rPr sz="1400" b="1"/>
              <a:t>, </a:t>
            </a:r>
            <a:r>
              <a:rPr sz="1400" b="1">
                <a:latin typeface="Courier"/>
              </a:rPr>
              <a:t>Harga</a:t>
            </a:r>
            <a:r>
              <a:rPr sz="1400" b="1"/>
              <a:t>, </a:t>
            </a:r>
            <a:r>
              <a:rPr sz="1400" b="1">
                <a:latin typeface="Courier"/>
              </a:rPr>
              <a:t>Jumlah_Terjual</a:t>
            </a:r>
            <a:r>
              <a:rPr sz="1400" b="1"/>
              <a:t>, </a:t>
            </a:r>
            <a:r>
              <a:rPr sz="1400" b="1">
                <a:latin typeface="Courier"/>
              </a:rPr>
              <a:t>Tanggal_Penjualan</a:t>
            </a:r>
            <a:r>
              <a:rPr sz="1400" b="1"/>
              <a:t>.</a:t>
            </a:r>
          </a:p>
          <a:p>
            <a:pPr lvl="1"/>
            <a:r>
              <a:rPr sz="1400" b="1"/>
              <a:t>Menghitung statistik deskriptif untuk kolom numerik (</a:t>
            </a:r>
            <a:r>
              <a:rPr sz="1400" b="1">
                <a:latin typeface="Courier"/>
              </a:rPr>
              <a:t>Harga</a:t>
            </a:r>
            <a:r>
              <a:rPr sz="1400" b="1"/>
              <a:t> dan </a:t>
            </a:r>
            <a:r>
              <a:rPr sz="1400" b="1">
                <a:latin typeface="Courier"/>
              </a:rPr>
              <a:t>Jumlah_Terjual</a:t>
            </a:r>
            <a:r>
              <a:rPr sz="1400" b="1"/>
              <a:t>).</a:t>
            </a:r>
          </a:p>
          <a:p>
            <a:pPr marL="342900" lvl="0" indent="-342900">
              <a:buAutoNum type="arabicPeriod"/>
            </a:pPr>
            <a:r>
              <a:rPr sz="1400" b="1"/>
              <a:t>Identifikasi Masalah:</a:t>
            </a:r>
          </a:p>
          <a:p>
            <a:pPr lvl="1"/>
            <a:r>
              <a:rPr sz="1400" b="1"/>
              <a:t>Menemukan beberapa baris dengan nilai </a:t>
            </a:r>
            <a:r>
              <a:rPr sz="1400" b="1">
                <a:latin typeface="Courier"/>
              </a:rPr>
              <a:t>Harga</a:t>
            </a:r>
            <a:r>
              <a:rPr sz="1400" b="1"/>
              <a:t> = 0 (mungkin kesalahan input).</a:t>
            </a:r>
          </a:p>
          <a:p>
            <a:pPr lvl="1"/>
            <a:r>
              <a:rPr sz="1400" b="1"/>
              <a:t>Ada tanggal penjualan yang tidak valid (misalnya, 31 Februari).</a:t>
            </a:r>
          </a:p>
          <a:p>
            <a:pPr marL="342900" lvl="0" indent="-342900">
              <a:buAutoNum type="arabicPeriod"/>
            </a:pPr>
            <a:r>
              <a:rPr sz="1400" b="1"/>
              <a:t>Visualisasi:</a:t>
            </a:r>
          </a:p>
          <a:p>
            <a:pPr lvl="1"/>
            <a:r>
              <a:rPr sz="1400" b="1"/>
              <a:t>Membuat histogram untuk melihat distribusi harga produk.</a:t>
            </a:r>
          </a:p>
          <a:p>
            <a:pPr lvl="1"/>
            <a:r>
              <a:rPr sz="1400" b="1"/>
              <a:t>Membuat scatter plot antara </a:t>
            </a:r>
            <a:r>
              <a:rPr sz="1400" b="1">
                <a:latin typeface="Courier"/>
              </a:rPr>
              <a:t>Harga</a:t>
            </a:r>
            <a:r>
              <a:rPr sz="1400" b="1"/>
              <a:t> dan </a:t>
            </a:r>
            <a:r>
              <a:rPr sz="1400" b="1">
                <a:latin typeface="Courier"/>
              </a:rPr>
              <a:t>Jumlah_Terjual</a:t>
            </a:r>
            <a:r>
              <a:rPr sz="1400" b="1"/>
              <a:t> untuk melihat apakah ada hubungan.</a:t>
            </a:r>
          </a:p>
          <a:p>
            <a:pPr marL="342900" lvl="0" indent="-342900">
              <a:buAutoNum type="arabicPeriod"/>
            </a:pPr>
            <a:r>
              <a:rPr sz="1400" b="1"/>
              <a:t>Profiling Data:</a:t>
            </a:r>
          </a:p>
          <a:p>
            <a:pPr lvl="1"/>
            <a:r>
              <a:rPr sz="1400" b="1"/>
              <a:t>Kolom </a:t>
            </a:r>
            <a:r>
              <a:rPr sz="1400" b="1">
                <a:latin typeface="Courier"/>
              </a:rPr>
              <a:t>Nama_Produk</a:t>
            </a:r>
            <a:r>
              <a:rPr sz="1400" b="1"/>
              <a:t> memiliki 100 kategori unik.</a:t>
            </a:r>
          </a:p>
          <a:p>
            <a:pPr lvl="1"/>
            <a:r>
              <a:rPr sz="1400" b="1"/>
              <a:t>Rata-rata harga produk adalah Rp500.000, dengan standar deviasi Rp200.000.</a:t>
            </a:r>
            <a:endParaRPr sz="15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6. Manfaat Data Understanding</a:t>
            </a:r>
          </a:p>
        </p:txBody>
      </p:sp>
      <p:sp>
        <p:nvSpPr>
          <p:cNvPr id="3" name="Content Placeholder 2"/>
          <p:cNvSpPr>
            <a:spLocks noGrp="1"/>
          </p:cNvSpPr>
          <p:nvPr>
            <p:ph idx="1"/>
          </p:nvPr>
        </p:nvSpPr>
        <p:spPr/>
        <p:txBody>
          <a:bodyPr>
            <a:normAutofit lnSpcReduction="10000"/>
          </a:bodyPr>
          <a:lstStyle/>
          <a:p>
            <a:pPr lvl="0"/>
            <a:r>
              <a:rPr b="1"/>
              <a:t>Meningkatkan Kualitas Data:</a:t>
            </a:r>
            <a:r>
              <a:t> Dengan memahami masalah data, kita dapat melakukan preprocessing yang lebih efektif.</a:t>
            </a:r>
          </a:p>
          <a:p>
            <a:pPr lvl="0"/>
            <a:r>
              <a:rPr b="1"/>
              <a:t>Menghemat Waktu dan Biaya:</a:t>
            </a:r>
            <a:r>
              <a:t> Menghindari kesalahan analisis yang disebabkan oleh data buruk.</a:t>
            </a:r>
          </a:p>
          <a:p>
            <a:pPr lvl="0"/>
            <a:r>
              <a:rPr b="1"/>
              <a:t>Mendukung Pengambilan Keputusan:</a:t>
            </a:r>
            <a:r>
              <a:t> Memberikan wawasan awal yang berguna untuk merumuskan strategi analisis.</a:t>
            </a:r>
          </a:p>
          <a:p>
            <a:pPr lvl="0"/>
            <a:r>
              <a:rPr b="1"/>
              <a:t>Mengurangi Risiko Kesalahan Model:</a:t>
            </a:r>
            <a:r>
              <a:t> Data yang dipahami dengan baik akan menghasilkan model prediktif yang lebih akurat.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7. Kesimpulan</a:t>
            </a:r>
          </a:p>
        </p:txBody>
      </p:sp>
      <p:sp>
        <p:nvSpPr>
          <p:cNvPr id="3" name="Content Placeholder 2"/>
          <p:cNvSpPr>
            <a:spLocks noGrp="1"/>
          </p:cNvSpPr>
          <p:nvPr>
            <p:ph idx="1"/>
          </p:nvPr>
        </p:nvSpPr>
        <p:spPr/>
        <p:txBody>
          <a:bodyPr/>
          <a:lstStyle/>
          <a:p>
            <a:pPr marL="0" lvl="0" indent="0">
              <a:buNone/>
            </a:pPr>
            <a:r>
              <a:t>Data understanding adalah langkah kritis dalam data mining yang membantu memastikan bahwa data yang digunakan berkualitas dan relevan. Dengan melakukan eksplorasi dan analisis awal, kita dapat mengidentifikasi masalah, memahami pola, dan menentukan arah analisis yang tepat. Tanpa pemahaman data yang baik, hasil dari proses data mining mungkin tidak akurat atau bahkan menyesatkan.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Untuk memhasi Data Understanding perlu library</a:t>
            </a:r>
          </a:p>
        </p:txBody>
      </p:sp>
      <p:sp>
        <p:nvSpPr>
          <p:cNvPr id="3" name="Content Placeholder 2"/>
          <p:cNvSpPr>
            <a:spLocks noGrp="1"/>
          </p:cNvSpPr>
          <p:nvPr>
            <p:ph idx="1"/>
          </p:nvPr>
        </p:nvSpPr>
        <p:spPr/>
        <p:txBody>
          <a:bodyPr/>
          <a:lstStyle/>
          <a:p>
            <a:pPr marL="342900" lvl="0" indent="-342900">
              <a:buAutoNum type="arabicPeriod"/>
            </a:pPr>
            <a:r>
              <a:t>Bahasa pemrogama mis</a:t>
            </a:r>
            <a:r>
              <a:rPr lang="en-US"/>
              <a:t>s</a:t>
            </a:r>
            <a:r>
              <a:t>al Python (Pandas, Matplotlib, Seaborn) atau tools visualisasi seperti Tableau/Power BI.</a:t>
            </a:r>
          </a:p>
          <a:p>
            <a:pPr marL="342900" lvl="0" indent="-342900">
              <a:buAutoNum type="arabicPeriod"/>
            </a:pPr>
            <a:r>
              <a:t>Mencatat semua temuan selama eksplorasi data untuk referensi di tahap selanjutnya.</a:t>
            </a:r>
          </a:p>
          <a:p>
            <a:pPr marL="342900" lvl="0" indent="-342900">
              <a:buAutoNum type="arabicPeriod"/>
            </a:pPr>
            <a:r>
              <a:t>Libatkan domain expert jika data berkaitan dengan bidang spesifik (misalnya medis, keuangan).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b="1"/>
              <a:t>Data Understanding dalam Data Mining</a:t>
            </a:r>
          </a:p>
        </p:txBody>
      </p:sp>
      <p:sp>
        <p:nvSpPr>
          <p:cNvPr id="3" name="Content Placeholder 2"/>
          <p:cNvSpPr>
            <a:spLocks noGrp="1"/>
          </p:cNvSpPr>
          <p:nvPr>
            <p:ph idx="1"/>
          </p:nvPr>
        </p:nvSpPr>
        <p:spPr/>
        <p:txBody>
          <a:bodyPr/>
          <a:lstStyle/>
          <a:p>
            <a:pPr marL="0" lvl="0" indent="0">
              <a:buNone/>
            </a:pPr>
            <a:r>
              <a:rPr b="1"/>
              <a:t>Data Understanding</a:t>
            </a:r>
            <a:r>
              <a:t> adalah salah satu tahap penting dalam proses </a:t>
            </a:r>
            <a:r>
              <a:rPr b="1"/>
              <a:t>Knowledge Discovery in Databases (KDD)</a:t>
            </a:r>
            <a:r>
              <a:t> atau </a:t>
            </a:r>
            <a:r>
              <a:rPr b="1"/>
              <a:t>Data Mining</a:t>
            </a:r>
            <a:r>
              <a:t>. Ini merupakan langkah awal yang bertujuan untuk memahami data secara mendalam sebelum melakukan analisis lebih lanjut. Pemahaman data yang baik sangat krusial karena akan memengaruhi keberhasilan seluruh proses data mining.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Apa itu Data Understanding?</a:t>
            </a:r>
          </a:p>
        </p:txBody>
      </p:sp>
      <p:sp>
        <p:nvSpPr>
          <p:cNvPr id="3" name="Content Placeholder 2"/>
          <p:cNvSpPr>
            <a:spLocks noGrp="1"/>
          </p:cNvSpPr>
          <p:nvPr>
            <p:ph idx="1"/>
          </p:nvPr>
        </p:nvSpPr>
        <p:spPr/>
        <p:txBody>
          <a:bodyPr>
            <a:normAutofit fontScale="92500"/>
          </a:bodyPr>
          <a:lstStyle/>
          <a:p>
            <a:pPr marL="0" lvl="0" indent="0">
              <a:buNone/>
            </a:pPr>
            <a:r>
              <a:t>Proses eksplorasi, investigasi, dan analisis awal terhadap dataset untuk: - </a:t>
            </a:r>
          </a:p>
          <a:p>
            <a:pPr lvl="1"/>
            <a:r>
              <a:t>Memahami struktur, isi, dan karakteristik data. </a:t>
            </a:r>
          </a:p>
          <a:p>
            <a:pPr lvl="1"/>
            <a:r>
              <a:t>Mengidentifikasi pola, tren, anomali, atau masalah dalam data. </a:t>
            </a:r>
          </a:p>
          <a:p>
            <a:pPr lvl="1"/>
            <a:r>
              <a:t>Menentukan apakah data tersebut sesuai dengan tujuan analisis atau perlu dilakukan preprocessing tambahan.</a:t>
            </a:r>
          </a:p>
          <a:p>
            <a:pPr marL="0" lvl="0" indent="0">
              <a:buNone/>
            </a:pPr>
            <a:r>
              <a:t>Tahap ini sering dianggap sebagai fondasi dari keseluruhan proses data mining karena hasilnya akan memandu langkah-langkah berikutnya, seperti </a:t>
            </a:r>
            <a:r>
              <a:rPr b="1"/>
              <a:t>data preparation</a:t>
            </a:r>
            <a:r>
              <a:t>, </a:t>
            </a:r>
            <a:r>
              <a:rPr b="1"/>
              <a:t>modeling</a:t>
            </a:r>
            <a:r>
              <a:t>, dan </a:t>
            </a:r>
            <a:r>
              <a:rPr b="1"/>
              <a:t>evaluation</a:t>
            </a:r>
            <a: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Tujuan Data Understanding</a:t>
            </a:r>
          </a:p>
        </p:txBody>
      </p:sp>
      <p:sp>
        <p:nvSpPr>
          <p:cNvPr id="3" name="Content Placeholder 2"/>
          <p:cNvSpPr>
            <a:spLocks noGrp="1"/>
          </p:cNvSpPr>
          <p:nvPr>
            <p:ph idx="1"/>
          </p:nvPr>
        </p:nvSpPr>
        <p:spPr/>
        <p:txBody>
          <a:bodyPr>
            <a:normAutofit fontScale="92500" lnSpcReduction="10000"/>
          </a:bodyPr>
          <a:lstStyle/>
          <a:p>
            <a:pPr marL="0" lvl="0" indent="0">
              <a:buNone/>
            </a:pPr>
            <a:r>
              <a:rPr sz="2000"/>
              <a:t>Tujuan utama dari data understanding adalah: - </a:t>
            </a:r>
            <a:r>
              <a:rPr sz="2000" b="1"/>
              <a:t>Memahami Konteks Data:</a:t>
            </a:r>
            <a:br>
              <a:rPr sz="2000"/>
            </a:br>
            <a:r>
              <a:rPr sz="2000"/>
              <a:t>Mengetahui dari mana data berasal, apa arti setiap variabel, dan bagaimana hubungan antarvariabel.</a:t>
            </a:r>
          </a:p>
          <a:p>
            <a:pPr lvl="0"/>
            <a:r>
              <a:rPr sz="2000" b="1"/>
              <a:t>Mendeteksi Masalah Data:</a:t>
            </a:r>
            <a:br>
              <a:rPr sz="2000"/>
            </a:br>
            <a:r>
              <a:rPr sz="2000"/>
              <a:t>Mengidentifikasi missing values, outliers, noise, atau inkonsistensi dalam data.</a:t>
            </a:r>
          </a:p>
          <a:p>
            <a:pPr lvl="0"/>
            <a:r>
              <a:rPr sz="2000" b="1"/>
              <a:t>Menilai Kualitas Data:</a:t>
            </a:r>
            <a:br>
              <a:rPr sz="2000"/>
            </a:br>
            <a:r>
              <a:rPr sz="2000"/>
              <a:t>Memastikan bahwa data cukup berkualitas untuk digunakan dalam analisis. Hal ini meliputi pemeriksaan akurasi, kelengkapan, dan relevansi data.</a:t>
            </a:r>
          </a:p>
          <a:p>
            <a:pPr lvl="0"/>
            <a:r>
              <a:rPr sz="2000" b="1"/>
              <a:t>Menentukan Arah Analisis:</a:t>
            </a:r>
            <a:br>
              <a:rPr sz="2000"/>
            </a:br>
            <a:r>
              <a:rPr sz="2000"/>
              <a:t>Berdasarkan pemahaman awal, peneliti dapat merumuskan hipotesis atau menentukan teknik data mining yang tepat.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07FC-34F7-43B9-3815-DD8D951BBD21}"/>
              </a:ext>
            </a:extLst>
          </p:cNvPr>
          <p:cNvSpPr>
            <a:spLocks noGrp="1"/>
          </p:cNvSpPr>
          <p:nvPr>
            <p:ph type="title"/>
          </p:nvPr>
        </p:nvSpPr>
        <p:spPr/>
        <p:txBody>
          <a:bodyPr/>
          <a:lstStyle/>
          <a:p>
            <a:r>
              <a:rPr lang="en-US" b="1"/>
              <a:t>Langkah-Langkah dalam Data Understanding</a:t>
            </a:r>
            <a:endParaRPr lang="en-US"/>
          </a:p>
        </p:txBody>
      </p:sp>
      <p:sp>
        <p:nvSpPr>
          <p:cNvPr id="3" name="Content Placeholder 2">
            <a:extLst>
              <a:ext uri="{FF2B5EF4-FFF2-40B4-BE49-F238E27FC236}">
                <a16:creationId xmlns:a16="http://schemas.microsoft.com/office/drawing/2014/main" id="{13AAC9F3-7B6E-09A5-C18A-EA6D983776B0}"/>
              </a:ext>
            </a:extLst>
          </p:cNvPr>
          <p:cNvSpPr>
            <a:spLocks noGrp="1"/>
          </p:cNvSpPr>
          <p:nvPr>
            <p:ph idx="1"/>
          </p:nvPr>
        </p:nvSpPr>
        <p:spPr/>
        <p:txBody>
          <a:bodyPr>
            <a:normAutofit lnSpcReduction="10000"/>
          </a:bodyPr>
          <a:lstStyle/>
          <a:p>
            <a:pPr>
              <a:lnSpc>
                <a:spcPct val="150000"/>
              </a:lnSpc>
              <a:spcBef>
                <a:spcPts val="2250"/>
              </a:spcBef>
            </a:pPr>
            <a:r>
              <a:rPr lang="en-US" b="1"/>
              <a:t>Pengumpulan Data</a:t>
            </a:r>
            <a:r>
              <a:rPr lang="id-ID" b="1"/>
              <a:t>  </a:t>
            </a:r>
          </a:p>
          <a:p>
            <a:pPr indent="-162000">
              <a:lnSpc>
                <a:spcPct val="150000"/>
              </a:lnSpc>
              <a:spcBef>
                <a:spcPts val="0"/>
              </a:spcBef>
            </a:pPr>
            <a:r>
              <a:rPr lang="en-US" b="1"/>
              <a:t>Sampling</a:t>
            </a:r>
            <a:endParaRPr lang="id-ID" b="1"/>
          </a:p>
          <a:p>
            <a:pPr indent="-162000">
              <a:lnSpc>
                <a:spcPct val="150000"/>
              </a:lnSpc>
              <a:spcBef>
                <a:spcPts val="0"/>
              </a:spcBef>
            </a:pPr>
            <a:r>
              <a:rPr lang="en-US" b="1"/>
              <a:t>Profiling Data</a:t>
            </a:r>
            <a:endParaRPr lang="id-ID" b="1"/>
          </a:p>
          <a:p>
            <a:pPr indent="-162000">
              <a:lnSpc>
                <a:spcPct val="150000"/>
              </a:lnSpc>
              <a:spcBef>
                <a:spcPts val="0"/>
              </a:spcBef>
            </a:pPr>
            <a:r>
              <a:rPr lang="en-US" b="1"/>
              <a:t>Korelasi dan Asosiasi</a:t>
            </a:r>
            <a:endParaRPr lang="id-ID" b="1"/>
          </a:p>
          <a:p>
            <a:pPr indent="-162000">
              <a:lnSpc>
                <a:spcPct val="150000"/>
              </a:lnSpc>
              <a:spcBef>
                <a:spcPts val="0"/>
              </a:spcBef>
            </a:pPr>
            <a:r>
              <a:rPr lang="en-US" b="1"/>
              <a:t>Eksplorasi</a:t>
            </a:r>
            <a:r>
              <a:rPr lang="id-ID" b="1"/>
              <a:t> </a:t>
            </a:r>
            <a:r>
              <a:rPr lang="en-US" b="1"/>
              <a:t>Data</a:t>
            </a:r>
            <a:endParaRPr lang="id-ID" b="1"/>
          </a:p>
          <a:p>
            <a:pPr indent="-162000">
              <a:lnSpc>
                <a:spcPct val="150000"/>
              </a:lnSpc>
              <a:spcBef>
                <a:spcPts val="0"/>
              </a:spcBef>
            </a:pPr>
            <a:r>
              <a:rPr lang="en-US" b="1"/>
              <a:t>Identifikasi Masalah Data</a:t>
            </a:r>
            <a:endParaRPr lang="id-ID" b="1"/>
          </a:p>
          <a:p>
            <a:pPr indent="-162000">
              <a:lnSpc>
                <a:spcPct val="150000"/>
              </a:lnSpc>
              <a:spcBef>
                <a:spcPts val="0"/>
              </a:spcBef>
            </a:pPr>
            <a:r>
              <a:rPr lang="en-US" b="1"/>
              <a:t>Validasi Data</a:t>
            </a:r>
          </a:p>
          <a:p>
            <a:pPr indent="-162000">
              <a:lnSpc>
                <a:spcPct val="150000"/>
              </a:lnSpc>
              <a:spcBef>
                <a:spcPts val="0"/>
              </a:spcBef>
            </a:pPr>
            <a:endParaRPr lang="en-US" b="1"/>
          </a:p>
          <a:p>
            <a:pPr indent="-162000">
              <a:lnSpc>
                <a:spcPct val="150000"/>
              </a:lnSpc>
              <a:spcBef>
                <a:spcPts val="0"/>
              </a:spcBef>
            </a:pPr>
            <a:endParaRPr lang="en-US" b="1"/>
          </a:p>
          <a:p>
            <a:pPr indent="-162000">
              <a:lnSpc>
                <a:spcPct val="150000"/>
              </a:lnSpc>
              <a:spcBef>
                <a:spcPts val="0"/>
              </a:spcBef>
            </a:pPr>
            <a:endParaRPr lang="en-US" b="1"/>
          </a:p>
          <a:p>
            <a:pPr indent="-162000">
              <a:lnSpc>
                <a:spcPct val="150000"/>
              </a:lnSpc>
              <a:spcBef>
                <a:spcPts val="0"/>
              </a:spcBef>
            </a:pPr>
            <a:endParaRPr lang="en-US" b="1"/>
          </a:p>
          <a:p>
            <a:pPr indent="-162000">
              <a:lnSpc>
                <a:spcPct val="150000"/>
              </a:lnSpc>
              <a:spcBef>
                <a:spcPts val="0"/>
              </a:spcBef>
            </a:pPr>
            <a:endParaRPr lang="en-US" b="1"/>
          </a:p>
          <a:p>
            <a:endParaRPr lang="en-US"/>
          </a:p>
        </p:txBody>
      </p:sp>
    </p:spTree>
    <p:extLst>
      <p:ext uri="{BB962C8B-B14F-4D97-AF65-F5344CB8AC3E}">
        <p14:creationId xmlns:p14="http://schemas.microsoft.com/office/powerpoint/2010/main" val="290133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25E9-E763-72D3-58BE-C5D3C8D17C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A5B9EF-7690-44E8-5FA2-66BB08D34A37}"/>
              </a:ext>
            </a:extLst>
          </p:cNvPr>
          <p:cNvSpPr>
            <a:spLocks noGrp="1"/>
          </p:cNvSpPr>
          <p:nvPr>
            <p:ph idx="1"/>
          </p:nvPr>
        </p:nvSpPr>
        <p:spPr/>
        <p:txBody>
          <a:bodyPr/>
          <a:lstStyle/>
          <a:p>
            <a:pPr marL="0" lvl="0" indent="0">
              <a:spcBef>
                <a:spcPts val="3000"/>
              </a:spcBef>
              <a:buNone/>
            </a:pPr>
            <a:r>
              <a:rPr lang="en-US" b="1"/>
              <a:t>. Pengumpulan Data</a:t>
            </a:r>
          </a:p>
          <a:p>
            <a:pPr lvl="0"/>
            <a:r>
              <a:rPr lang="en-US"/>
              <a:t>Mengumpulkan data dari berbagai sumber, seperti database, file CSV, API, atau sensor.</a:t>
            </a:r>
          </a:p>
          <a:p>
            <a:pPr lvl="0"/>
            <a:r>
              <a:rPr lang="en-US"/>
              <a:t>Memastikan bahwa semua data yang relevan telah dikumpulkan</a:t>
            </a:r>
            <a:r>
              <a:rPr lang="id-ID"/>
              <a:t> sesuasi tujuan analisis</a:t>
            </a:r>
            <a:r>
              <a:rPr lang="en-US"/>
              <a:t>.</a:t>
            </a:r>
          </a:p>
          <a:p>
            <a:endParaRPr lang="en-US"/>
          </a:p>
        </p:txBody>
      </p:sp>
    </p:spTree>
    <p:extLst>
      <p:ext uri="{BB962C8B-B14F-4D97-AF65-F5344CB8AC3E}">
        <p14:creationId xmlns:p14="http://schemas.microsoft.com/office/powerpoint/2010/main" val="188852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BDD7-361C-705F-792E-691AC4EA97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489BB6-9070-B72F-A748-2448AB29ABDF}"/>
              </a:ext>
            </a:extLst>
          </p:cNvPr>
          <p:cNvSpPr>
            <a:spLocks noGrp="1"/>
          </p:cNvSpPr>
          <p:nvPr>
            <p:ph idx="1"/>
          </p:nvPr>
        </p:nvSpPr>
        <p:spPr/>
        <p:txBody>
          <a:bodyPr/>
          <a:lstStyle/>
          <a:p>
            <a:pPr marL="0" lvl="0" indent="0">
              <a:spcBef>
                <a:spcPts val="3000"/>
              </a:spcBef>
              <a:buNone/>
            </a:pPr>
            <a:r>
              <a:rPr lang="en-US" b="1"/>
              <a:t>Sampling</a:t>
            </a:r>
          </a:p>
          <a:p>
            <a:pPr lvl="0"/>
            <a:r>
              <a:rPr lang="en-US"/>
              <a:t>Jika dataset sangat besar, sampling dapat digunakan untuk memahami subset data tanpa harus memproses seluruh dataset.</a:t>
            </a:r>
          </a:p>
          <a:p>
            <a:endParaRPr lang="en-US"/>
          </a:p>
        </p:txBody>
      </p:sp>
    </p:spTree>
    <p:extLst>
      <p:ext uri="{BB962C8B-B14F-4D97-AF65-F5344CB8AC3E}">
        <p14:creationId xmlns:p14="http://schemas.microsoft.com/office/powerpoint/2010/main" val="1259263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C73E-00C2-1412-F18F-D47DDC051A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738F1B-48E3-7F55-2CD7-73D0EAB8620B}"/>
              </a:ext>
            </a:extLst>
          </p:cNvPr>
          <p:cNvSpPr>
            <a:spLocks noGrp="1"/>
          </p:cNvSpPr>
          <p:nvPr>
            <p:ph idx="1"/>
          </p:nvPr>
        </p:nvSpPr>
        <p:spPr/>
        <p:txBody>
          <a:bodyPr/>
          <a:lstStyle/>
          <a:p>
            <a:pPr marL="0" lvl="0" indent="0">
              <a:spcBef>
                <a:spcPts val="3000"/>
              </a:spcBef>
              <a:buNone/>
            </a:pPr>
            <a:r>
              <a:rPr lang="en-US" b="1"/>
              <a:t>Profiling Data</a:t>
            </a:r>
          </a:p>
          <a:p>
            <a:pPr lvl="0"/>
            <a:r>
              <a:rPr lang="en-US"/>
              <a:t>Membuat ringkasan tentang setiap variabel dalam dataset, termasuk tipe data (numerik, kategorikal, ordinal), rentang nilai, dan frekuensi kemunculan.</a:t>
            </a:r>
          </a:p>
          <a:p>
            <a:pPr lvl="0"/>
            <a:r>
              <a:rPr lang="en-US"/>
              <a:t>Memahami hubungan antarvariabel menggunakan korelasi atau analisis asosiasi.</a:t>
            </a:r>
          </a:p>
          <a:p>
            <a:endParaRPr lang="en-US"/>
          </a:p>
        </p:txBody>
      </p:sp>
    </p:spTree>
    <p:extLst>
      <p:ext uri="{BB962C8B-B14F-4D97-AF65-F5344CB8AC3E}">
        <p14:creationId xmlns:p14="http://schemas.microsoft.com/office/powerpoint/2010/main" val="246916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66C1-F2E3-071B-4C7D-DD816513E5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8D9F88-79E4-AE76-7EE7-E4BBD75AE83C}"/>
              </a:ext>
            </a:extLst>
          </p:cNvPr>
          <p:cNvSpPr>
            <a:spLocks noGrp="1"/>
          </p:cNvSpPr>
          <p:nvPr>
            <p:ph idx="1"/>
          </p:nvPr>
        </p:nvSpPr>
        <p:spPr/>
        <p:txBody>
          <a:bodyPr/>
          <a:lstStyle/>
          <a:p>
            <a:pPr marL="0" lvl="0" indent="0">
              <a:spcBef>
                <a:spcPts val="3000"/>
              </a:spcBef>
              <a:buNone/>
            </a:pPr>
            <a:r>
              <a:rPr lang="en-US" b="1"/>
              <a:t>. Visualisasi Data</a:t>
            </a:r>
          </a:p>
          <a:p>
            <a:pPr lvl="0"/>
            <a:r>
              <a:rPr lang="en-US" b="1"/>
              <a:t>Histogram:</a:t>
            </a:r>
            <a:r>
              <a:rPr lang="en-US"/>
              <a:t> Untuk melihat distribusi data numerik.</a:t>
            </a:r>
          </a:p>
          <a:p>
            <a:pPr lvl="0"/>
            <a:r>
              <a:rPr lang="en-US" b="1"/>
              <a:t>Box Plot:</a:t>
            </a:r>
            <a:r>
              <a:rPr lang="en-US"/>
              <a:t> Untuk mendeteksi outliers.</a:t>
            </a:r>
          </a:p>
          <a:p>
            <a:pPr lvl="0"/>
            <a:r>
              <a:rPr lang="en-US" b="1"/>
              <a:t>Scatter Plot:</a:t>
            </a:r>
            <a:r>
              <a:rPr lang="en-US"/>
              <a:t> Untuk melihat hubungan antara dua variabel numerik.</a:t>
            </a:r>
          </a:p>
          <a:p>
            <a:pPr lvl="0"/>
            <a:r>
              <a:rPr lang="en-US" b="1"/>
              <a:t>Bar Chart/Pie Chart:</a:t>
            </a:r>
            <a:r>
              <a:rPr lang="en-US"/>
              <a:t> Untuk memvisualisasikan proporsi variabel kategorikal.</a:t>
            </a:r>
          </a:p>
        </p:txBody>
      </p:sp>
    </p:spTree>
    <p:extLst>
      <p:ext uri="{BB962C8B-B14F-4D97-AF65-F5344CB8AC3E}">
        <p14:creationId xmlns:p14="http://schemas.microsoft.com/office/powerpoint/2010/main" val="3904650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861</Words>
  <Application>Microsoft Office PowerPoint</Application>
  <PresentationFormat>On-screen Show (16:9)</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Calibri Light</vt:lpstr>
      <vt:lpstr>Courier</vt:lpstr>
      <vt:lpstr>Office Theme</vt:lpstr>
      <vt:lpstr>1_Office Theme</vt:lpstr>
      <vt:lpstr>Memahami Data Data Undertanding</vt:lpstr>
      <vt:lpstr>Data Understanding dalam Data Mining</vt:lpstr>
      <vt:lpstr>Apa itu Data Understanding?</vt:lpstr>
      <vt:lpstr>Tujuan Data Understanding</vt:lpstr>
      <vt:lpstr>Langkah-Langkah dalam Data Understanding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Contoh Kasus: Data Understanding dalam Praktik</vt:lpstr>
      <vt:lpstr>6. Manfaat Data Understanding</vt:lpstr>
      <vt:lpstr>7. Kesimpulan</vt:lpstr>
      <vt:lpstr>Untuk memhasi Data Understanding perlu library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tipe</dc:title>
  <dc:creator>Ana's Comp</dc:creator>
  <cp:keywords/>
  <cp:lastModifiedBy>Administrator</cp:lastModifiedBy>
  <cp:revision>7</cp:revision>
  <dcterms:created xsi:type="dcterms:W3CDTF">2025-02-19T04:14:05Z</dcterms:created>
  <dcterms:modified xsi:type="dcterms:W3CDTF">2025-02-19T12:12:43Z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