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312" r:id="rId3"/>
    <p:sldId id="283" r:id="rId4"/>
    <p:sldId id="313" r:id="rId5"/>
    <p:sldId id="287" r:id="rId6"/>
    <p:sldId id="288" r:id="rId7"/>
    <p:sldId id="257" r:id="rId8"/>
    <p:sldId id="284" r:id="rId9"/>
    <p:sldId id="285" r:id="rId10"/>
    <p:sldId id="289" r:id="rId11"/>
    <p:sldId id="296" r:id="rId12"/>
    <p:sldId id="290" r:id="rId13"/>
    <p:sldId id="291" r:id="rId14"/>
    <p:sldId id="292" r:id="rId15"/>
    <p:sldId id="293" r:id="rId16"/>
    <p:sldId id="301" r:id="rId17"/>
    <p:sldId id="307" r:id="rId18"/>
    <p:sldId id="308" r:id="rId19"/>
    <p:sldId id="309" r:id="rId20"/>
    <p:sldId id="302" r:id="rId21"/>
    <p:sldId id="303" r:id="rId22"/>
    <p:sldId id="304" r:id="rId23"/>
    <p:sldId id="305" r:id="rId24"/>
    <p:sldId id="306" r:id="rId25"/>
    <p:sldId id="294" r:id="rId26"/>
    <p:sldId id="295" r:id="rId27"/>
    <p:sldId id="297" r:id="rId28"/>
    <p:sldId id="298" r:id="rId29"/>
    <p:sldId id="258" r:id="rId30"/>
    <p:sldId id="310" r:id="rId31"/>
    <p:sldId id="260" r:id="rId32"/>
    <p:sldId id="261" r:id="rId33"/>
    <p:sldId id="262" r:id="rId34"/>
    <p:sldId id="263" r:id="rId35"/>
    <p:sldId id="264" r:id="rId36"/>
    <p:sldId id="31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34" y="-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532DA-1A04-4F7F-AE84-A6F3438DADEA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6D3BF-6500-48E8-900C-205116608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7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DA79CFD-ECD0-4CB0-9C45-C3A90032FAD4}" type="slidenum">
              <a:rPr lang="en-US" altLang="en-US" sz="1200">
                <a:latin typeface="Times New Roman" pitchFamily="18" charset="0"/>
              </a:rPr>
              <a:pPr/>
              <a:t>16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r>
              <a:rPr lang="en-US" altLang="en-US" smtClean="0"/>
              <a:t>May we categorize data along the following dimensions?</a:t>
            </a:r>
          </a:p>
          <a:p>
            <a:r>
              <a:rPr lang="en-US" altLang="en-US" smtClean="0"/>
              <a:t>    - structured, semi-structured, and unstructured</a:t>
            </a:r>
          </a:p>
          <a:p>
            <a:r>
              <a:rPr lang="en-US" altLang="en-US" smtClean="0"/>
              <a:t>    - numeric and categorical</a:t>
            </a:r>
          </a:p>
          <a:p>
            <a:r>
              <a:rPr lang="en-US" altLang="en-US" smtClean="0"/>
              <a:t>    - static and dynamic (temporal?)</a:t>
            </a:r>
          </a:p>
          <a:p>
            <a:r>
              <a:rPr lang="en-US" altLang="en-US" smtClean="0"/>
              <a:t>    - by application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077AC86-AE9C-4C53-99C7-0CCB9EE2184D}" type="slidenum">
              <a:rPr lang="en-US" altLang="en-US" sz="1200">
                <a:latin typeface="Times New Roman" pitchFamily="18" charset="0"/>
              </a:rPr>
              <a:pPr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0E305E17-340C-4E90-AAD1-84F4773C3613}" type="slidenum">
              <a:rPr lang="en-US" altLang="en-US" sz="1200">
                <a:latin typeface="Times New Roman" pitchFamily="18" charset="0"/>
              </a:rPr>
              <a:pPr/>
              <a:t>21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CFAA05-174B-493E-8596-49D6D8E4B9C7}" type="slidenum">
              <a:rPr lang="en-US" altLang="en-US" sz="1200">
                <a:latin typeface="Times New Roman" pitchFamily="18" charset="0"/>
              </a:rPr>
              <a:pPr/>
              <a:t>22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3824D44-59FB-4CA1-B9DD-4DFFB2244F01}" type="slidenum">
              <a:rPr lang="en-US" altLang="en-US" sz="1200">
                <a:latin typeface="Times New Roman" pitchFamily="18" charset="0"/>
              </a:rPr>
              <a:pPr/>
              <a:t>23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706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34852" indent="-282635" defTabSz="921706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30541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582758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34974" indent="-226108" defTabSz="921706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487191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39407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391624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43840" indent="-226108" defTabSz="92170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F41D467-F340-4153-9943-FE0217BCD9C5}" type="slidenum">
              <a:rPr lang="en-US" altLang="en-US" sz="1200">
                <a:latin typeface="Times New Roman" pitchFamily="18" charset="0"/>
              </a:rPr>
              <a:pPr/>
              <a:t>24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68825" cy="3427412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64"/>
            <a:ext cx="5029200" cy="411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59" tIns="44878" rIns="89759" bIns="44878"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6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8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9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6BC3A-6C64-481A-AED2-8F8EB77F3310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00113982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3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1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5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966B0-3851-4A41-ACA9-F00576F021C9}" type="datetimeFigureOut">
              <a:rPr lang="en-US" smtClean="0"/>
              <a:t>1/1/2013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246A0-5D4E-42FA-95BC-AF921AC30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iven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Data Mining</a:t>
            </a:r>
            <a:br>
              <a:rPr lang="en-US" smtClean="0"/>
            </a:br>
            <a:r>
              <a:rPr lang="en-US" smtClean="0"/>
              <a:t>(Penambangan data)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Mulaab, </a:t>
            </a:r>
            <a:r>
              <a:rPr lang="en-US" sz="3200" dirty="0" err="1" smtClean="0"/>
              <a:t>S.Si</a:t>
            </a:r>
            <a:r>
              <a:rPr lang="en-US" sz="3200" smtClean="0"/>
              <a:t>. M.Kom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085733215507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6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</a:t>
            </a:r>
            <a:r>
              <a:rPr lang="en-GB" smtClean="0"/>
              <a:t>engumpulkan </a:t>
            </a:r>
            <a:r>
              <a:rPr lang="en-GB"/>
              <a:t>data awal dan dilanjutkan dengan  dengan kegiatan-kegiatan untuk mendapatkan data yang lazim </a:t>
            </a:r>
            <a:r>
              <a:rPr lang="en-GB" smtClean="0"/>
              <a:t>serta</a:t>
            </a:r>
          </a:p>
          <a:p>
            <a:r>
              <a:rPr lang="en-GB" smtClean="0"/>
              <a:t>Identifikasi </a:t>
            </a:r>
            <a:r>
              <a:rPr lang="en-GB"/>
              <a:t>data yang berkualitas</a:t>
            </a:r>
            <a:r>
              <a:rPr lang="en-GB" smtClean="0"/>
              <a:t>,</a:t>
            </a:r>
          </a:p>
          <a:p>
            <a:r>
              <a:rPr lang="en-GB" smtClean="0"/>
              <a:t>Pemahaman </a:t>
            </a:r>
            <a:r>
              <a:rPr lang="en-GB"/>
              <a:t>data sangat diperlukan  untuk mendeteksi bagian yang menarik dari data sehingga dapat membangun  hipotesa terhadap  informasi yang tersembunyi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Contoh portal data latihan datamining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1" y="1371600"/>
            <a:ext cx="9144000" cy="505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5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Mengumpulkan data awal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Mendaftar data yang </a:t>
            </a:r>
            <a:r>
              <a:rPr lang="en-US" smtClean="0"/>
              <a:t>ada</a:t>
            </a:r>
          </a:p>
          <a:p>
            <a:r>
              <a:rPr lang="en-US" smtClean="0"/>
              <a:t>Membutuhkan tools untuk mengumpulkan data untuk integrasi data dari berbagai sumber</a:t>
            </a:r>
          </a:p>
          <a:p>
            <a:pPr lvl="1"/>
            <a:r>
              <a:rPr lang="en-US" smtClean="0"/>
              <a:t> </a:t>
            </a:r>
            <a:r>
              <a:rPr lang="en-US" b="1" smtClean="0"/>
              <a:t>SQL POWER ARCHITECT</a:t>
            </a:r>
            <a:endParaRPr lang="en-US" b="1"/>
          </a:p>
          <a:p>
            <a:pPr lvl="1"/>
            <a:endParaRPr lang="en-US" b="1"/>
          </a:p>
          <a:p>
            <a:endParaRPr lang="en-US" smtClean="0"/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7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Proses integrasi Data</a:t>
            </a:r>
            <a:endParaRPr lang="en-US"/>
          </a:p>
        </p:txBody>
      </p:sp>
      <p:pic>
        <p:nvPicPr>
          <p:cNvPr id="14338" name="Picture 2" descr="Image result for architect enterprise et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543800" cy="435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0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mtClean="0"/>
              <a:t>Output Pengumpulan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Daftar data yang di hasilkan dan dimana data tersebut </a:t>
            </a:r>
            <a:r>
              <a:rPr lang="en-GB" smtClean="0"/>
              <a:t>berada</a:t>
            </a:r>
          </a:p>
          <a:p>
            <a:r>
              <a:rPr lang="en-GB" smtClean="0"/>
              <a:t>Cara mendapatkan </a:t>
            </a:r>
          </a:p>
          <a:p>
            <a:r>
              <a:rPr lang="en-GB" smtClean="0"/>
              <a:t>Permasalahan dari data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4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/>
              <a:t>Mendeskripsikan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mtClean="0"/>
              <a:t>Mengamati </a:t>
            </a:r>
            <a:r>
              <a:rPr lang="en-GB"/>
              <a:t>secara kasar dan yang tampak dari data yang diperoleh dan mendokumentasikan deskripsi data tersebut</a:t>
            </a:r>
            <a:r>
              <a:rPr lang="en-GB" smtClean="0"/>
              <a:t>.</a:t>
            </a:r>
          </a:p>
          <a:p>
            <a:pPr marL="0" indent="0">
              <a:buNone/>
            </a:pPr>
            <a:r>
              <a:rPr lang="en-GB" smtClean="0"/>
              <a:t>Output :</a:t>
            </a:r>
          </a:p>
          <a:p>
            <a:pPr marL="0" indent="0">
              <a:buNone/>
            </a:pPr>
            <a:r>
              <a:rPr lang="en-GB"/>
              <a:t>	</a:t>
            </a:r>
            <a:endParaRPr lang="en-GB" smtClean="0"/>
          </a:p>
          <a:p>
            <a:pPr lvl="1"/>
            <a:r>
              <a:rPr lang="en-GB" smtClean="0"/>
              <a:t>format </a:t>
            </a:r>
            <a:r>
              <a:rPr lang="en-GB"/>
              <a:t>dari data, </a:t>
            </a:r>
            <a:endParaRPr lang="en-GB" smtClean="0"/>
          </a:p>
          <a:p>
            <a:pPr lvl="1"/>
            <a:r>
              <a:rPr lang="en-GB" smtClean="0"/>
              <a:t>jumlah </a:t>
            </a:r>
            <a:r>
              <a:rPr lang="en-GB"/>
              <a:t>data, </a:t>
            </a:r>
            <a:endParaRPr lang="en-GB" smtClean="0"/>
          </a:p>
          <a:p>
            <a:pPr lvl="2"/>
            <a:r>
              <a:rPr lang="en-GB" smtClean="0"/>
              <a:t>jumlah </a:t>
            </a:r>
            <a:r>
              <a:rPr lang="en-GB"/>
              <a:t>record dan field dari masing-masing tabel, identitas dari field-field (atribut-atribut)  dan karakteristik yang tampak dari data yang sudah dikumpulkan</a:t>
            </a:r>
            <a:endParaRPr lang="en-US"/>
          </a:p>
          <a:p>
            <a:r>
              <a:rPr lang="en-GB"/>
              <a:t>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80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EEE701F-1B6B-4735-B781-463EEC80DC3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>
                <a:solidFill>
                  <a:srgbClr val="170981"/>
                </a:solidFill>
              </a:rPr>
              <a:t>Types of Data Sets</a:t>
            </a:r>
            <a:r>
              <a:rPr lang="en-US" altLang="en-US" sz="320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4419600" cy="5181600"/>
          </a:xfrm>
          <a:noFill/>
        </p:spPr>
        <p:txBody>
          <a:bodyPr lIns="90488" tIns="44450" rIns="90488" bIns="44450"/>
          <a:lstStyle/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Record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Relational records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Data matrix, e.g., numerical matrix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Document data: text documents: term-frequency vector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Transaction data</a:t>
            </a:r>
            <a:endParaRPr lang="en-US" altLang="en-US" sz="1400" smtClean="0"/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Graph and network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World Wide Web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Social or information networks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Ordered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Video data: sequence of images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Temporal data: time-series</a:t>
            </a:r>
          </a:p>
          <a:p>
            <a:pPr marL="285750" indent="-28575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Spatial, image and multimedia: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Spatial data: maps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Image data: </a:t>
            </a:r>
          </a:p>
          <a:p>
            <a:pPr marL="800100" lvl="1" indent="-342900" eaLnBrk="1" hangingPunct="1">
              <a:lnSpc>
                <a:spcPct val="105000"/>
              </a:lnSpc>
            </a:pPr>
            <a:r>
              <a:rPr lang="en-US" altLang="en-US" sz="1400" smtClean="0">
                <a:cs typeface="Times New Roman" pitchFamily="18" charset="0"/>
              </a:rPr>
              <a:t>Video data:</a:t>
            </a:r>
          </a:p>
        </p:txBody>
      </p:sp>
      <p:graphicFrame>
        <p:nvGraphicFramePr>
          <p:cNvPr id="8197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114800" y="1592263"/>
          <a:ext cx="4876800" cy="221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4" name="Visio" r:id="rId4" imgW="5925718" imgH="2693902" progId="Visio.Drawing.6">
                  <p:embed/>
                </p:oleObj>
              </mc:Choice>
              <mc:Fallback>
                <p:oleObj name="Visio" r:id="rId4" imgW="5925718" imgH="269390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592263"/>
                        <a:ext cx="4876800" cy="221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29200" y="4191000"/>
          <a:ext cx="38227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55" name="Document" r:id="rId6" imgW="3823716" imgH="1999488" progId="Word.Document.8">
                  <p:embed/>
                </p:oleObj>
              </mc:Choice>
              <mc:Fallback>
                <p:oleObj name="Document" r:id="rId6" imgW="3823716" imgH="1999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191000"/>
                        <a:ext cx="38227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0539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Type data graph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2" name="Picture 4" descr="Image result for graph type social network analysis computer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05000"/>
            <a:ext cx="5943600" cy="4449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07853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Time series data</a:t>
            </a:r>
            <a:endParaRPr lang="en-US"/>
          </a:p>
        </p:txBody>
      </p:sp>
      <p:pic>
        <p:nvPicPr>
          <p:cNvPr id="32770" name="Picture 2" descr="Image result for time series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630" y="1143000"/>
            <a:ext cx="5088370" cy="30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Image result for time series e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43400"/>
            <a:ext cx="5715000" cy="231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457200" y="504218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EEG</a:t>
            </a: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8036" y="1905000"/>
            <a:ext cx="1413164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Data produksi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620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data  citra (clustering)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3794" name="Picture 2" descr="Image result for raster cluster analy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617220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05476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Ketentuan Kuliah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smtClean="0">
                <a:solidFill>
                  <a:srgbClr val="FF0000"/>
                </a:solidFill>
              </a:rPr>
              <a:t>TERLAMBAT-DILARANG </a:t>
            </a:r>
            <a:r>
              <a:rPr lang="en-US" b="1" smtClean="0">
                <a:solidFill>
                  <a:srgbClr val="FF0000"/>
                </a:solidFill>
              </a:rPr>
              <a:t>MASUK</a:t>
            </a:r>
            <a:r>
              <a:rPr lang="en-US" smtClean="0"/>
              <a:t>)</a:t>
            </a:r>
          </a:p>
          <a:p>
            <a:r>
              <a:rPr lang="en-US" sz="4400" b="1" smtClean="0">
                <a:solidFill>
                  <a:srgbClr val="FF0000"/>
                </a:solidFill>
              </a:rPr>
              <a:t>Membawa laptop</a:t>
            </a:r>
          </a:p>
          <a:p>
            <a:r>
              <a:rPr lang="en-US" smtClean="0"/>
              <a:t>Memiliki </a:t>
            </a:r>
            <a:r>
              <a:rPr lang="en-US" smtClean="0"/>
              <a:t>akun github</a:t>
            </a:r>
          </a:p>
          <a:p>
            <a:r>
              <a:rPr lang="en-US" smtClean="0"/>
              <a:t>Buat </a:t>
            </a:r>
            <a:r>
              <a:rPr lang="en-US"/>
              <a:t>akun </a:t>
            </a:r>
            <a:r>
              <a:rPr lang="en-US" smtClean="0"/>
              <a:t>free di </a:t>
            </a: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://aiven.io</a:t>
            </a:r>
            <a:r>
              <a:rPr lang="en-US" smtClean="0">
                <a:hlinkClick r:id="rId2"/>
              </a:rPr>
              <a:t>/</a:t>
            </a:r>
            <a:endParaRPr lang="en-US" smtClean="0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6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140E0C7-D533-4914-9EBE-EF06D8BB4D87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Data Objects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smtClean="0"/>
              <a:t>Data object</a:t>
            </a:r>
            <a:r>
              <a:rPr lang="en-US" altLang="en-US" sz="2400" smtClean="0"/>
              <a:t> menyatakan suatu entitas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Contoh: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Database penjualan:  customers, barang-barang yang dijual, penjualan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Database medis: pasien, perawatan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smtClean="0"/>
              <a:t>Database universitas: mahasiswa, professor, perkuliahan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Data objects dijelaskan  dengan </a:t>
            </a:r>
            <a:r>
              <a:rPr lang="en-US" altLang="en-US" sz="2400" b="1" smtClean="0"/>
              <a:t>attribut-atribut</a:t>
            </a:r>
            <a:r>
              <a:rPr lang="en-US" altLang="en-US" sz="2400" smtClean="0"/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Baris-baris Database -&gt; data objects;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smtClean="0"/>
              <a:t>Kolom-kolom -&gt;attribut-atribut.</a:t>
            </a:r>
          </a:p>
        </p:txBody>
      </p:sp>
    </p:spTree>
    <p:extLst>
      <p:ext uri="{BB962C8B-B14F-4D97-AF65-F5344CB8AC3E}">
        <p14:creationId xmlns:p14="http://schemas.microsoft.com/office/powerpoint/2010/main" val="322650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11ED74A-2EE9-4051-AB90-66F31068DDC0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Atribut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b="1" smtClean="0"/>
              <a:t>Attribut ( dimensi, fitur, variabel</a:t>
            </a:r>
            <a:r>
              <a:rPr lang="en-US" altLang="en-US" smtClean="0"/>
              <a:t>):  menyatakan karakteristik atau fitur dari data objek</a:t>
            </a:r>
          </a:p>
          <a:p>
            <a:pPr lvl="1" eaLnBrk="1" hangingPunct="1"/>
            <a:r>
              <a:rPr lang="en-US" altLang="en-US" i="1" smtClean="0"/>
              <a:t>Misal., ID_pelanggan, nama, alamat</a:t>
            </a:r>
          </a:p>
          <a:p>
            <a:pPr eaLnBrk="1" hangingPunct="1"/>
            <a:r>
              <a:rPr lang="en-US" altLang="en-US" smtClean="0"/>
              <a:t>Tipe-tipe:</a:t>
            </a:r>
          </a:p>
          <a:p>
            <a:pPr lvl="1" eaLnBrk="1" hangingPunct="1"/>
            <a:r>
              <a:rPr lang="en-US" altLang="en-US" smtClean="0"/>
              <a:t>Nominal</a:t>
            </a:r>
          </a:p>
          <a:p>
            <a:pPr lvl="1" eaLnBrk="1" hangingPunct="1"/>
            <a:r>
              <a:rPr lang="en-US" altLang="en-US" smtClean="0"/>
              <a:t>Ordinal</a:t>
            </a:r>
          </a:p>
          <a:p>
            <a:pPr lvl="1" eaLnBrk="1" hangingPunct="1"/>
            <a:r>
              <a:rPr lang="en-US" altLang="en-US" smtClean="0"/>
              <a:t>Biner</a:t>
            </a:r>
          </a:p>
          <a:p>
            <a:pPr lvl="1" eaLnBrk="1" hangingPunct="1"/>
            <a:r>
              <a:rPr lang="en-US" altLang="en-US" smtClean="0"/>
              <a:t>Numerik:</a:t>
            </a:r>
          </a:p>
          <a:p>
            <a:pPr lvl="2" eaLnBrk="1" hangingPunct="1"/>
            <a:r>
              <a:rPr lang="en-US" altLang="en-US" sz="2800" smtClean="0"/>
              <a:t>Interval-scaled</a:t>
            </a:r>
          </a:p>
          <a:p>
            <a:pPr lvl="2" eaLnBrk="1" hangingPunct="1"/>
            <a:r>
              <a:rPr lang="en-US" altLang="en-US" sz="2800" smtClean="0"/>
              <a:t>Ratio-scaled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51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83F9042-BE1C-4429-938C-C447C9FD9421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solidFill>
                  <a:srgbClr val="170981"/>
                </a:solidFill>
              </a:rPr>
              <a:t>Attribute Types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dirty="0" smtClean="0"/>
              <a:t>Nominal: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kategori</a:t>
            </a:r>
            <a:r>
              <a:rPr lang="en-US" altLang="en-US" sz="2000" smtClean="0"/>
              <a:t>, keadaan, atau “nama suatu hal”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i="1" smtClean="0"/>
              <a:t>Warna rambut</a:t>
            </a:r>
            <a:endParaRPr lang="en-US" altLang="en-US" sz="2000" smtClean="0"/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smtClean="0"/>
              <a:t>Status , kode pos, dll, NRP dll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smtClean="0"/>
              <a:t>Binary :</a:t>
            </a:r>
            <a:r>
              <a:rPr lang="en-US" altLang="en-US" sz="2000" smtClean="0"/>
              <a:t>Atribut  Nominal dengan hanya 2 keadaan (0 dan 1)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u="sng" smtClean="0"/>
              <a:t>Symmetric binary</a:t>
            </a:r>
            <a:r>
              <a:rPr lang="en-US" altLang="en-US" sz="2000" smtClean="0"/>
              <a:t>:  keduanya sama penting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smtClean="0"/>
              <a:t>Misal: jenis kelamin,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u="sng" smtClean="0"/>
              <a:t>Asymmetric binary</a:t>
            </a:r>
            <a:r>
              <a:rPr lang="en-US" altLang="en-US" sz="2000" smtClean="0"/>
              <a:t>: keduanya tidak sama penting.  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smtClean="0"/>
              <a:t>Misal : medical test (positive atau negative)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z="2000" smtClean="0"/>
              <a:t>Dinyatakan dengan  1 untuk menyatakan hal yang lebih penting ( positif HIV)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000" b="1" smtClean="0"/>
              <a:t>Ordinal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smtClean="0"/>
              <a:t>Memiliki arti secara berurutan, (ranking) tetapi  tidak dinyatakan dengan besaran angka atau nilai.</a:t>
            </a:r>
          </a:p>
          <a:p>
            <a:pPr marL="749300" lvl="1" indent="-342900" eaLnBrk="1" hangingPunct="1">
              <a:lnSpc>
                <a:spcPct val="90000"/>
              </a:lnSpc>
            </a:pPr>
            <a:r>
              <a:rPr lang="en-US" altLang="en-US" sz="2000" i="1" smtClean="0"/>
              <a:t>Size = </a:t>
            </a:r>
            <a:r>
              <a:rPr lang="en-US" altLang="en-US" sz="2000" smtClean="0"/>
              <a:t>{</a:t>
            </a:r>
            <a:r>
              <a:rPr lang="en-US" altLang="en-US" sz="2000" i="1" smtClean="0"/>
              <a:t>small, medium, large</a:t>
            </a:r>
            <a:r>
              <a:rPr lang="en-US" altLang="en-US" sz="2000" smtClean="0"/>
              <a:t>}</a:t>
            </a:r>
            <a:r>
              <a:rPr lang="en-US" altLang="en-US" sz="2000" i="1" smtClean="0"/>
              <a:t>,</a:t>
            </a:r>
            <a:r>
              <a:rPr lang="en-US" altLang="en-US" sz="2000" smtClean="0"/>
              <a:t> kelas, pangkat</a:t>
            </a:r>
          </a:p>
        </p:txBody>
      </p:sp>
    </p:spTree>
    <p:extLst>
      <p:ext uri="{BB962C8B-B14F-4D97-AF65-F5344CB8AC3E}">
        <p14:creationId xmlns:p14="http://schemas.microsoft.com/office/powerpoint/2010/main" val="282857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4E32ADD-45FD-4EBF-A41D-8B38159B37C8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rgbClr val="170981"/>
                </a:solidFill>
              </a:rPr>
              <a:t>Atribut Numerik</a:t>
            </a:r>
            <a:r>
              <a:rPr lang="en-US" altLang="en-US" smtClean="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smtClean="0"/>
              <a:t>Kuantitas (integer atau nilai real)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smtClean="0"/>
              <a:t>Interval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Diukur pada skala dengan unit satuan yang sama</a:t>
            </a:r>
            <a:endParaRPr lang="en-US" altLang="en-US" b="1" smtClean="0"/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Nilai memiliki urutan</a:t>
            </a:r>
          </a:p>
          <a:p>
            <a:pPr marL="1714500" lvl="3" indent="-393700" eaLnBrk="1" hangingPunct="1">
              <a:lnSpc>
                <a:spcPct val="90000"/>
              </a:lnSpc>
            </a:pPr>
            <a:r>
              <a:rPr lang="en-US" altLang="en-US" sz="2400" i="1" smtClean="0"/>
              <a:t>tanggal kalender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No true zero-point</a:t>
            </a:r>
          </a:p>
          <a:p>
            <a:pPr marL="292100" indent="-292100" eaLnBrk="1" hangingPunct="1">
              <a:lnSpc>
                <a:spcPct val="90000"/>
              </a:lnSpc>
            </a:pPr>
            <a:r>
              <a:rPr lang="en-US" altLang="en-US" sz="2400" b="1" smtClean="0"/>
              <a:t>Ratio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Inherent </a:t>
            </a:r>
            <a:r>
              <a:rPr lang="en-US" altLang="en-US" b="1" smtClean="0"/>
              <a:t>zero-point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Contoh:Panjang, berat badan, dll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Bisa mengatakan perkalian dari nilai objek data yang lain</a:t>
            </a:r>
          </a:p>
          <a:p>
            <a:pPr marL="1257300" lvl="2" indent="-393700" eaLnBrk="1" hangingPunct="1">
              <a:lnSpc>
                <a:spcPct val="90000"/>
              </a:lnSpc>
            </a:pPr>
            <a:r>
              <a:rPr lang="en-US" altLang="en-US" smtClean="0"/>
              <a:t>Misal : panjang jalan A adalah 2 kali dari panjang jalan B</a:t>
            </a:r>
          </a:p>
          <a:p>
            <a:pPr marL="1714500" lvl="3" indent="-393700" eaLnBrk="1" hangingPunct="1">
              <a:lnSpc>
                <a:spcPct val="90000"/>
              </a:lnSpc>
            </a:pPr>
            <a:endParaRPr lang="en-US" altLang="en-US" sz="1800" i="1" smtClean="0"/>
          </a:p>
        </p:txBody>
      </p:sp>
    </p:spTree>
    <p:extLst>
      <p:ext uri="{BB962C8B-B14F-4D97-AF65-F5344CB8AC3E}">
        <p14:creationId xmlns:p14="http://schemas.microsoft.com/office/powerpoint/2010/main" val="125769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C4E9CD9-2A89-4504-B728-46DF7DB05FF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3048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Atribut Discrete dan  kontinu 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Atribut Diskrit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Terhingga, dapat dihitung walaupun itu tak terhingga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Kode pos, kata dalam sekumpulan dokumen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Kadang dinyatakan dengan variabel integer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Catatan Atribut Binary: kasus khusus atribut diskrit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Atribut Kontinu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Memilki nilai real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E.g., temperature, tinggi, berat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Atribut kontinu dinyatakn dengan floating-point variables</a:t>
            </a:r>
          </a:p>
        </p:txBody>
      </p:sp>
    </p:spTree>
    <p:extLst>
      <p:ext uri="{BB962C8B-B14F-4D97-AF65-F5344CB8AC3E}">
        <p14:creationId xmlns:p14="http://schemas.microsoft.com/office/powerpoint/2010/main" val="28534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Explorasi  data ( menyelidiki data 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analisa </a:t>
            </a:r>
            <a:r>
              <a:rPr lang="en-GB" smtClean="0"/>
              <a:t>statistik </a:t>
            </a:r>
            <a:r>
              <a:rPr lang="en-GB"/>
              <a:t>sederhana, hubungan antara </a:t>
            </a:r>
            <a:r>
              <a:rPr lang="en-GB" smtClean="0"/>
              <a:t>atribut</a:t>
            </a:r>
          </a:p>
          <a:p>
            <a:r>
              <a:rPr lang="en-GB" smtClean="0"/>
              <a:t>Output : </a:t>
            </a:r>
          </a:p>
          <a:p>
            <a:pPr marL="1828800" lvl="4" indent="0">
              <a:buNone/>
            </a:pPr>
            <a:r>
              <a:rPr lang="en-GB" sz="3200" smtClean="0"/>
              <a:t>Ploting data </a:t>
            </a:r>
          </a:p>
          <a:p>
            <a:pPr marL="1828800" lvl="4" indent="0">
              <a:buNone/>
            </a:pPr>
            <a:r>
              <a:rPr lang="en-GB" sz="3200"/>
              <a:t>hasil ekplorasi berupa </a:t>
            </a:r>
            <a:r>
              <a:rPr lang="en-GB" sz="3200" smtClean="0"/>
              <a:t>grafik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8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Verifikasi qualitas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smtClean="0"/>
              <a:t>Apakah ada missing value ( isian dari kolom-kolom apakah lengkap</a:t>
            </a:r>
          </a:p>
          <a:p>
            <a:r>
              <a:rPr lang="en-GB" b="1" smtClean="0"/>
              <a:t>Melihat kelengkapan data secara keseluruhan</a:t>
            </a:r>
          </a:p>
          <a:p>
            <a:endParaRPr lang="en-GB" b="1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Persiapan data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mempersiapkan data mencakup semua aktifitas untuk membangun dataset </a:t>
            </a:r>
            <a:r>
              <a:rPr lang="en-GB" smtClean="0"/>
              <a:t>akhir( data yang siap untuk dijadikan input bagi model data mining</a:t>
            </a:r>
          </a:p>
          <a:p>
            <a:r>
              <a:rPr lang="en-GB" smtClean="0"/>
              <a:t>Tugasnya adalah </a:t>
            </a:r>
            <a:r>
              <a:rPr lang="en-GB"/>
              <a:t>memilih table, record dan atribut juga tranformasi dan membersihkan </a:t>
            </a:r>
            <a:r>
              <a:rPr lang="en-GB" smtClean="0"/>
              <a:t>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Preprosessing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Tahapan adalah memilih atribut dan record</a:t>
            </a:r>
          </a:p>
          <a:p>
            <a:r>
              <a:rPr lang="en-GB" smtClean="0"/>
              <a:t>Transformasi data</a:t>
            </a:r>
          </a:p>
          <a:p>
            <a:r>
              <a:rPr lang="en-GB" smtClean="0"/>
              <a:t>Membersihkan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95325"/>
            <a:ext cx="8991599" cy="461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Referensi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88794"/>
            <a:ext cx="3352800" cy="4294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5832560"/>
            <a:ext cx="8642431" cy="379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-25000"/>
              <a:t>Silahkan cari di github </a:t>
            </a:r>
            <a:r>
              <a:rPr lang="en-US" sz="2800" baseline="-25000" smtClean="0"/>
              <a:t>kata kunci : </a:t>
            </a:r>
            <a:r>
              <a:rPr lang="en-US" sz="2800" b="1" baseline="-25000"/>
              <a:t>Jiawei  Han </a:t>
            </a:r>
            <a:r>
              <a:rPr lang="en-US" sz="2800" b="1" baseline="-25000" smtClean="0"/>
              <a:t> data mining concept and techniques pdf</a:t>
            </a:r>
            <a:endParaRPr lang="en-US" sz="2800" b="1" baseline="-25000"/>
          </a:p>
        </p:txBody>
      </p:sp>
    </p:spTree>
    <p:extLst>
      <p:ext uri="{BB962C8B-B14F-4D97-AF65-F5344CB8AC3E}">
        <p14:creationId xmlns:p14="http://schemas.microsoft.com/office/powerpoint/2010/main" val="7725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33575" y="-228600"/>
            <a:ext cx="11153775" cy="731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80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Memahami</a:t>
            </a:r>
            <a:r>
              <a:rPr lang="en-US" smtClean="0"/>
              <a:t> Data</a:t>
            </a:r>
          </a:p>
          <a:p>
            <a:pPr lvl="1"/>
            <a:r>
              <a:rPr lang="en-US" smtClean="0"/>
              <a:t>Objek Data dan Type atribut</a:t>
            </a:r>
          </a:p>
          <a:p>
            <a:pPr lvl="1"/>
            <a:r>
              <a:rPr lang="en-US" smtClean="0"/>
              <a:t>Statistik deskriptif dari data</a:t>
            </a:r>
          </a:p>
          <a:p>
            <a:pPr lvl="1"/>
            <a:r>
              <a:rPr lang="en-US" smtClean="0"/>
              <a:t>Visualisasi data</a:t>
            </a:r>
          </a:p>
          <a:p>
            <a:pPr lvl="1"/>
            <a:r>
              <a:rPr lang="en-US" smtClean="0"/>
              <a:t>Mengukur Data </a:t>
            </a:r>
            <a:r>
              <a:rPr lang="en-US"/>
              <a:t>Similarity </a:t>
            </a:r>
            <a:r>
              <a:rPr lang="en-US" smtClean="0"/>
              <a:t>dan Dissimilarity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1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Pre-proses data</a:t>
            </a:r>
          </a:p>
          <a:p>
            <a:pPr lvl="1"/>
            <a:r>
              <a:rPr lang="en-US" smtClean="0"/>
              <a:t>Pengantar preproses data</a:t>
            </a:r>
          </a:p>
          <a:p>
            <a:pPr lvl="1"/>
            <a:r>
              <a:rPr lang="en-US" smtClean="0"/>
              <a:t>Membersihkan data</a:t>
            </a:r>
          </a:p>
          <a:p>
            <a:pPr lvl="1"/>
            <a:r>
              <a:rPr lang="en-US" smtClean="0"/>
              <a:t>Reduksi data</a:t>
            </a:r>
          </a:p>
          <a:p>
            <a:pPr lvl="1"/>
            <a:r>
              <a:rPr lang="en-US" smtClean="0"/>
              <a:t>Tranformasi data dan diskritisasi data</a:t>
            </a:r>
          </a:p>
          <a:p>
            <a:pPr lvl="1"/>
            <a:endParaRPr lang="en-US" smtClean="0"/>
          </a:p>
          <a:p>
            <a:r>
              <a:rPr lang="en-US" smtClean="0"/>
              <a:t>Association Rule</a:t>
            </a:r>
          </a:p>
          <a:p>
            <a:pPr lvl="1"/>
            <a:r>
              <a:rPr lang="en-US" smtClean="0"/>
              <a:t>Apriori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3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Klasifikasi </a:t>
            </a:r>
          </a:p>
          <a:p>
            <a:pPr lvl="1"/>
            <a:r>
              <a:rPr lang="en-US" smtClean="0"/>
              <a:t>Konsep dasar</a:t>
            </a:r>
          </a:p>
          <a:p>
            <a:pPr lvl="1"/>
            <a:r>
              <a:rPr lang="en-US" smtClean="0"/>
              <a:t>Pohon Keputusan</a:t>
            </a:r>
          </a:p>
          <a:p>
            <a:pPr lvl="1"/>
            <a:r>
              <a:rPr lang="en-US" smtClean="0"/>
              <a:t>Naive Bayes</a:t>
            </a:r>
          </a:p>
          <a:p>
            <a:pPr lvl="1"/>
            <a:r>
              <a:rPr lang="en-US" smtClean="0"/>
              <a:t>Backpropagation (JST)</a:t>
            </a:r>
          </a:p>
          <a:p>
            <a:pPr lvl="1"/>
            <a:r>
              <a:rPr lang="en-US" smtClean="0"/>
              <a:t>Ensemble Learning</a:t>
            </a:r>
          </a:p>
          <a:p>
            <a:pPr lvl="1"/>
            <a:r>
              <a:rPr lang="en-US" smtClean="0"/>
              <a:t>K-NN</a:t>
            </a:r>
          </a:p>
          <a:p>
            <a:pPr lvl="1"/>
            <a:r>
              <a:rPr lang="en-US" smtClean="0"/>
              <a:t>Evaluasi model klasifikasi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Analisa Kluster</a:t>
            </a:r>
          </a:p>
          <a:p>
            <a:pPr lvl="1"/>
            <a:r>
              <a:rPr lang="en-US" smtClean="0"/>
              <a:t>Konsep dasar</a:t>
            </a:r>
          </a:p>
          <a:p>
            <a:pPr lvl="1"/>
            <a:r>
              <a:rPr lang="en-US" smtClean="0"/>
              <a:t>Metode Partisi</a:t>
            </a:r>
          </a:p>
          <a:p>
            <a:pPr lvl="1"/>
            <a:r>
              <a:rPr lang="en-US" smtClean="0"/>
              <a:t>Metode Hirarki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Outlier Detection</a:t>
            </a:r>
          </a:p>
          <a:p>
            <a:pPr lvl="1"/>
            <a:r>
              <a:rPr lang="en-US" smtClean="0"/>
              <a:t>Pendekatan Statistik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3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Tugas 40 %</a:t>
            </a:r>
          </a:p>
          <a:p>
            <a:r>
              <a:rPr lang="en-US" smtClean="0"/>
              <a:t>UTS   30 %</a:t>
            </a:r>
          </a:p>
          <a:p>
            <a:r>
              <a:rPr lang="en-US" smtClean="0"/>
              <a:t>UAS   30 %</a:t>
            </a:r>
          </a:p>
          <a:p>
            <a:endParaRPr lang="en-US"/>
          </a:p>
          <a:p>
            <a:pPr lvl="5"/>
            <a:endParaRPr lang="en-US" sz="4000" smtClean="0"/>
          </a:p>
          <a:p>
            <a:pPr lvl="5"/>
            <a:endParaRPr lang="en-US" sz="4000" smtClean="0"/>
          </a:p>
          <a:p>
            <a:pPr lvl="5"/>
            <a:endParaRPr lang="en-US" sz="4000" smtClean="0"/>
          </a:p>
          <a:p>
            <a:pPr lvl="5"/>
            <a:endParaRPr lang="en-US" sz="4000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2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Akses materi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</a:t>
            </a:r>
            <a:r>
              <a:rPr lang="en-US" smtClean="0"/>
              <a:t>moelaab.github.io/datamining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7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Kajian tentang Data mining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93768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76388"/>
            <a:ext cx="874395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3224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CRISP-DM </a:t>
            </a:r>
            <a:br>
              <a:rPr lang="en-US" smtClean="0"/>
            </a:br>
            <a:r>
              <a:rPr lang="en-US" smtClean="0"/>
              <a:t>Standar Proses Datamining</a:t>
            </a:r>
            <a:endParaRPr lang="en-US"/>
          </a:p>
        </p:txBody>
      </p:sp>
      <p:pic>
        <p:nvPicPr>
          <p:cNvPr id="1026" name="Picture 2" descr="http://upload.wikimedia.org/wikipedia/commons/thumb/b/b9/CRISP-DM_Process_Diagram.png/640px-CRISP-DM_Proce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15665"/>
            <a:ext cx="5334000" cy="534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74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Tools analisa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Deepnote.com (cloud computing)</a:t>
            </a:r>
          </a:p>
          <a:p>
            <a:r>
              <a:rPr lang="en-US" smtClean="0"/>
              <a:t>Google colab (</a:t>
            </a:r>
            <a:r>
              <a:rPr lang="en-US"/>
              <a:t>cloud </a:t>
            </a:r>
            <a:r>
              <a:rPr lang="en-US" smtClean="0"/>
              <a:t>computing)</a:t>
            </a:r>
          </a:p>
          <a:p>
            <a:r>
              <a:rPr lang="en-US" smtClean="0"/>
              <a:t>Orange dataming (desktop)</a:t>
            </a:r>
          </a:p>
          <a:p>
            <a:r>
              <a:rPr lang="en-US" smtClean="0"/>
              <a:t>Knime (desktop)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5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Memahami business ( Business Uderstanding)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</a:t>
            </a:r>
            <a:r>
              <a:rPr lang="en-GB" smtClean="0"/>
              <a:t>emahaman </a:t>
            </a:r>
            <a:r>
              <a:rPr lang="en-GB"/>
              <a:t>tujuan </a:t>
            </a:r>
            <a:r>
              <a:rPr lang="en-GB" smtClean="0"/>
              <a:t>proyek </a:t>
            </a:r>
            <a:r>
              <a:rPr lang="en-GB"/>
              <a:t>dan kebutuhan-kebutuhan yang diinginkan </a:t>
            </a:r>
            <a:r>
              <a:rPr lang="en-GB" smtClean="0"/>
              <a:t>untuk bisnis</a:t>
            </a:r>
          </a:p>
          <a:p>
            <a:r>
              <a:rPr lang="en-GB" smtClean="0"/>
              <a:t>Mendefinisikan kebutuhan-kebutuhan  bisnis itu dalam data mining untuk mencapai tujuan bisnis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8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5860881</TotalTime>
  <Words>780</Words>
  <Application>Microsoft Office PowerPoint</Application>
  <PresentationFormat>On-screen Show (4:3)</PresentationFormat>
  <Paragraphs>185</Paragraphs>
  <Slides>36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Office Theme</vt:lpstr>
      <vt:lpstr>Visio</vt:lpstr>
      <vt:lpstr>Document</vt:lpstr>
      <vt:lpstr>Data Mining (Penambangan data)  Mulaab, S.Si. M.Kom</vt:lpstr>
      <vt:lpstr>Ketentuan Kuliah</vt:lpstr>
      <vt:lpstr>Referensi</vt:lpstr>
      <vt:lpstr>Akses materi</vt:lpstr>
      <vt:lpstr>Kajian tentang Data mining</vt:lpstr>
      <vt:lpstr>PowerPoint Presentation</vt:lpstr>
      <vt:lpstr>CRISP-DM  Standar Proses Datamining</vt:lpstr>
      <vt:lpstr>Tools analisa</vt:lpstr>
      <vt:lpstr>Memahami business ( Business Uderstanding)</vt:lpstr>
      <vt:lpstr>PowerPoint Presentation</vt:lpstr>
      <vt:lpstr>Contoh portal data latihan datamining</vt:lpstr>
      <vt:lpstr>Mengumpulkan data awal</vt:lpstr>
      <vt:lpstr>Proses integrasi Data</vt:lpstr>
      <vt:lpstr>Output Pengumpulan data</vt:lpstr>
      <vt:lpstr>Mendeskripsikan data</vt:lpstr>
      <vt:lpstr>Types of Data Sets </vt:lpstr>
      <vt:lpstr>Type data graph</vt:lpstr>
      <vt:lpstr>Time series data</vt:lpstr>
      <vt:lpstr>data  citra (clustering)</vt:lpstr>
      <vt:lpstr>Data Objects</vt:lpstr>
      <vt:lpstr>Atribut</vt:lpstr>
      <vt:lpstr>Attribute Types </vt:lpstr>
      <vt:lpstr>Atribut Numerik </vt:lpstr>
      <vt:lpstr>Atribut Discrete dan  kontinu </vt:lpstr>
      <vt:lpstr>Explorasi  data ( menyelidiki data )</vt:lpstr>
      <vt:lpstr>Verifikasi qualitas data</vt:lpstr>
      <vt:lpstr>Persiapan data </vt:lpstr>
      <vt:lpstr>Preprosessing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mulaab</dc:creator>
  <cp:lastModifiedBy>ana computer</cp:lastModifiedBy>
  <cp:revision>55</cp:revision>
  <dcterms:created xsi:type="dcterms:W3CDTF">2015-02-24T19:28:59Z</dcterms:created>
  <dcterms:modified xsi:type="dcterms:W3CDTF">2012-12-31T16:13:25Z</dcterms:modified>
</cp:coreProperties>
</file>