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87" d="100"/>
          <a:sy n="87" d="100"/>
        </p:scale>
        <p:origin x="900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Contoh</a:t>
            </a:r>
            <a:br>
              <a:rPr/>
            </a:br>
            <a:r>
              <a:t> Clustering dengan K-Means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66522" y="242372"/>
                <a:ext cx="6119868" cy="1465244"/>
              </a:xfrm>
            </p:spPr>
            <p:txBody>
              <a:bodyPr>
                <a:normAutofit lnSpcReduction="10000"/>
              </a:bodyPr>
              <a:lstStyle/>
              <a:p>
                <a:pPr lvl="0"/>
                <a:r>
                  <a:rPr sz="2800"/>
                  <a:t>Data: 4 titik dengan 2 fitur (X, Y)</a:t>
                </a:r>
              </a:p>
              <a:p>
                <a:pPr lvl="0"/>
                <a:r>
                  <a:rPr sz="2800"/>
                  <a:t>Jumlah cluster: </a:t>
                </a:r>
                <a14:m>
                  <m:oMath xmlns:m="http://schemas.openxmlformats.org/officeDocument/2006/math">
                    <m:r>
                      <a:rPr sz="2800">
                        <a:latin typeface="Cambria Math" panose="02040503050406030204" pitchFamily="18" charset="0"/>
                      </a:rPr>
                      <m:t>𝑘</m:t>
                    </m:r>
                    <m:r>
                      <a:rPr sz="2800">
                        <a:latin typeface="Cambria Math" panose="02040503050406030204" pitchFamily="18" charset="0"/>
                      </a:rPr>
                      <m:t>=</m:t>
                    </m:r>
                    <m:r>
                      <a:rPr sz="28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sz="2800"/>
              </a:p>
              <a:p>
                <a:pPr marL="0" lvl="0" indent="0">
                  <a:buNone/>
                </a:pPr>
                <a:r>
                  <a:rPr sz="2800"/>
                  <a:t>Data awal:</a:t>
                </a: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66522" y="242372"/>
                <a:ext cx="6119868" cy="1465244"/>
              </a:xfrm>
              <a:blipFill>
                <a:blip r:embed="rId2"/>
                <a:stretch>
                  <a:fillRect l="-1992" t="-7083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58012"/>
              </p:ext>
            </p:extLst>
          </p:nvPr>
        </p:nvGraphicFramePr>
        <p:xfrm>
          <a:off x="818002" y="2261977"/>
          <a:ext cx="7507995" cy="201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92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Titik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92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92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92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92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highlight>
                  <a:srgbClr val="FFFF00"/>
                </a:highlight>
              </a:rPr>
              <a:t>Langkah 1: Inisialisasi Centroid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32612" y="1410159"/>
                <a:ext cx="5877499" cy="2368627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t>Pilih centroid awal secara acak dari data:</a:t>
                </a:r>
              </a:p>
              <a:p>
                <a:pPr lvl="0"/>
                <a:r>
                  <a:t>Centroid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): Titik A →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/>
              </a:p>
              <a:p>
                <a:pPr lvl="0"/>
                <a:r>
                  <a:t>Centroid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): Titik D →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2612" y="1410159"/>
                <a:ext cx="5877499" cy="2368627"/>
              </a:xfrm>
              <a:blipFill>
                <a:blip r:embed="rId2"/>
                <a:stretch>
                  <a:fillRect l="-1554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highlight>
                  <a:srgbClr val="FFFF00"/>
                </a:highlight>
              </a:rPr>
              <a:t>Langkah 2: Hitung Jarak Euclidean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8554" y="1063229"/>
                <a:ext cx="8229600" cy="3394472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Gunakan rumus jarak Euclidean: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Contoh perhitungan untuk Titik C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t>:</a:t>
                </a:r>
              </a:p>
              <a:p>
                <a:pPr lvl="0"/>
                <a:r>
                  <a:t>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t>: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𝑑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rad>
                    <m:r>
                      <a:rPr>
                        <a:latin typeface="Cambria Math" panose="02040503050406030204" pitchFamily="18" charset="0"/>
                      </a:rPr>
                      <m:t>≈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83</m:t>
                    </m:r>
                  </m:oMath>
                </a14:m>
                <a:endParaRPr/>
              </a:p>
              <a:p>
                <a:pPr lvl="0"/>
                <a:r>
                  <a:t>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t>: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𝑑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>
                        <a:latin typeface="Cambria Math" panose="02040503050406030204" pitchFamily="18" charset="0"/>
                      </a:rPr>
                      <m:t>≈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:r>
                  <a:t>➡️ Masuk ke Cluster 2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554" y="1063229"/>
                <a:ext cx="8229600" cy="3394472"/>
              </a:xfrm>
              <a:blipFill>
                <a:blip r:embed="rId2"/>
                <a:stretch>
                  <a:fillRect l="-963" t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Hasil Klaster Pertama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156" y="1029976"/>
            <a:ext cx="4841913" cy="127864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Setelah semua titik dihitung:</a:t>
            </a:r>
          </a:p>
          <a:p>
            <a:pPr lvl="0"/>
            <a:r>
              <a:rPr b="1"/>
              <a:t>Cluster 1</a:t>
            </a:r>
            <a:r>
              <a:t>: A, B</a:t>
            </a:r>
          </a:p>
          <a:p>
            <a:pPr lvl="0"/>
            <a:r>
              <a:rPr b="1"/>
              <a:t>Cluster 2</a:t>
            </a:r>
            <a:r>
              <a:t>: C, 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8E67E55-B9A8-43F2-8CB2-1A9D41C3F7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723" y="3089612"/>
                <a:ext cx="5592897" cy="2100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/>
                  <a:t>Hitung rata-rata dari masing-masing klaster:</a:t>
                </a:r>
              </a:p>
              <a:p>
                <a:r>
                  <a:rPr lang="en-US"/>
                  <a:t>Cluster 1 (A dan B):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baru</m:t>
                        </m:r>
                      </m:sup>
                    </m:sSubSup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ar-AE">
                            <a:latin typeface="Cambria Math" panose="02040503050406030204" pitchFamily="18" charset="0"/>
                          </a:rPr>
                          <m:t>, </m:t>
                        </m:r>
                        <m:f>
                          <m:f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, 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ar-AE"/>
              </a:p>
              <a:p>
                <a:r>
                  <a:rPr lang="en-US"/>
                  <a:t>Cluster 2 (C dan D):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/>
                          <m:t>baru</m:t>
                        </m:r>
                      </m:sup>
                    </m:sSubSup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ar-AE">
                            <a:latin typeface="Cambria Math" panose="02040503050406030204" pitchFamily="18" charset="0"/>
                          </a:rPr>
                          <m:t>, </m:t>
                        </m:r>
                        <m:f>
                          <m:f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, 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ar-AE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8E67E55-B9A8-43F2-8CB2-1A9D41C3F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23" y="3089612"/>
                <a:ext cx="5592897" cy="2100400"/>
              </a:xfrm>
              <a:prstGeom prst="rect">
                <a:avLst/>
              </a:prstGeom>
              <a:blipFill>
                <a:blip r:embed="rId2"/>
                <a:stretch>
                  <a:fillRect l="-1091" t="-4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961F066D-A7C0-6F72-15E5-DA4F9B102DDD}"/>
              </a:ext>
            </a:extLst>
          </p:cNvPr>
          <p:cNvSpPr txBox="1">
            <a:spLocks/>
          </p:cNvSpPr>
          <p:nvPr/>
        </p:nvSpPr>
        <p:spPr>
          <a:xfrm>
            <a:off x="540744" y="2361214"/>
            <a:ext cx="4674824" cy="675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highlight>
                  <a:srgbClr val="FFFF00"/>
                </a:highlight>
              </a:rPr>
              <a:t>Langkah 3: Update Centroid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highlight>
                  <a:srgbClr val="FFFF00"/>
                </a:highlight>
              </a:rPr>
              <a:t>Iterasi Ulang (Langkah 2 &amp;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Ulangi proses penghitungan jarak dan pemindahan klaster.</a:t>
            </a:r>
          </a:p>
          <a:p>
            <a:pPr marL="0" lvl="0" indent="0">
              <a:buNone/>
            </a:pPr>
            <a:r>
              <a:t>Hasil tetap tidak berubah ⇒ </a:t>
            </a:r>
            <a:r>
              <a:rPr b="1"/>
              <a:t>Konvergensi tercapai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Hasil Akhir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Cluster 1</a:t>
                </a:r>
                <a:r>
                  <a:t>: A (1,1), B (1,2)</a:t>
                </a:r>
              </a:p>
              <a:p>
                <a:pPr lvl="0"/>
                <a:r>
                  <a:rPr b="1"/>
                  <a:t>Cluster 2</a:t>
                </a:r>
                <a:r>
                  <a:t>: C (3,3), D (4,5)</a:t>
                </a:r>
              </a:p>
              <a:p>
                <a:pPr marL="0" lvl="0" indent="0">
                  <a:buNone/>
                </a:pPr>
                <a:endParaRPr/>
              </a:p>
              <a:p>
                <a:pPr marL="0" lvl="0" indent="0">
                  <a:buNone/>
                </a:pPr>
                <a:r>
                  <a:t>Centroid akhir: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955B66-358A-4419-7578-75EFF98A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238</Words>
  <Application>Microsoft Office PowerPoint</Application>
  <PresentationFormat>On-screen Show (16:9)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Contoh  Clustering dengan K-Means</vt:lpstr>
      <vt:lpstr>PowerPoint Presentation</vt:lpstr>
      <vt:lpstr>Langkah 1: Inisialisasi Centroid</vt:lpstr>
      <vt:lpstr>Langkah 2: Hitung Jarak Euclidean</vt:lpstr>
      <vt:lpstr>Hasil Klaster Pertama</vt:lpstr>
      <vt:lpstr>Iterasi Ulang (Langkah 2 &amp; 3)</vt:lpstr>
      <vt:lpstr>Hasil Akhir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Contoh Clustering dengan K-Means</dc:title>
  <dc:creator>Ana's Comp</dc:creator>
  <cp:keywords/>
  <cp:lastModifiedBy>Administrator</cp:lastModifiedBy>
  <cp:revision>5</cp:revision>
  <dcterms:created xsi:type="dcterms:W3CDTF">2025-05-07T19:36:14Z</dcterms:created>
  <dcterms:modified xsi:type="dcterms:W3CDTF">2025-05-07T22:17:51Z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