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94" autoAdjust="0"/>
  </p:normalViewPr>
  <p:slideViewPr>
    <p:cSldViewPr snapToGrid="0" snapToObjects="1">
      <p:cViewPr varScale="1">
        <p:scale>
          <a:sx n="70" d="100"/>
          <a:sy n="70" d="100"/>
        </p:scale>
        <p:origin x="234" y="4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Klasifikasi Naive Bayas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B165B-14B8-1A2C-D262-D5E641C7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https://medium.com/data-science/machine-learning-basics-naive-bayes-classification-964af6f2a965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Persiapan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X_train, X_test, y_train, y_test = train_test_split(X, y, test_size=0.2)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Inisialisasi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= GaussianNB()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Latih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model.fit(X_train, y_train)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y_pred = model.predict(X_test)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print(“Akurasi:”, accuracy_score(y_test, y_pred))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142" y="389922"/>
            <a:ext cx="8229600" cy="3985307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buAutoNum type="arabicPeriod"/>
            </a:pPr>
            <a:r>
              <a:t>Pengenalan Naive Bayes</a:t>
            </a:r>
            <a:br/>
            <a:endParaRPr/>
          </a:p>
          <a:p>
            <a:pPr marL="342900" lvl="0" indent="-342900">
              <a:buAutoNum type="arabicPeriod"/>
            </a:pPr>
            <a:r>
              <a:t>Prinsip Dasar dan Teorema Bayes</a:t>
            </a:r>
            <a:br/>
            <a:endParaRPr/>
          </a:p>
          <a:p>
            <a:pPr marL="342900" lvl="0" indent="-342900">
              <a:buAutoNum type="arabicPeriod"/>
            </a:pPr>
            <a:r>
              <a:t>Asumsi “Naive”</a:t>
            </a:r>
            <a:br/>
            <a:endParaRPr/>
          </a:p>
          <a:p>
            <a:pPr marL="342900" lvl="0" indent="-342900">
              <a:buAutoNum type="arabicPeriod"/>
            </a:pPr>
            <a:r>
              <a:t>Langkah-langkah Klasifikasi</a:t>
            </a:r>
            <a:br/>
            <a:endParaRPr/>
          </a:p>
          <a:p>
            <a:pPr marL="342900" lvl="0" indent="-342900">
              <a:buAutoNum type="arabicPeriod"/>
            </a:pPr>
            <a:r>
              <a:t>Kelebihan dan Kekurangan</a:t>
            </a:r>
            <a:br/>
            <a:endParaRPr/>
          </a:p>
          <a:p>
            <a:pPr marL="342900" lvl="0" indent="-342900">
              <a:buAutoNum type="arabicPeriod"/>
            </a:pPr>
            <a:r>
              <a:t>Contoh Kasus dan Implementasi</a:t>
            </a:r>
            <a:br/>
            <a:endParaRPr/>
          </a:p>
          <a:p>
            <a:pPr marL="342900" lvl="0" indent="-342900">
              <a:buAutoNum type="arabicPeriod"/>
            </a:pPr>
            <a:r>
              <a:t>Kesimpulan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451"/>
            <a:ext cx="8229600" cy="4679789"/>
          </a:xfrm>
        </p:spPr>
        <p:txBody>
          <a:bodyPr>
            <a:normAutofit fontScale="85000" lnSpcReduction="20000"/>
          </a:bodyPr>
          <a:lstStyle/>
          <a:p>
            <a:pPr marL="0" lvl="0" indent="0" algn="ctr">
              <a:spcBef>
                <a:spcPts val="3000"/>
              </a:spcBef>
              <a:buNone/>
            </a:pPr>
            <a:r>
              <a:rPr b="1"/>
              <a:t>Pengenalan Naive Bayes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Apa itu Naive Bayes?</a:t>
            </a:r>
          </a:p>
          <a:p>
            <a:pPr lvl="0"/>
            <a:r>
              <a:t>Algoritma klasifikasi berbasis probabilitas.</a:t>
            </a:r>
            <a:br/>
            <a:endParaRPr/>
          </a:p>
          <a:p>
            <a:pPr lvl="0"/>
            <a:r>
              <a:t>Digunakan untuk memprediksi kelas suatu data berdasarkan fitur-fiturnya.</a:t>
            </a:r>
            <a:br/>
            <a:endParaRPr/>
          </a:p>
          <a:p>
            <a:pPr lvl="0"/>
            <a:r>
              <a:t>Termasuk dalam keluarga algoritma Machine Learning Supervised Learning.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Contoh Aplikasi:</a:t>
            </a:r>
          </a:p>
          <a:p>
            <a:pPr lvl="0"/>
            <a:r>
              <a:t>Klasifikasi email spam atau bukan spam.</a:t>
            </a:r>
            <a:br/>
            <a:endParaRPr/>
          </a:p>
          <a:p>
            <a:pPr lvl="0"/>
            <a:r>
              <a:t>Prediksi cuaca.</a:t>
            </a:r>
            <a:br/>
            <a:endParaRPr/>
          </a:p>
          <a:p>
            <a:pPr lvl="0"/>
            <a:r>
              <a:t>Analisis sentimen teks.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1453" y="393538"/>
                <a:ext cx="8229600" cy="4456253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 algn="ctr">
                  <a:spcBef>
                    <a:spcPts val="3000"/>
                  </a:spcBef>
                  <a:buNone/>
                </a:pPr>
                <a:r>
                  <a:rPr b="1"/>
                  <a:t>Prinsip Dasar - Teorema Bayes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Teorema Bayes: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/>
                            </a:rPr>
                            <m:t>𝑌</m:t>
                          </m:r>
                          <m:r>
                            <a:rPr>
                              <a:latin typeface="Cambria Math" panose="02040503050406030204"/>
                            </a:rPr>
                            <m:t>|</m:t>
                          </m:r>
                          <m:r>
                            <a:rPr>
                              <a:latin typeface="Cambria Math" panose="02040503050406030204"/>
                            </a:rPr>
                            <m:t>𝑋</m:t>
                          </m:r>
                        </m:e>
                      </m:d>
                      <m:r>
                        <a:rPr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/>
                                </a:rPr>
                                <m:t>𝑋</m:t>
                              </m:r>
                              <m:r>
                                <a:rPr>
                                  <a:latin typeface="Cambria Math" panose="02040503050406030204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/>
                                </a:rPr>
                                <m:t>𝑌</m:t>
                              </m:r>
                            </m:e>
                          </m:d>
                          <m:r>
                            <a:rPr>
                              <a:latin typeface="Cambria Math" panose="02040503050406030204"/>
                            </a:rPr>
                            <m:t>⋅</m:t>
                          </m:r>
                          <m:r>
                            <a:rPr>
                              <a:latin typeface="Cambria Math" panose="02040503050406030204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b="1"/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Penjelasan: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/>
                          </a:rPr>
                          <m:t>𝑌</m:t>
                        </m:r>
                        <m:r>
                          <a:rPr>
                            <a:latin typeface="Cambria Math" panose="02040503050406030204"/>
                          </a:rPr>
                          <m:t>|</m:t>
                        </m:r>
                        <m:r>
                          <a:rPr>
                            <a:latin typeface="Cambria Math" panose="02040503050406030204"/>
                          </a:rPr>
                          <m:t>𝑋</m:t>
                        </m:r>
                      </m:e>
                    </m:d>
                  </m:oMath>
                </a14:m>
                <a:r>
                  <a:t>: Probabilitas posterior (kelas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𝑌</m:t>
                    </m:r>
                  </m:oMath>
                </a14:m>
                <a:r>
                  <a:t> diberikan fitur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𝑋</m:t>
                    </m:r>
                  </m:oMath>
                </a14:m>
                <a:r>
                  <a:t>).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/>
                          </a:rPr>
                          <m:t>𝑋</m:t>
                        </m:r>
                        <m:r>
                          <a:rPr>
                            <a:latin typeface="Cambria Math" panose="02040503050406030204"/>
                          </a:rPr>
                          <m:t>|</m:t>
                        </m:r>
                        <m:r>
                          <a:rPr>
                            <a:latin typeface="Cambria Math" panose="02040503050406030204"/>
                          </a:rPr>
                          <m:t>𝑌</m:t>
                        </m:r>
                      </m:e>
                    </m:d>
                  </m:oMath>
                </a14:m>
                <a:r>
                  <a:t>: Likelihood (probabilitas fitur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𝑋</m:t>
                    </m:r>
                  </m:oMath>
                </a14:m>
                <a:r>
                  <a:t> diberikan kelas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𝑌</m:t>
                    </m:r>
                  </m:oMath>
                </a14:m>
                <a:r>
                  <a:t>).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/>
                          </a:rPr>
                          <m:t>𝑌</m:t>
                        </m:r>
                      </m:e>
                    </m:d>
                  </m:oMath>
                </a14:m>
                <a:r>
                  <a:t>: Prior probability (probabilitas awal kelas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𝑌</m:t>
                    </m:r>
                  </m:oMath>
                </a14:m>
                <a:r>
                  <a:t>).</a:t>
                </a:r>
                <a:br/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/>
                          </a:rPr>
                          <m:t>𝑋</m:t>
                        </m:r>
                      </m:e>
                    </m:d>
                  </m:oMath>
                </a14:m>
                <a:r>
                  <a:t>: Evidence (probabilitas fitur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𝑋</m:t>
                    </m:r>
                  </m:oMath>
                </a14:m>
                <a:r>
                  <a:t> secara keseluruhan).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Tujuan:</a:t>
                </a:r>
              </a:p>
              <a:p>
                <a:pPr marL="0" lvl="0" indent="0">
                  <a:buNone/>
                </a:pPr>
                <a:r>
                  <a:t>Mencari kelas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𝑌</m:t>
                    </m:r>
                  </m:oMath>
                </a14:m>
                <a:r>
                  <a:t> dengan nilai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/>
                          </a:rPr>
                          <m:t>𝑌</m:t>
                        </m:r>
                        <m:r>
                          <a:rPr>
                            <a:latin typeface="Cambria Math" panose="02040503050406030204"/>
                          </a:rPr>
                          <m:t>|</m:t>
                        </m:r>
                        <m:r>
                          <a:rPr>
                            <a:latin typeface="Cambria Math" panose="02040503050406030204"/>
                          </a:rPr>
                          <m:t>𝑋</m:t>
                        </m:r>
                      </m:e>
                    </m:d>
                  </m:oMath>
                </a14:m>
                <a:r>
                  <a:t> tertinggi.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453" y="393538"/>
                <a:ext cx="8229600" cy="4456253"/>
              </a:xfrm>
              <a:blipFill>
                <a:blip r:embed="rId2"/>
                <a:stretch>
                  <a:fillRect l="-296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46" y="193153"/>
            <a:ext cx="8229600" cy="4297823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Asumsi “Naive”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Asumsi Utama:</a:t>
            </a:r>
          </a:p>
          <a:p>
            <a:pPr lvl="0"/>
            <a:r>
              <a:t>Fitur-fitur bersifat independen satu sama lain.</a:t>
            </a:r>
            <a:br/>
            <a:endParaRPr/>
          </a:p>
          <a:p>
            <a:pPr lvl="0"/>
            <a:r>
              <a:t>Artinya, probabilitas suatu fitur tidak dipengaruhi oleh fitur lainnya.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Contoh:</a:t>
            </a:r>
          </a:p>
          <a:p>
            <a:pPr marL="0" lvl="0" indent="0">
              <a:buNone/>
            </a:pPr>
            <a:r>
              <a:t>Jika kita ingin mengklasifikasikan email sebagai spam atau bukan spam:</a:t>
            </a:r>
            <a:br/>
            <a:r>
              <a:t>- Kata “diskon” dan kata “beli” dianggap independen meskipun sering muncul bersamaan.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1372" y="31107"/>
                <a:ext cx="8229600" cy="50038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Langkah-langkah Klasifikasi</a:t>
                </a:r>
              </a:p>
              <a:p>
                <a:pPr marL="342900" lvl="0" indent="-342900">
                  <a:buAutoNum type="arabicPeriod"/>
                </a:pPr>
                <a:r>
                  <a:rPr b="1"/>
                  <a:t>Persiapan Data:</a:t>
                </a:r>
              </a:p>
              <a:p>
                <a:pPr lvl="1"/>
                <a:r>
                  <a:t>Pisahkan data menjadi fitur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𝑋</m:t>
                    </m:r>
                  </m:oMath>
                </a14:m>
                <a:r>
                  <a:t>) dan label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𝑌</m:t>
                    </m:r>
                  </m:oMath>
                </a14:m>
                <a:r>
                  <a:t>).</a:t>
                </a:r>
              </a:p>
              <a:p>
                <a:pPr marL="342900" lvl="0" indent="-342900">
                  <a:buAutoNum type="arabicPeriod"/>
                </a:pPr>
                <a:r>
                  <a:rPr b="1"/>
                  <a:t>Hitung Probabilitas Awal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/>
                          </a:rPr>
                          <m:t>𝑌</m:t>
                        </m:r>
                      </m:e>
                    </m:d>
                  </m:oMath>
                </a14:m>
                <a:r>
                  <a:t>):</a:t>
                </a:r>
              </a:p>
              <a:p>
                <a:pPr lvl="1"/>
                <a:r>
                  <a:t>Hitung frekuensi setiap kelas dalam dataset.</a:t>
                </a:r>
              </a:p>
              <a:p>
                <a:pPr marL="342900" lvl="0" indent="-342900">
                  <a:buAutoNum type="arabicPeriod"/>
                </a:pPr>
                <a:r>
                  <a:rPr b="1"/>
                  <a:t>Hitung Likelihood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/>
                          </a:rPr>
                          <m:t>𝑋</m:t>
                        </m:r>
                        <m:r>
                          <a:rPr>
                            <a:latin typeface="Cambria Math" panose="02040503050406030204"/>
                          </a:rPr>
                          <m:t>|</m:t>
                        </m:r>
                        <m:r>
                          <a:rPr>
                            <a:latin typeface="Cambria Math" panose="02040503050406030204"/>
                          </a:rPr>
                          <m:t>𝑌</m:t>
                        </m:r>
                      </m:e>
                    </m:d>
                  </m:oMath>
                </a14:m>
                <a:r>
                  <a:t>):</a:t>
                </a:r>
              </a:p>
              <a:p>
                <a:pPr lvl="1"/>
                <a:r>
                  <a:t>Untuk setiap fitur, hitung probabilitas kemunculannya dalam setiap kelas.</a:t>
                </a:r>
              </a:p>
              <a:p>
                <a:pPr marL="342900" lvl="0" indent="-342900">
                  <a:buAutoNum type="arabicPeriod"/>
                </a:pPr>
                <a:r>
                  <a:rPr b="1"/>
                  <a:t>Gabungkan dengan Teorema Bayes:</a:t>
                </a:r>
              </a:p>
              <a:p>
                <a:pPr lvl="1"/>
                <a:r>
                  <a:t>Gunakan rumus</a:t>
                </a:r>
                <a:br/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/>
                          </a:rPr>
                          <m:t>𝑌</m:t>
                        </m:r>
                        <m:r>
                          <a:rPr>
                            <a:latin typeface="Cambria Math" panose="02040503050406030204"/>
                          </a:rPr>
                          <m:t>|</m:t>
                        </m:r>
                        <m:r>
                          <a:rPr>
                            <a:latin typeface="Cambria Math" panose="02040503050406030204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/>
                              </a:rPr>
                              <m:t>𝑌</m:t>
                            </m:r>
                          </m:e>
                        </m:d>
                        <m:r>
                          <a:rPr>
                            <a:latin typeface="Cambria Math" panose="02040503050406030204"/>
                          </a:rPr>
                          <m:t>⋅</m:t>
                        </m:r>
                        <m:r>
                          <a:rPr>
                            <a:latin typeface="Cambria Math" panose="02040503050406030204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/>
              </a:p>
              <a:p>
                <a:pPr marL="342900" lvl="0" indent="-342900">
                  <a:buAutoNum type="arabicPeriod"/>
                </a:pPr>
                <a:r>
                  <a:rPr b="1"/>
                  <a:t>Prediksi Kelas:</a:t>
                </a:r>
              </a:p>
              <a:p>
                <a:pPr lvl="1"/>
                <a:r>
                  <a:t>Pilih kelas dengan nilai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/>
                          </a:rPr>
                          <m:t>𝑌</m:t>
                        </m:r>
                        <m:r>
                          <a:rPr>
                            <a:latin typeface="Cambria Math" panose="02040503050406030204"/>
                          </a:rPr>
                          <m:t>|</m:t>
                        </m:r>
                        <m:r>
                          <a:rPr>
                            <a:latin typeface="Cambria Math" panose="02040503050406030204"/>
                          </a:rPr>
                          <m:t>𝑋</m:t>
                        </m:r>
                      </m:e>
                    </m:d>
                  </m:oMath>
                </a14:m>
                <a:r>
                  <a:t> tertinggi.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372" y="31107"/>
                <a:ext cx="8229600" cy="5003879"/>
              </a:xfrm>
              <a:blipFill>
                <a:blip r:embed="rId2"/>
                <a:stretch>
                  <a:fillRect l="-963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0667-7651-1F96-D55C-C1AC297A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52F9-1C6E-6F49-0FFC-60A6BF2B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8" y="332049"/>
            <a:ext cx="8229600" cy="4332548"/>
          </a:xfrm>
        </p:spPr>
        <p:txBody>
          <a:bodyPr>
            <a:normAutofit fontScale="77500" lnSpcReduction="20000"/>
          </a:bodyPr>
          <a:lstStyle/>
          <a:p>
            <a:pPr marL="0" lvl="0" indent="0" algn="ctr">
              <a:spcBef>
                <a:spcPts val="3000"/>
              </a:spcBef>
              <a:buNone/>
            </a:pPr>
            <a:r>
              <a:rPr b="1"/>
              <a:t>Kelebihan dan Kekurangan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Kelebihan:</a:t>
            </a:r>
          </a:p>
          <a:p>
            <a:pPr lvl="0"/>
            <a:r>
              <a:t>Sederhana dan mudah diimplementasikan.</a:t>
            </a:r>
            <a:br/>
            <a:endParaRPr/>
          </a:p>
          <a:p>
            <a:pPr lvl="0"/>
            <a:r>
              <a:t>Cepat dan efisien untuk dataset besar.</a:t>
            </a:r>
            <a:br/>
            <a:endParaRPr/>
          </a:p>
          <a:p>
            <a:pPr lvl="0"/>
            <a:r>
              <a:t>Cocok untuk data dengan banyak fitur.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Kekurangan:</a:t>
            </a:r>
          </a:p>
          <a:p>
            <a:pPr lvl="0"/>
            <a:r>
              <a:t>Asumsi independensi fitur seringkali tidak realistis.</a:t>
            </a:r>
            <a:br/>
            <a:endParaRPr/>
          </a:p>
          <a:p>
            <a:pPr lvl="0"/>
            <a:r>
              <a:t>Performa menurun jika fitur saling bergantung.</a:t>
            </a:r>
            <a:br/>
            <a:endParaRPr/>
          </a:p>
          <a:p>
            <a:pPr lvl="0"/>
            <a:r>
              <a:t>Memerlukan penanganan khusus untuk data dengan probabilitas nol.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19" y="601884"/>
            <a:ext cx="8229600" cy="420160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Contoh Kasus - Klasifikasi Email Spam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Dataset:</a:t>
            </a:r>
          </a:p>
          <a:p>
            <a:pPr lvl="0"/>
            <a:r>
              <a:rPr b="1"/>
              <a:t>Fitur:</a:t>
            </a:r>
            <a:r>
              <a:t> Frekuensi kata-kata tertentu (e.g., “gratis”, “diskon”).</a:t>
            </a:r>
            <a:br/>
            <a:endParaRPr/>
          </a:p>
          <a:p>
            <a:pPr lvl="0"/>
            <a:r>
              <a:rPr b="1"/>
              <a:t>Label:</a:t>
            </a:r>
            <a:r>
              <a:t> Spam atau Bukan Spam.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Langkah-Langkah:</a:t>
            </a:r>
          </a:p>
          <a:p>
            <a:pPr marL="342900" lvl="0" indent="-342900">
              <a:buAutoNum type="arabicPeriod"/>
            </a:pPr>
            <a:r>
              <a:t>Hitung probabilitas prior untuk setiap kelas.</a:t>
            </a:r>
            <a:br/>
            <a:endParaRPr/>
          </a:p>
          <a:p>
            <a:pPr marL="342900" lvl="0" indent="-342900">
              <a:buAutoNum type="arabicPeriod"/>
            </a:pPr>
            <a:r>
              <a:t>Hitung likelihood untuk setiap kata dalam email.</a:t>
            </a:r>
            <a:br/>
            <a:endParaRPr/>
          </a:p>
          <a:p>
            <a:pPr marL="342900" lvl="0" indent="-342900">
              <a:buAutoNum type="arabicPeriod"/>
            </a:pPr>
            <a:r>
              <a:t>Gunakan teorema Bayes untuk memprediksi apakah email termasuk spam atau bukan.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Hasil:</a:t>
            </a:r>
          </a:p>
          <a:p>
            <a:pPr marL="0" lvl="0" indent="0">
              <a:buNone/>
            </a:pPr>
            <a:r>
              <a:t>Email diklasifikasikan sebagai spam jika probabilitas spam lebih tinggi daripada bukan spam.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511</Words>
  <Application>Microsoft Office PowerPoint</Application>
  <PresentationFormat>On-screen Show (16:9)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Klasifikasi Naive Bayas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Persiapan data</vt:lpstr>
      <vt:lpstr>Inisialisasi model</vt:lpstr>
      <vt:lpstr>Latih model</vt:lpstr>
      <vt:lpstr>Prediksi</vt:lpstr>
      <vt:lpstr>Evaluasi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Naivek Bayas</dc:title>
  <dc:creator>Ana's Comp</dc:creator>
  <cp:keywords/>
  <cp:lastModifiedBy>Administrator</cp:lastModifiedBy>
  <cp:revision>2</cp:revision>
  <dcterms:created xsi:type="dcterms:W3CDTF">2025-03-19T23:13:23Z</dcterms:created>
  <dcterms:modified xsi:type="dcterms:W3CDTF">2025-03-20T01:00:07Z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