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0" r:id="rId3"/>
    <p:sldId id="339" r:id="rId4"/>
    <p:sldId id="343" r:id="rId5"/>
    <p:sldId id="341" r:id="rId6"/>
    <p:sldId id="320" r:id="rId7"/>
    <p:sldId id="331" r:id="rId8"/>
    <p:sldId id="332" r:id="rId9"/>
    <p:sldId id="333" r:id="rId10"/>
    <p:sldId id="334" r:id="rId11"/>
    <p:sldId id="335" r:id="rId12"/>
    <p:sldId id="336" r:id="rId13"/>
    <p:sldId id="337" r:id="rId14"/>
    <p:sldId id="330" r:id="rId15"/>
    <p:sldId id="338" r:id="rId16"/>
    <p:sldId id="34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31T23:11:02.440"/>
    </inkml:context>
    <inkml:brush xml:id="br0">
      <inkml:brushProperty name="width" value="0.3" units="cm"/>
      <inkml:brushProperty name="height" value="0.6" units="cm"/>
      <inkml:brushProperty name="color" value="#00B44B"/>
      <inkml:brushProperty name="tip" value="rectangle"/>
      <inkml:brushProperty name="rasterOp" value="maskPen"/>
      <inkml:brushProperty name="ignorePressure" value="1"/>
    </inkml:brush>
  </inkml:definitions>
  <inkml:trace contextRef="#ctx0" brushRef="#br0">3517 346,'-6'-5,"0"0,-1 0,1 1,-1 0,0 0,0 1,0 0,-15-4,5 1,-113-38,-198-40,-145 4,331 62,-173-34,282 44,-1 3,-54-3,-68 8,72 1,-37-1,-119 2,228-1,0 0,-1 1,1 1,0 0,-22 9,-52 32,13-6,-73 23,-46 21,107-42,50-25,0 1,2 2,0 1,-45 35,61-38,0 0,1 2,-19 27,-34 62,33-49,-26 29,39-58,3 0,0 1,2 1,-18 42,31-58,1 0,0 0,1 0,1 1,0 21,5 79,-2-97,1 11,2 0,1 0,1 0,1-1,2 1,1-2,1 1,1-2,2 0,1 0,1-1,1-1,24 28,-9-21,36 31,15 13,-69-64,0 0,0-1,31 17,-23-15,21 17,-6-2,0-2,2-2,0-2,80 33,-31-23,122 27,-66-14,-92-27,64 14,104 25,-193-50,1-1,-1-2,42 1,88-6,-61-1,-46 2,13 1,-1-3,87-14,364-94,-280 38,30-7,-201 61,0-2,-2-3,0-2,61-37,-71 38,-36 18,-1 0,0 0,-1-1,1-1,-1 0,-1 0,17-17,-10 7,35-29,-36 34,-1-1,27-30,-39 38,0 0,0-1,0 1,0-1,-1 0,-1 0,1 0,1-8,1-8,1-30,1-1,-2 13,0-42,0 7,-3 56,9-28,-7 30,0 0,1-21,-3-174,-3 112,-1 79,0 0,-1 1,-7-23,-2-19,10 57,1-1,-1 1,0 0,0-1,0 1,-1 0,0 1,0-1,-1 0,0 1,-8-10,-2 2,0 0,-27-19,-8-5,40 28,-1 1,1 0,-2 1,1 0,-1 1,0 0,0 0,0 2,-1-1,0 1,0 1,0 0,0 1,-20-2,-111 6,119-1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31T23:11:46.3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33 717,'287'1,"308"-3,-32-41,28 0,174 42,-348 3,2662-2,-3032-3,-1-2,1-2,-1-2,46-15,33-7,-36 12,218-41,-298 59,43-8,-46 7,-8 1,-27-1,-440 5,-245-4,443-13,-50-1,52 17,-120-4,192-10,-25-1,-125 10,25 2,124-13,-39 0,-224 0,46 0,-1125 13,747 2,902-6,173-33,-233 31,214-58,-57 10,17 18,26-7,-81 12,244-16,178 34,550 16,-812-2,-217 1,0 4,-1 6,0 4,185 50,-60-2,84 14,6-28,-149-19,-8-1,469 26,-529-46,195 41,-290-48,-2 2,1 0,0 0,-1 1,18 10,-23-11,-1 0,0 0,0 0,0 1,0-1,-1 1,0 0,0 1,0-1,0 1,-1-1,3 9,1 5,-2-1,0 1,-1 1,0-1,-2 1,-1-1,0 1,-2 21,0-34,0 0,-1 1,0-1,0 0,-1 0,1 0,-2-1,1 1,-1-1,0 1,0-1,0 0,-1-1,0 1,0-1,-1 0,1 0,-1 0,0-1,-12 6,-4 2,0-2,-1 0,0-1,-47 10,-17-1,0-4,-116 3,-181-14,250-5,-2775-1,1662 4,860-16,-27 0,238 16,124-1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31T23:29:59.123"/>
    </inkml:context>
    <inkml:brush xml:id="br0">
      <inkml:brushProperty name="width" value="0.3" units="cm"/>
      <inkml:brushProperty name="height" value="0.6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1088 402,'6'0,"103"1,200-25,258-57,111-27,-349 50,346-11,-181 66,-66 3,-65-28,-20 0,245 25,-322 4,276 25,-3 29,-228-21,156 6,-325-29,168 34,-124-13,655 41,-455-48,150 8,-265-1,-3 20,-83-15,1036 124,-627-155,-396-8,1224-1,-1169 3,-162 5,-1 3,109 25,-187-31,0 1,-1 1,1-1,-1 2,0-1,0 2,-1-1,1 1,-1 1,-1 0,1 1,-1-1,0 2,-1-1,9 13,148 181,-1 0,15 0,33 38,225 327,-426-550,-1 1,-1 0,0 1,-2-1,0 2,-1-1,-1 1,-1-1,-1 1,0 1,-1 25,-4 815,1-831,-2 0,0 0,-10 35,-30 86,17-65,-5 7,-83 172,11-84,8-19,-49 95,84-160,22-35,-89 112,115-160,0 1,0 0,2 0,0 1,-13 29,18-37,0 0,0 0,0 0,-1-1,0 0,0 0,-1-1,0 1,-11 7,6-5,0 2,-11 11,-43 66,-14 15,20-38,-3-3,-88 68,113-102,-1 0,-2-3,0-2,-2-1,0-2,-53 16,-375 96,333-100,-205 19,223-41,-640 39,51-9,641-35,-651 9,476-16,-951 2,1055 6,-158 28,16 0,6-2,-122 7,-27-41,-47 2,224 14,-69 0,-906-15,758-13,88 1,62-2,5 1,-47-1,-52-1,250 16,-269-10,-361-59,318 2,7-33,244 30,125 37,-81-38,163 66,0 0,1-1,0-1,0 0,1 0,0-1,-15-15,-24-17,-216-182,21-22,230 231,-22-26,2-2,-46-71,58 73,2 0,2-2,-21-71,22 61,-18-50,4-2,-17-110,32 90,0-128,17-126,2 145,-5 23,5-212,2 355,3 0,3 1,19-65,72-188,-94 296,98-228,22 8,-22 43,-83 155,3 2,47-63,-54 80,-2 0,-1-1,25-56,-28 53,1 1,2 0,0 1,2 1,1 0,1 1,31-29,19-9,-39 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1T23:31:26.55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57 0,'6622'-57'0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31T23:31:40.498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5940 117,'-697'-13,"148"0,-109 9,-631-13,797-16,-32-1,-264 32,396 4,308-4,-103 4,162 2,0 1,0 0,-40 16,12-4,-14 6,48-17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31T23:31:45.52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6022 201,'-496'-18,"-47"-48,-217-18,-92 52,-2490 33,3313-1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31T23:31:46.663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0,'0'1,"1"0,-1 0,0 0,1-1,-1 1,1 0,-1 0,1 0,-1-1,1 1,0 0,-1-1,1 1,0-1,-1 1,1-1,0 1,0-1,0 1,0-1,-1 1,1-1,0 0,0 0,1 1,-1-1,23 8,-1-2,1 0,37 4,-14-3,61 10,120 23,-92-15,255 12,140-34,-342-5,311 1,-470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31T23:14:05.1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34F7-DDB5-4C11-9AD3-0C9151D77BF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9AD7-3EE9-43E2-9172-F2154731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4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34F7-DDB5-4C11-9AD3-0C9151D77BF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9AD7-3EE9-43E2-9172-F2154731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89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34F7-DDB5-4C11-9AD3-0C9151D77BF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9AD7-3EE9-43E2-9172-F2154731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66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34F7-DDB5-4C11-9AD3-0C9151D77BF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9AD7-3EE9-43E2-9172-F2154731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46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34F7-DDB5-4C11-9AD3-0C9151D77BF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9AD7-3EE9-43E2-9172-F2154731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56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34F7-DDB5-4C11-9AD3-0C9151D77BF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9AD7-3EE9-43E2-9172-F2154731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770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34F7-DDB5-4C11-9AD3-0C9151D77BF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9AD7-3EE9-43E2-9172-F2154731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06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34F7-DDB5-4C11-9AD3-0C9151D77BF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9AD7-3EE9-43E2-9172-F2154731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477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34F7-DDB5-4C11-9AD3-0C9151D77BF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9AD7-3EE9-43E2-9172-F2154731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9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34F7-DDB5-4C11-9AD3-0C9151D77BF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9AD7-3EE9-43E2-9172-F2154731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3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334F7-DDB5-4C11-9AD3-0C9151D77BF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69AD7-3EE9-43E2-9172-F2154731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32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34F7-DDB5-4C11-9AD3-0C9151D77BFF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69AD7-3EE9-43E2-9172-F215473138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207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openxmlformats.org/officeDocument/2006/relationships/customXml" Target="../ink/ink7.xm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1" Type="http://schemas.openxmlformats.org/officeDocument/2006/relationships/image" Target="../media/image7.png"/><Relationship Id="rId5" Type="http://schemas.openxmlformats.org/officeDocument/2006/relationships/image" Target="../media/image4.png"/><Relationship Id="rId10" Type="http://schemas.openxmlformats.org/officeDocument/2006/relationships/customXml" Target="../ink/ink6.xml"/><Relationship Id="rId4" Type="http://schemas.openxmlformats.org/officeDocument/2006/relationships/customXml" Target="../ink/ink3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MEMAHAMI DATA</a:t>
            </a:r>
            <a:br>
              <a:rPr lang="en-US"/>
            </a:br>
            <a:endParaRPr lang="en-US" sz="31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>
                <a:solidFill>
                  <a:srgbClr val="FFFF00"/>
                </a:solidFill>
              </a:rPr>
              <a:t>Mulaab Mulyo</a:t>
            </a:r>
          </a:p>
          <a:p>
            <a:endParaRPr lang="en-US" b="1">
              <a:solidFill>
                <a:srgbClr val="FFFF00"/>
              </a:solidFill>
            </a:endParaRPr>
          </a:p>
          <a:p>
            <a:r>
              <a:rPr lang="en-US"/>
              <a:t>PRODI TEKNIK INFORMATIKA</a:t>
            </a:r>
          </a:p>
          <a:p>
            <a:r>
              <a:rPr lang="en-US"/>
              <a:t>UNIVERSITAS TRUNOJOYO MADURA</a:t>
            </a:r>
          </a:p>
        </p:txBody>
      </p:sp>
    </p:spTree>
    <p:extLst>
      <p:ext uri="{BB962C8B-B14F-4D97-AF65-F5344CB8AC3E}">
        <p14:creationId xmlns:p14="http://schemas.microsoft.com/office/powerpoint/2010/main" val="222631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1F7C-73F2-9758-C05D-CC53FA84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Variabel Kualitatif &amp; Penyimpanannya</a:t>
            </a:r>
            <a:br>
              <a:rPr lang="en-US" b="1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567F-1937-7DCE-1035-EB8845CE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Variabel Kualitatif (Kategorikal/Faktor)</a:t>
            </a:r>
          </a:p>
          <a:p>
            <a:pPr lvl="1"/>
            <a:r>
              <a:rPr lang="en-US"/>
              <a:t>Menunjukkan kategori (bukan angka)</a:t>
            </a:r>
          </a:p>
          <a:p>
            <a:pPr lvl="2"/>
            <a:r>
              <a:rPr lang="en-US"/>
              <a:t>Contoh: Merek coklat, jenis kelamin, kota</a:t>
            </a:r>
          </a:p>
          <a:p>
            <a:pPr lvl="1"/>
            <a:r>
              <a:rPr lang="en-US"/>
              <a:t>Penyimpanan:</a:t>
            </a:r>
          </a:p>
          <a:p>
            <a:pPr lvl="2"/>
            <a:r>
              <a:rPr lang="en-US"/>
              <a:t>Sebagai string (teks): “Laki", “Perempuan"</a:t>
            </a:r>
          </a:p>
          <a:p>
            <a:pPr lvl="2"/>
            <a:r>
              <a:rPr lang="en-US"/>
              <a:t>Sebagai angka dengan label: 1 = Laki, 2 = Perempuan</a:t>
            </a:r>
          </a:p>
        </p:txBody>
      </p:sp>
    </p:spTree>
    <p:extLst>
      <p:ext uri="{BB962C8B-B14F-4D97-AF65-F5344CB8AC3E}">
        <p14:creationId xmlns:p14="http://schemas.microsoft.com/office/powerpoint/2010/main" val="280509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0CB2-FC94-0B98-A84D-69CDC2A5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Variabel Biner (Dummy)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D398A-B506-2A58-695B-26DFA7B39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Kasus khusus dari variabel kualitatif:</a:t>
            </a:r>
            <a:br>
              <a:rPr lang="en-US"/>
            </a:br>
            <a:r>
              <a:rPr lang="en-US"/>
              <a:t>Hanya memiliki dua nilai — biasanya merepresentasikan ya/tidak.</a:t>
            </a:r>
          </a:p>
          <a:p>
            <a:r>
              <a:rPr lang="en-US"/>
              <a:t>Contoh</a:t>
            </a:r>
          </a:p>
          <a:p>
            <a:pPr lvl="1"/>
            <a:r>
              <a:rPr lang="en-US"/>
              <a:t>Apakah pelanggan perempuan? (1 = Ya, 0 = Tidak)</a:t>
            </a:r>
          </a:p>
          <a:p>
            <a:pPr lvl="1"/>
            <a:r>
              <a:rPr lang="en-US"/>
              <a:t>Apakah produk laris? (1 = Ya, 0 = Tidak)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44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E260F-C4B1-7B82-0420-C225FC3BA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SKALA PENGUKURAN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C46909-B23D-CED2-526E-56CC3F1F98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1365148"/>
              </p:ext>
            </p:extLst>
          </p:nvPr>
        </p:nvGraphicFramePr>
        <p:xfrm>
          <a:off x="914400" y="1905000"/>
          <a:ext cx="7543801" cy="3202329"/>
        </p:xfrm>
        <a:graphic>
          <a:graphicData uri="http://schemas.openxmlformats.org/drawingml/2006/table">
            <a:tbl>
              <a:tblPr/>
              <a:tblGrid>
                <a:gridCol w="1228726">
                  <a:extLst>
                    <a:ext uri="{9D8B030D-6E8A-4147-A177-3AD203B41FA5}">
                      <a16:colId xmlns:a16="http://schemas.microsoft.com/office/drawing/2014/main" val="1078271950"/>
                    </a:ext>
                  </a:extLst>
                </a:gridCol>
                <a:gridCol w="2733674">
                  <a:extLst>
                    <a:ext uri="{9D8B030D-6E8A-4147-A177-3AD203B41FA5}">
                      <a16:colId xmlns:a16="http://schemas.microsoft.com/office/drawing/2014/main" val="835309169"/>
                    </a:ext>
                  </a:extLst>
                </a:gridCol>
                <a:gridCol w="3581401">
                  <a:extLst>
                    <a:ext uri="{9D8B030D-6E8A-4147-A177-3AD203B41FA5}">
                      <a16:colId xmlns:a16="http://schemas.microsoft.com/office/drawing/2014/main" val="499193991"/>
                    </a:ext>
                  </a:extLst>
                </a:gridCol>
              </a:tblGrid>
              <a:tr h="28327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Skala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Deskripsi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Contoh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879578"/>
                  </a:ext>
                </a:extLst>
              </a:tr>
              <a:tr h="52552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Nominal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Kategori tanpa urutan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Merek, kota, jenis kelamin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9175061"/>
                  </a:ext>
                </a:extLst>
              </a:tr>
              <a:tr h="52552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Ordinal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Kategori dengan urutan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Tingkat kepuasan: buruk – baik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7039493"/>
                  </a:ext>
                </a:extLst>
              </a:tr>
              <a:tr h="78341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Selisih bernilai, tapi nol tidak mutlak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Suhu °C, skor ujian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5214751"/>
                  </a:ext>
                </a:extLst>
              </a:tr>
              <a:tr h="78341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Rasio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it-IT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Ada nol mutlak &amp; rasio bermakna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Usia, harga, jarak, waktu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2636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8BC85F-25E4-07D0-054B-541DD8E6003F}"/>
              </a:ext>
            </a:extLst>
          </p:cNvPr>
          <p:cNvSpPr txBox="1"/>
          <p:nvPr/>
        </p:nvSpPr>
        <p:spPr>
          <a:xfrm>
            <a:off x="537926" y="5410200"/>
            <a:ext cx="86060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FF00"/>
                </a:solidFill>
              </a:rPr>
              <a:t>Interval</a:t>
            </a:r>
            <a:r>
              <a:rPr lang="en-US" sz="2000" b="1"/>
              <a:t> : </a:t>
            </a:r>
            <a:r>
              <a:rPr lang="en-US" sz="2000"/>
              <a:t>Memiliki sifat bahwa selisih antara nilai-nilai memiliki arti yang sama,</a:t>
            </a:r>
          </a:p>
          <a:p>
            <a:r>
              <a:rPr lang="en-US" sz="2000"/>
              <a:t> terlepas dari besarnya nilai tersebut. Semua variabel kuantitatif memiliki sifat ini</a:t>
            </a:r>
          </a:p>
          <a:p>
            <a:r>
              <a:rPr lang="en-US" sz="2000"/>
              <a:t>, tetapi variabel kualitatif tidak memiliki sifat ini</a:t>
            </a:r>
          </a:p>
        </p:txBody>
      </p:sp>
    </p:spTree>
    <p:extLst>
      <p:ext uri="{BB962C8B-B14F-4D97-AF65-F5344CB8AC3E}">
        <p14:creationId xmlns:p14="http://schemas.microsoft.com/office/powerpoint/2010/main" val="3684064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F0EE-86F2-F110-1C7A-787989D34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Perbedaan Skala Rasio dan Interval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C372BA-B8A0-29E6-FB22-96D962F88C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4263675"/>
              </p:ext>
            </p:extLst>
          </p:nvPr>
        </p:nvGraphicFramePr>
        <p:xfrm>
          <a:off x="762000" y="1676400"/>
          <a:ext cx="7086600" cy="2708676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1493676714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3376889571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1831978344"/>
                    </a:ext>
                  </a:extLst>
                </a:gridCol>
              </a:tblGrid>
              <a:tr h="3322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3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Fitur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3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Interval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3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Rasio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4898439"/>
                  </a:ext>
                </a:extLst>
              </a:tr>
              <a:tr h="61646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3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Selisih bernilai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3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✅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3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✅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7456264"/>
                  </a:ext>
                </a:extLst>
              </a:tr>
              <a:tr h="61646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3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Rasio bernilai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3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❌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3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✅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2614182"/>
                  </a:ext>
                </a:extLst>
              </a:tr>
              <a:tr h="61646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3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Nol bermakna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3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❌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3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✅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362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5FA94D-4CFC-9DE8-9DE6-8C8F257FE036}"/>
              </a:ext>
            </a:extLst>
          </p:cNvPr>
          <p:cNvSpPr txBox="1"/>
          <p:nvPr/>
        </p:nvSpPr>
        <p:spPr>
          <a:xfrm>
            <a:off x="990600" y="5029200"/>
            <a:ext cx="727167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Suhu 20°C ≠ 2× lebih hangat dari 10°C → Interval</a:t>
            </a:r>
          </a:p>
          <a:p>
            <a:r>
              <a:rPr lang="en-US" sz="2800"/>
              <a:t>Usia 60 tahun = 2× usia 30 tahun → Rasio</a:t>
            </a:r>
          </a:p>
          <a:p>
            <a:r>
              <a:rPr lang="en-US" sz="2800"/>
              <a:t>Harga $8.000 = 2× harga $4.000 → Rasio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96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53C8-8681-350A-F135-91DBC8F89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Sumber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F48FB-2D1C-07A2-CC90-58D1B73A8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Database internal perusahaan</a:t>
            </a:r>
          </a:p>
          <a:p>
            <a:r>
              <a:rPr lang="en-US"/>
              <a:t>Media sosial</a:t>
            </a:r>
          </a:p>
          <a:p>
            <a:r>
              <a:rPr lang="en-US"/>
              <a:t>Sensor IoT</a:t>
            </a:r>
          </a:p>
          <a:p>
            <a:r>
              <a:rPr lang="en-US"/>
              <a:t>Log sistem</a:t>
            </a:r>
          </a:p>
          <a:p>
            <a:r>
              <a:rPr lang="en-US"/>
              <a:t>Survei dan kuesioner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144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E9FD-827F-7121-8268-52B02616E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Tugas Mengumpulkan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8C2FA-4564-4FC5-F40A-3A14D63A2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Mengetahui jumlah data dan kolom</a:t>
            </a:r>
          </a:p>
          <a:p>
            <a:r>
              <a:rPr lang="en-US"/>
              <a:t>Mengecek tipe data setiap kolom (Jenis Variabel)</a:t>
            </a:r>
          </a:p>
          <a:p>
            <a:r>
              <a:rPr lang="en-US"/>
              <a:t>Mendeteksi apakah ada nilai yang tidak masuk akal dari variable ( contoh :ada nilai negatif pada harga)</a:t>
            </a:r>
          </a:p>
          <a:p>
            <a:r>
              <a:rPr lang="en-US"/>
              <a:t>Menentukan sumber data – Sumber web</a:t>
            </a:r>
          </a:p>
        </p:txBody>
      </p:sp>
    </p:spTree>
    <p:extLst>
      <p:ext uri="{BB962C8B-B14F-4D97-AF65-F5344CB8AC3E}">
        <p14:creationId xmlns:p14="http://schemas.microsoft.com/office/powerpoint/2010/main" val="363531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237BB-87FB-AA87-63F6-099E67502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Kegiatan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BE034-7343-F2AB-D5AE-5D30D3FB2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Melihat 10 baris pertama data (head() di Python)</a:t>
            </a:r>
          </a:p>
          <a:p>
            <a:endParaRPr lang="en-US" b="1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52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7704-B1C7-C7B2-3EBF-47A74800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AutoShape 2" descr="Tahapan pada CRISP-DM">
            <a:extLst>
              <a:ext uri="{FF2B5EF4-FFF2-40B4-BE49-F238E27FC236}">
                <a16:creationId xmlns:a16="http://schemas.microsoft.com/office/drawing/2014/main" id="{155061F7-56C1-E0D1-0EA6-DE943A69D8A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6850DC-8F8C-C4B0-2217-306964F20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387" y="1676400"/>
            <a:ext cx="5194426" cy="48512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7AB55B6-1809-7A81-15E0-7B22417D8211}"/>
                  </a:ext>
                </a:extLst>
              </p14:cNvPr>
              <p14:cNvContentPartPr/>
              <p14:nvPr/>
            </p14:nvContentPartPr>
            <p14:xfrm>
              <a:off x="4497565" y="2547024"/>
              <a:ext cx="1482480" cy="834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7AB55B6-1809-7A81-15E0-7B22417D821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3925" y="2439384"/>
                <a:ext cx="1590120" cy="105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3961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4DFF-088B-F38E-5A47-C503A060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096D9-B859-B16B-6250-160309816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/>
              <a:t>Memahami data (Data Understanding) adalah tahap kedua dalam CRISP-DM</a:t>
            </a:r>
            <a:r>
              <a:rPr lang="en-US"/>
              <a:t>, yaitu proses </a:t>
            </a:r>
            <a:r>
              <a:rPr lang="en-US" b="1"/>
              <a:t>mengumpulkan</a:t>
            </a:r>
            <a:r>
              <a:rPr lang="en-US"/>
              <a:t>, mengekplorasi, dan mengevaluasi data untuk memastikan data tersebut sesuai dengan tujuan bisnis dan siap untuk dianalisis.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7DC8220-31B7-F20C-BD0D-047AEA4670DB}"/>
                  </a:ext>
                </a:extLst>
              </p14:cNvPr>
              <p14:cNvContentPartPr/>
              <p14:nvPr/>
            </p14:nvContentPartPr>
            <p14:xfrm>
              <a:off x="2053525" y="2680224"/>
              <a:ext cx="2593800" cy="362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7DC8220-31B7-F20C-BD0D-047AEA4670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9525" y="2572584"/>
                <a:ext cx="2701440" cy="57816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940A8542-C41E-2755-D602-95997C8214E4}"/>
              </a:ext>
            </a:extLst>
          </p:cNvPr>
          <p:cNvSpPr txBox="1"/>
          <p:nvPr/>
        </p:nvSpPr>
        <p:spPr>
          <a:xfrm>
            <a:off x="3657600" y="4778220"/>
            <a:ext cx="5486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>
                <a:solidFill>
                  <a:srgbClr val="C00000"/>
                </a:solidFill>
                <a:highlight>
                  <a:srgbClr val="00FFFF"/>
                </a:highlight>
              </a:rPr>
              <a:t>Mengenal karakteristik, kualitas, dan potensi data secara menyeluruh sejak awal proyek, agar proses analisis berikutnya (pembersihan, pemodelan, evaluasi) bisa dilakukan secara tepat dan efektif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915A82F-DD88-F334-1D6C-0EA0BFCF7B6A}"/>
                  </a:ext>
                </a:extLst>
              </p14:cNvPr>
              <p14:cNvContentPartPr/>
              <p14:nvPr/>
            </p14:nvContentPartPr>
            <p14:xfrm>
              <a:off x="3276085" y="4529904"/>
              <a:ext cx="6012720" cy="23025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915A82F-DD88-F334-1D6C-0EA0BFCF7B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22085" y="4422264"/>
                <a:ext cx="6120360" cy="25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072B171-C460-D3C9-C667-CBE95EFCC70A}"/>
                  </a:ext>
                </a:extLst>
              </p14:cNvPr>
              <p14:cNvContentPartPr/>
              <p14:nvPr/>
            </p14:nvContentPartPr>
            <p14:xfrm>
              <a:off x="4849285" y="2897001"/>
              <a:ext cx="2383920" cy="20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072B171-C460-D3C9-C667-CBE95EFCC70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795285" y="2789001"/>
                <a:ext cx="2491560" cy="23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54883F0-C114-B7E6-2C90-EB80F9548576}"/>
                  </a:ext>
                </a:extLst>
              </p14:cNvPr>
              <p14:cNvContentPartPr/>
              <p14:nvPr/>
            </p14:nvContentPartPr>
            <p14:xfrm>
              <a:off x="1036525" y="3327921"/>
              <a:ext cx="2138760" cy="42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54883F0-C114-B7E6-2C90-EB80F954857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2885" y="3220281"/>
                <a:ext cx="224640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D85FC42-5C08-D510-7802-A7CA4A5B20C9}"/>
                  </a:ext>
                </a:extLst>
              </p14:cNvPr>
              <p14:cNvContentPartPr/>
              <p14:nvPr/>
            </p14:nvContentPartPr>
            <p14:xfrm>
              <a:off x="1130125" y="3307761"/>
              <a:ext cx="2167920" cy="72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D85FC42-5C08-D510-7802-A7CA4A5B20C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6125" y="3200121"/>
                <a:ext cx="227556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C75208E-05E4-9F7F-267F-BAD884CCD4EF}"/>
                  </a:ext>
                </a:extLst>
              </p14:cNvPr>
              <p14:cNvContentPartPr/>
              <p14:nvPr/>
            </p14:nvContentPartPr>
            <p14:xfrm>
              <a:off x="893965" y="3390561"/>
              <a:ext cx="832320" cy="63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C75208E-05E4-9F7F-267F-BAD884CCD4E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39965" y="3282561"/>
                <a:ext cx="939960" cy="27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1280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884E1-393B-C4ED-EF3B-FBE600E0F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Keterkaiatan dengan Tahapan Lain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A2D42-8EB4-1E7D-17E0-E000B5042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Business Understanding </a:t>
            </a:r>
            <a:r>
              <a:rPr lang="en-US" sz="2800">
                <a:highlight>
                  <a:srgbClr val="000080"/>
                </a:highlight>
              </a:rPr>
              <a:t>→ Data Understanding</a:t>
            </a:r>
          </a:p>
          <a:p>
            <a:pPr lvl="1"/>
            <a:r>
              <a:rPr lang="en-US" sz="2400"/>
              <a:t>Tujuan bisnis menentukan data apa yang perlu dipahami</a:t>
            </a:r>
          </a:p>
          <a:p>
            <a:r>
              <a:rPr lang="en-US" sz="2800">
                <a:highlight>
                  <a:srgbClr val="000080"/>
                </a:highlight>
              </a:rPr>
              <a:t>Data Understanding </a:t>
            </a:r>
            <a:r>
              <a:rPr lang="en-US" sz="2800"/>
              <a:t>→ Data Preparation</a:t>
            </a:r>
            <a:endParaRPr lang="en-US"/>
          </a:p>
          <a:p>
            <a:pPr lvl="1"/>
            <a:r>
              <a:rPr lang="en-US" sz="2400"/>
              <a:t>Setelah paham data, baru bisa dibersihkan dan ditransformasi</a:t>
            </a:r>
          </a:p>
          <a:p>
            <a:pPr lvl="1"/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691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D0C7E-546F-14C8-94D5-3187CD25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Komponen Utama Memamahi Data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20ED4F0-E268-1FD3-F11F-99F70CE4DF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5847870"/>
              </p:ext>
            </p:extLst>
          </p:nvPr>
        </p:nvGraphicFramePr>
        <p:xfrm>
          <a:off x="457200" y="2003064"/>
          <a:ext cx="8229600" cy="3701708"/>
        </p:xfrm>
        <a:graphic>
          <a:graphicData uri="http://schemas.openxmlformats.org/drawingml/2006/table">
            <a:tbl>
              <a:tblPr/>
              <a:tblGrid>
                <a:gridCol w="2122645">
                  <a:extLst>
                    <a:ext uri="{9D8B030D-6E8A-4147-A177-3AD203B41FA5}">
                      <a16:colId xmlns:a16="http://schemas.microsoft.com/office/drawing/2014/main" val="1168512867"/>
                    </a:ext>
                  </a:extLst>
                </a:gridCol>
                <a:gridCol w="6106955">
                  <a:extLst>
                    <a:ext uri="{9D8B030D-6E8A-4147-A177-3AD203B41FA5}">
                      <a16:colId xmlns:a16="http://schemas.microsoft.com/office/drawing/2014/main" val="3228352607"/>
                    </a:ext>
                  </a:extLst>
                </a:gridCol>
              </a:tblGrid>
              <a:tr h="33150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000" b="1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Komponen</a:t>
                      </a:r>
                    </a:p>
                  </a:txBody>
                  <a:tcPr marL="4350" marR="4350" marT="4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000" b="1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Penjelasan</a:t>
                      </a:r>
                    </a:p>
                  </a:txBody>
                  <a:tcPr marL="4350" marR="4350" marT="4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4832222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000" b="1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1. Pengumpulan Data Awal</a:t>
                      </a:r>
                    </a:p>
                  </a:txBody>
                  <a:tcPr marL="4350" marR="4350" marT="4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000" b="1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Mengidentifikasi dan mengumpulkan semua sumber data yang relevan (database, file CSV, API, dll).</a:t>
                      </a:r>
                    </a:p>
                  </a:txBody>
                  <a:tcPr marL="4350" marR="4350" marT="4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615340"/>
                  </a:ext>
                </a:extLst>
              </a:tr>
              <a:tr h="33150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000" b="1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2. Deskripsi Data</a:t>
                      </a:r>
                    </a:p>
                  </a:txBody>
                  <a:tcPr marL="4350" marR="4350" marT="4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000" b="1" i="0" u="none" strike="noStrike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</a:rPr>
                        <a:t>Memahami struktur data: jumlah baris/kolom, jenis variabel (numerik, kategorikal), nama atribut, contoh data.</a:t>
                      </a:r>
                    </a:p>
                  </a:txBody>
                  <a:tcPr marL="4350" marR="4350" marT="4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211461"/>
                  </a:ext>
                </a:extLst>
              </a:tr>
              <a:tr h="6515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000" b="1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3. Eksplorasi Data (Exploratory Data Analysis / EDA)</a:t>
                      </a:r>
                    </a:p>
                  </a:txBody>
                  <a:tcPr marL="4350" marR="4350" marT="4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000" b="1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Mencari pola, tren, korelasi, atau anomali menggunakan statistik deskriptif dan visualisasi (grafik, histogram, scatter plot).</a:t>
                      </a:r>
                    </a:p>
                  </a:txBody>
                  <a:tcPr marL="4350" marR="4350" marT="4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892610"/>
                  </a:ext>
                </a:extLst>
              </a:tr>
              <a:tr h="65159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000" b="1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4. Kualitas Data</a:t>
                      </a:r>
                    </a:p>
                  </a:txBody>
                  <a:tcPr marL="4350" marR="4350" marT="4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000" b="1" i="0" u="none" strike="noStrike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Memeriksa kelengkapan, keakuratan, konsistensi data. Misalnya: apakah ada data hilang (missing values)? Apakah ada duplikat atau kesalahan input?</a:t>
                      </a:r>
                    </a:p>
                  </a:txBody>
                  <a:tcPr marL="4350" marR="4350" marT="4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06846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E3C66B-95C1-FC03-A578-B623AF35FC07}"/>
                  </a:ext>
                </a:extLst>
              </p14:cNvPr>
              <p14:cNvContentPartPr/>
              <p14:nvPr/>
            </p14:nvContentPartPr>
            <p14:xfrm>
              <a:off x="1263685" y="2003064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E3C66B-95C1-FC03-A578-B623AF35FC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09685" y="1895424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608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9D67-4BBF-7AD9-ADED-AC4DD592B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Pentingnya memahami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626FE-1421-B008-63C2-414ECE282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Membantu memilih teknik data mining yang tepat</a:t>
            </a:r>
          </a:p>
          <a:p>
            <a:r>
              <a:rPr lang="en-US"/>
              <a:t>Meningkatkan akurasi model prediksi</a:t>
            </a:r>
          </a:p>
          <a:p>
            <a:r>
              <a:rPr lang="en-US"/>
              <a:t>Menghindari kesalahan interpretasi</a:t>
            </a:r>
          </a:p>
          <a:p>
            <a:r>
              <a:rPr lang="en-US"/>
              <a:t>Memastikan hasil yang dapat diandalkan dan dapat ditindaklanjuti</a:t>
            </a:r>
          </a:p>
        </p:txBody>
      </p:sp>
    </p:spTree>
    <p:extLst>
      <p:ext uri="{BB962C8B-B14F-4D97-AF65-F5344CB8AC3E}">
        <p14:creationId xmlns:p14="http://schemas.microsoft.com/office/powerpoint/2010/main" val="1229143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DF6B-916F-A8D9-FF53-7186C0C35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6F5D2-955E-5126-E0E6-30C36FD10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n-NO"/>
              <a:t>Observasi : unit informasi (misal: pelanggan, negara, transaksi)</a:t>
            </a:r>
          </a:p>
          <a:p>
            <a:r>
              <a:rPr lang="nn-NO"/>
              <a:t>Variabel : karakteristik yang diukur dari observsi (misal: harga, usia, negara)</a:t>
            </a:r>
          </a:p>
          <a:p>
            <a:r>
              <a:rPr lang="en-US"/>
              <a:t>Contoh: </a:t>
            </a:r>
          </a:p>
          <a:p>
            <a:pPr lvl="1"/>
            <a:r>
              <a:rPr lang="en-US"/>
              <a:t>Observasi: Transaksi pembelian</a:t>
            </a:r>
          </a:p>
          <a:p>
            <a:pPr lvl="1"/>
            <a:r>
              <a:rPr lang="en-US"/>
              <a:t>Variabel: Harga, Tanggal, Nama Produk, Negara</a:t>
            </a:r>
          </a:p>
          <a:p>
            <a:pPr lvl="1"/>
            <a:endParaRPr lang="nn-NO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32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92E5-E004-9008-B1E0-487EEDD0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Jenis Variabel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220675D-7078-1575-15BC-4017F0E3C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5080049"/>
              </p:ext>
            </p:extLst>
          </p:nvPr>
        </p:nvGraphicFramePr>
        <p:xfrm>
          <a:off x="685800" y="1752600"/>
          <a:ext cx="8153400" cy="3886200"/>
        </p:xfrm>
        <a:graphic>
          <a:graphicData uri="http://schemas.openxmlformats.org/drawingml/2006/table">
            <a:tbl>
              <a:tblPr/>
              <a:tblGrid>
                <a:gridCol w="2754526">
                  <a:extLst>
                    <a:ext uri="{9D8B030D-6E8A-4147-A177-3AD203B41FA5}">
                      <a16:colId xmlns:a16="http://schemas.microsoft.com/office/drawing/2014/main" val="505871301"/>
                    </a:ext>
                  </a:extLst>
                </a:gridCol>
                <a:gridCol w="2883072">
                  <a:extLst>
                    <a:ext uri="{9D8B030D-6E8A-4147-A177-3AD203B41FA5}">
                      <a16:colId xmlns:a16="http://schemas.microsoft.com/office/drawing/2014/main" val="2488452942"/>
                    </a:ext>
                  </a:extLst>
                </a:gridCol>
                <a:gridCol w="2515802">
                  <a:extLst>
                    <a:ext uri="{9D8B030D-6E8A-4147-A177-3AD203B41FA5}">
                      <a16:colId xmlns:a16="http://schemas.microsoft.com/office/drawing/2014/main" val="423470368"/>
                    </a:ext>
                  </a:extLst>
                </a:gridCol>
              </a:tblGrid>
              <a:tr h="57658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Jenis Variabel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Deskripsi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Contoh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037369"/>
                  </a:ext>
                </a:extLst>
              </a:tr>
              <a:tr h="82740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Quantitative (Numerik)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Nilai angka, bisa dihitung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Harga, umur, pendapatan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177020"/>
                  </a:ext>
                </a:extLst>
              </a:tr>
              <a:tr h="82740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Qualitative (Kategorikal/Faktor)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Klasifikasi atau kategori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Jenis kelamin, negara, merek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088764"/>
                  </a:ext>
                </a:extLst>
              </a:tr>
              <a:tr h="82740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Discrete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fi-FI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Nilai terpisah (tanpa nilai antara)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Jumlah anak, jumlah produk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0606565"/>
                  </a:ext>
                </a:extLst>
              </a:tr>
              <a:tr h="82740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Continuous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Nilai kontinu (bisa pecahan)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Berat badan, waktu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7774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19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20A2-8759-CF69-4507-C28E7D99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Penyimpanan &amp; Interpretasi Variabel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DD723-2C00-E0D1-A569-0C447F8F5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Variabel kuantitatif → disimpan sebagai angka (misal: 5000, 25)</a:t>
            </a:r>
          </a:p>
          <a:p>
            <a:r>
              <a:rPr lang="en-US"/>
              <a:t>Variabel kualitatif → bisa disimpan sebagai:</a:t>
            </a:r>
          </a:p>
          <a:p>
            <a:pPr lvl="1"/>
            <a:r>
              <a:rPr lang="en-US"/>
              <a:t>Teks (string): "Indonesia", "Chocolate"</a:t>
            </a:r>
          </a:p>
          <a:p>
            <a:pPr lvl="1"/>
            <a:r>
              <a:rPr lang="en-US"/>
              <a:t>Angka (dengan label): 1 = "Coklat", 2 = "Vanila"</a:t>
            </a:r>
          </a:p>
        </p:txBody>
      </p:sp>
    </p:spTree>
    <p:extLst>
      <p:ext uri="{BB962C8B-B14F-4D97-AF65-F5344CB8AC3E}">
        <p14:creationId xmlns:p14="http://schemas.microsoft.com/office/powerpoint/2010/main" val="630733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1580</TotalTime>
  <Words>717</Words>
  <Application>Microsoft Office PowerPoint</Application>
  <PresentationFormat>On-screen Show (4:3)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MEMAHAMI DATA </vt:lpstr>
      <vt:lpstr>PowerPoint Presentation</vt:lpstr>
      <vt:lpstr>PowerPoint Presentation</vt:lpstr>
      <vt:lpstr>Keterkaiatan dengan Tahapan Lain</vt:lpstr>
      <vt:lpstr>Komponen Utama Memamahi Data</vt:lpstr>
      <vt:lpstr>Pentingnya memahami data</vt:lpstr>
      <vt:lpstr>Data </vt:lpstr>
      <vt:lpstr>Jenis Variabel</vt:lpstr>
      <vt:lpstr>Penyimpanan &amp; Interpretasi Variabel</vt:lpstr>
      <vt:lpstr>Variabel Kualitatif &amp; Penyimpanannya </vt:lpstr>
      <vt:lpstr>Variabel Biner (Dummy)</vt:lpstr>
      <vt:lpstr>SKALA PENGUKURAN</vt:lpstr>
      <vt:lpstr>Perbedaan Skala Rasio dan Interval</vt:lpstr>
      <vt:lpstr>Sumber Data</vt:lpstr>
      <vt:lpstr>Tugas Mengumpulkan Data </vt:lpstr>
      <vt:lpstr>Kegiatan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DAN IMPLEMENTASI DATA SCIENCE</dc:title>
  <dc:creator>ana computer</dc:creator>
  <cp:lastModifiedBy>mulaab mulyo</cp:lastModifiedBy>
  <cp:revision>121</cp:revision>
  <dcterms:created xsi:type="dcterms:W3CDTF">2022-10-05T06:01:45Z</dcterms:created>
  <dcterms:modified xsi:type="dcterms:W3CDTF">2025-08-31T23:33:05Z</dcterms:modified>
</cp:coreProperties>
</file>