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3" r:id="rId3"/>
    <p:sldId id="264" r:id="rId4"/>
    <p:sldId id="260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80" autoAdjust="0"/>
  </p:normalViewPr>
  <p:slideViewPr>
    <p:cSldViewPr snapToGrid="0">
      <p:cViewPr varScale="1">
        <p:scale>
          <a:sx n="180" d="100"/>
          <a:sy n="180" d="100"/>
        </p:scale>
        <p:origin x="618" y="1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DDSAnalytics</a:t>
            </a:r>
            <a:r>
              <a:rPr lang="en-US" b="1" dirty="0"/>
              <a:t>: Request For Proposal – Project </a:t>
            </a:r>
            <a:r>
              <a:rPr lang="en-US" b="1" dirty="0" err="1"/>
              <a:t>TalentHold</a:t>
            </a: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070" y="1795749"/>
            <a:ext cx="4190999" cy="2059538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 dirty="0">
                <a:solidFill>
                  <a:srgbClr val="616161"/>
                </a:solidFill>
                <a:latin typeface="Proxima Nova"/>
              </a:rPr>
              <a:t>Overview of the Project:</a:t>
            </a:r>
            <a:r>
              <a:rPr sz="1200" b="0" i="0" dirty="0">
                <a:solidFill>
                  <a:srgbClr val="616161"/>
                </a:solidFill>
                <a:latin typeface="Proxima Nova"/>
              </a:rPr>
              <a:t> This case study</a:t>
            </a:r>
            <a:r>
              <a:rPr lang="en-US" sz="1200" b="0" i="0" dirty="0">
                <a:solidFill>
                  <a:srgbClr val="616161"/>
                </a:solidFill>
                <a:latin typeface="Proxima Nova"/>
              </a:rPr>
              <a:t> aims to demonstrate our team’s ability to deliver efficient and advanced analytical capabilities that will drive the Frito Lay Talent Management </a:t>
            </a:r>
            <a:r>
              <a:rPr lang="en-US" sz="1200" dirty="0">
                <a:solidFill>
                  <a:srgbClr val="616161"/>
                </a:solidFill>
                <a:latin typeface="Proxima Nova"/>
              </a:rPr>
              <a:t>Initiatives forward.</a:t>
            </a:r>
            <a:endParaRPr lang="en-US" sz="1200" b="0" i="0" dirty="0">
              <a:solidFill>
                <a:srgbClr val="616161"/>
              </a:solidFill>
              <a:latin typeface="Proxima Nova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endParaRPr lang="en-US" sz="1200" dirty="0">
              <a:solidFill>
                <a:srgbClr val="616161"/>
              </a:solidFill>
              <a:latin typeface="Proxima Nova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 dirty="0">
                <a:solidFill>
                  <a:srgbClr val="616161"/>
                </a:solidFill>
                <a:latin typeface="Proxima Nova"/>
              </a:rPr>
              <a:t>Objectives and Goals:</a:t>
            </a:r>
            <a:r>
              <a:rPr sz="1200" b="0" i="0" dirty="0">
                <a:solidFill>
                  <a:srgbClr val="616161"/>
                </a:solidFill>
                <a:latin typeface="Proxima Nova"/>
              </a:rPr>
              <a:t> The primary objectives are to understand the factors influencing employee attrition, develop predictive models to forecast attrition, and provide actionable insights to reduce turnover.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t34tpwk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 dirty="0">
                <a:solidFill>
                  <a:srgbClr val="616161"/>
                </a:solidFill>
                <a:latin typeface="Proxima Nova"/>
              </a:rPr>
              <a:t>Photo by Octavian Dan on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0225"/>
            <a:ext cx="3552377" cy="572700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F6C064-7216-3416-8D0C-137AEE77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66806" y="212073"/>
            <a:ext cx="3678519" cy="2270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C40554-EFB8-850C-F7F7-4099B35A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2432" y="2647681"/>
            <a:ext cx="3664331" cy="2261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8B15E-86D6-A869-211B-11AE8AC0D6E7}"/>
              </a:ext>
            </a:extLst>
          </p:cNvPr>
          <p:cNvSpPr txBox="1"/>
          <p:nvPr/>
        </p:nvSpPr>
        <p:spPr>
          <a:xfrm>
            <a:off x="271130" y="850604"/>
            <a:ext cx="43912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200" b="1" i="0" dirty="0">
                <a:solidFill>
                  <a:srgbClr val="616161"/>
                </a:solidFill>
                <a:latin typeface="Proxima Nova"/>
              </a:rPr>
              <a:t>The Initial Exploration: V</a:t>
            </a:r>
            <a:r>
              <a:rPr lang="en-US" sz="1200" b="1" dirty="0">
                <a:solidFill>
                  <a:srgbClr val="616161"/>
                </a:solidFill>
                <a:latin typeface="Proxima Nova"/>
              </a:rPr>
              <a:t>isualizing Multivariate Relationships.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16161"/>
              </a:solidFill>
              <a:latin typeface="Proxima Nova"/>
            </a:endParaRPr>
          </a:p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Education Field by Attrition:</a:t>
            </a:r>
          </a:p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	- </a:t>
            </a:r>
            <a:r>
              <a:rPr lang="en-US" sz="1100" b="1" dirty="0">
                <a:solidFill>
                  <a:srgbClr val="616161"/>
                </a:solidFill>
                <a:latin typeface="Proxima Nova"/>
              </a:rPr>
              <a:t>Fairly equal across the board, but the highest turnover is in employees holding human resources and technical degrees.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7A651-308A-DCC9-9C1B-79A902D6B8C0}"/>
              </a:ext>
            </a:extLst>
          </p:cNvPr>
          <p:cNvSpPr txBox="1"/>
          <p:nvPr/>
        </p:nvSpPr>
        <p:spPr>
          <a:xfrm>
            <a:off x="271130" y="1859361"/>
            <a:ext cx="43912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 Monthly Income vs Education Field by Attrition:</a:t>
            </a:r>
          </a:p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	- The boxplot indicates a likely </a:t>
            </a:r>
            <a:r>
              <a:rPr lang="en-US" sz="1100" b="1" dirty="0">
                <a:solidFill>
                  <a:srgbClr val="616161"/>
                </a:solidFill>
                <a:latin typeface="Proxima Nova"/>
              </a:rPr>
              <a:t>massive disparity in monthly income between the highest and lowest earners in Human Resources.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A8DFE-2E4E-2FF8-B27B-169914F17A61}"/>
              </a:ext>
            </a:extLst>
          </p:cNvPr>
          <p:cNvSpPr txBox="1"/>
          <p:nvPr/>
        </p:nvSpPr>
        <p:spPr>
          <a:xfrm>
            <a:off x="271130" y="2668063"/>
            <a:ext cx="43912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 Monthly Income vs Job Role by Attrition:</a:t>
            </a:r>
          </a:p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	- </a:t>
            </a:r>
            <a:r>
              <a:rPr lang="en-US" sz="1100" b="1" dirty="0">
                <a:solidFill>
                  <a:srgbClr val="616161"/>
                </a:solidFill>
                <a:latin typeface="Proxima Nova"/>
              </a:rPr>
              <a:t>Human Resources Job Role appears to be more fairly distributed than the Education Field would lead one to expect. </a:t>
            </a:r>
          </a:p>
          <a:p>
            <a:pPr defTabSz="274320"/>
            <a:r>
              <a:rPr lang="en-US" sz="1100" b="1" dirty="0">
                <a:solidFill>
                  <a:srgbClr val="616161"/>
                </a:solidFill>
                <a:latin typeface="Proxima Nova"/>
              </a:rPr>
              <a:t>	- Management likely accounts for outliers across departments.</a:t>
            </a:r>
          </a:p>
          <a:p>
            <a:pPr defTabSz="274320"/>
            <a:r>
              <a:rPr lang="en-US" sz="1100" b="1" dirty="0">
                <a:solidFill>
                  <a:srgbClr val="616161"/>
                </a:solidFill>
                <a:latin typeface="Proxima Nova"/>
              </a:rPr>
              <a:t>	- There are several fields with very wide spreads in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84B27-74B2-C19C-1BE8-425587ED3092}"/>
              </a:ext>
            </a:extLst>
          </p:cNvPr>
          <p:cNvSpPr txBox="1"/>
          <p:nvPr/>
        </p:nvSpPr>
        <p:spPr>
          <a:xfrm>
            <a:off x="271130" y="3815318"/>
            <a:ext cx="43912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Attrition by Department and Job Role:</a:t>
            </a:r>
          </a:p>
          <a:p>
            <a:pPr defTabSz="274320"/>
            <a:r>
              <a:rPr lang="en-US" sz="1200" b="1" dirty="0">
                <a:solidFill>
                  <a:srgbClr val="616161"/>
                </a:solidFill>
                <a:latin typeface="Proxima Nova"/>
              </a:rPr>
              <a:t>	- Managers in </a:t>
            </a:r>
            <a:r>
              <a:rPr lang="en-US" sz="1100" b="1" dirty="0">
                <a:solidFill>
                  <a:srgbClr val="616161"/>
                </a:solidFill>
                <a:latin typeface="Proxima Nova"/>
              </a:rPr>
              <a:t>Human Resources are the only role that have no turnover on record.</a:t>
            </a:r>
          </a:p>
          <a:p>
            <a:pPr defTabSz="274320"/>
            <a:r>
              <a:rPr lang="en-US" sz="1100" b="1" dirty="0">
                <a:solidFill>
                  <a:srgbClr val="616161"/>
                </a:solidFill>
                <a:latin typeface="Proxima Nova"/>
              </a:rPr>
              <a:t>	- Sales Representatives have incredibly high turnover.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863DC-8737-DBBA-B1A7-CD296C15F6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61097" y="2658039"/>
            <a:ext cx="3660519" cy="22590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BDEA09-BC86-7E9F-07B0-DB14FC22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58909" y="213388"/>
            <a:ext cx="3672039" cy="22661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0C022-9177-6D7F-90FC-2C74E0BD7B8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83194" y="798695"/>
            <a:ext cx="5332008" cy="4023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95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1" grpId="0"/>
      <p:bldP spid="11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0225"/>
            <a:ext cx="3552377" cy="572700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29" y="1592198"/>
            <a:ext cx="4205748" cy="200824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sz="1200" b="1" dirty="0">
                <a:solidFill>
                  <a:srgbClr val="616161"/>
                </a:solidFill>
                <a:latin typeface="Proxima Nova"/>
              </a:rPr>
              <a:t>Analysis of Numeric Values</a:t>
            </a:r>
            <a:r>
              <a:rPr sz="12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2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200" b="0" i="0" dirty="0">
                <a:solidFill>
                  <a:srgbClr val="616161"/>
                </a:solidFill>
                <a:latin typeface="Proxima Nova"/>
              </a:rPr>
              <a:t>ANOVA </a:t>
            </a:r>
            <a:r>
              <a:rPr lang="en-US" sz="1200" i="0" dirty="0">
                <a:solidFill>
                  <a:schemeClr val="tx1"/>
                </a:solidFill>
                <a:latin typeface="Proxima Nova" panose="020B0604020202020204" charset="0"/>
              </a:rPr>
              <a:t>models </a:t>
            </a:r>
            <a:r>
              <a:rPr lang="en-US" sz="1200" dirty="0">
                <a:solidFill>
                  <a:schemeClr val="tx1"/>
                </a:solidFill>
                <a:latin typeface="Proxima Nova" panose="020B0604020202020204" charset="0"/>
              </a:rPr>
              <a:t>assess differences in means among multiple groups for a continuous dependent variable. It helps determine if at least one group mean is statistically different from the others</a:t>
            </a:r>
            <a:r>
              <a:rPr sz="1200" i="0" dirty="0">
                <a:solidFill>
                  <a:schemeClr val="tx1"/>
                </a:solidFill>
                <a:latin typeface="Proxima Nova"/>
              </a:rPr>
              <a:t>.</a:t>
            </a:r>
            <a:endParaRPr lang="en-US" sz="1200" i="0" dirty="0">
              <a:solidFill>
                <a:schemeClr val="tx1"/>
              </a:solidFill>
              <a:latin typeface="Proxima Nova"/>
            </a:endParaRP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sz="1200" b="1" dirty="0">
                <a:solidFill>
                  <a:srgbClr val="616161"/>
                </a:solidFill>
                <a:latin typeface="Proxima Nova"/>
              </a:rPr>
              <a:t>Analysis of Categoric Values </a:t>
            </a:r>
            <a:r>
              <a:rPr lang="en-US" sz="12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lang="en-US" sz="12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200" dirty="0">
                <a:latin typeface="Proxima Nova" panose="020B0604020202020204" charset="0"/>
              </a:rPr>
              <a:t>Logistic regression provides insights into the relationship between categorical dependent variables and continuous or categorical independent variables.</a:t>
            </a:r>
            <a:endParaRPr lang="en-US" sz="1200" b="0" i="0" dirty="0">
              <a:solidFill>
                <a:srgbClr val="616161"/>
              </a:solidFill>
              <a:latin typeface="Proxima Nova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C40554-EFB8-850C-F7F7-4099B35A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69981" y="925033"/>
            <a:ext cx="4545420" cy="3333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E36E61-9C08-7F78-DBF0-C1708D61FB2C}"/>
              </a:ext>
            </a:extLst>
          </p:cNvPr>
          <p:cNvSpPr txBox="1"/>
          <p:nvPr/>
        </p:nvSpPr>
        <p:spPr>
          <a:xfrm>
            <a:off x="58480" y="902613"/>
            <a:ext cx="4190999" cy="18492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k-Nearest Neighbors (k-NN):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 non-parametric method used for classification. It works by finding the k closest data points in the training set to make predictions.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Naive Bayes: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 A probabilistic classifier based on Bayes' theorem. It assumes independence between predictors, making it computationally efficient.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7E476-5042-2299-A214-A6323859D928}"/>
              </a:ext>
            </a:extLst>
          </p:cNvPr>
          <p:cNvSpPr txBox="1"/>
          <p:nvPr/>
        </p:nvSpPr>
        <p:spPr>
          <a:xfrm>
            <a:off x="58479" y="2742046"/>
            <a:ext cx="4190999" cy="200311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Evaluation Criteria: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Models were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 primarily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evaluated based on 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sensitivity and specificity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Naive Bayes: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Selected due to its simplicity, speed, and performance on the re-balanced data.</a:t>
            </a:r>
          </a:p>
          <a:p>
            <a:pPr marL="137160" lvl="1" algn="l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Performance: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Naive Bayes showed higher overall performance in predicting employee attrition compared to k-NN.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78490-549F-2B97-57A9-4FB82E84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6639"/>
              </p:ext>
            </p:extLst>
          </p:nvPr>
        </p:nvGraphicFramePr>
        <p:xfrm>
          <a:off x="4727944" y="1383381"/>
          <a:ext cx="3806460" cy="101224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951615">
                  <a:extLst>
                    <a:ext uri="{9D8B030D-6E8A-4147-A177-3AD203B41FA5}">
                      <a16:colId xmlns:a16="http://schemas.microsoft.com/office/drawing/2014/main" val="176096542"/>
                    </a:ext>
                  </a:extLst>
                </a:gridCol>
                <a:gridCol w="951615">
                  <a:extLst>
                    <a:ext uri="{9D8B030D-6E8A-4147-A177-3AD203B41FA5}">
                      <a16:colId xmlns:a16="http://schemas.microsoft.com/office/drawing/2014/main" val="2174821549"/>
                    </a:ext>
                  </a:extLst>
                </a:gridCol>
                <a:gridCol w="951615">
                  <a:extLst>
                    <a:ext uri="{9D8B030D-6E8A-4147-A177-3AD203B41FA5}">
                      <a16:colId xmlns:a16="http://schemas.microsoft.com/office/drawing/2014/main" val="2184141913"/>
                    </a:ext>
                  </a:extLst>
                </a:gridCol>
                <a:gridCol w="951615">
                  <a:extLst>
                    <a:ext uri="{9D8B030D-6E8A-4147-A177-3AD203B41FA5}">
                      <a16:colId xmlns:a16="http://schemas.microsoft.com/office/drawing/2014/main" val="1050607823"/>
                    </a:ext>
                  </a:extLst>
                </a:gridCol>
              </a:tblGrid>
              <a:tr h="22565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K-NN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(Over-sample)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Reference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Additional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291745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Attrition 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Attrition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Sensitivity: 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99825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Attrition 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Specificity: 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821038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Attrition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Accuracy: 0.77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6250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DC5708-9613-527E-9CAA-50E9B2A0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05100"/>
              </p:ext>
            </p:extLst>
          </p:nvPr>
        </p:nvGraphicFramePr>
        <p:xfrm>
          <a:off x="4727944" y="2804829"/>
          <a:ext cx="3806460" cy="101224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951615">
                  <a:extLst>
                    <a:ext uri="{9D8B030D-6E8A-4147-A177-3AD203B41FA5}">
                      <a16:colId xmlns:a16="http://schemas.microsoft.com/office/drawing/2014/main" val="176096542"/>
                    </a:ext>
                  </a:extLst>
                </a:gridCol>
                <a:gridCol w="951615">
                  <a:extLst>
                    <a:ext uri="{9D8B030D-6E8A-4147-A177-3AD203B41FA5}">
                      <a16:colId xmlns:a16="http://schemas.microsoft.com/office/drawing/2014/main" val="2174821549"/>
                    </a:ext>
                  </a:extLst>
                </a:gridCol>
                <a:gridCol w="951615">
                  <a:extLst>
                    <a:ext uri="{9D8B030D-6E8A-4147-A177-3AD203B41FA5}">
                      <a16:colId xmlns:a16="http://schemas.microsoft.com/office/drawing/2014/main" val="2184141913"/>
                    </a:ext>
                  </a:extLst>
                </a:gridCol>
                <a:gridCol w="951615">
                  <a:extLst>
                    <a:ext uri="{9D8B030D-6E8A-4147-A177-3AD203B41FA5}">
                      <a16:colId xmlns:a16="http://schemas.microsoft.com/office/drawing/2014/main" val="1050607823"/>
                    </a:ext>
                  </a:extLst>
                </a:gridCol>
              </a:tblGrid>
              <a:tr h="22565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Naïve-Bayes</a:t>
                      </a:r>
                    </a:p>
                    <a:p>
                      <a:pPr algn="ctr"/>
                      <a:r>
                        <a:rPr lang="en-US" sz="800" dirty="0"/>
                        <a:t>(Under-sample)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Additional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91745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/>
                        <a:t>Attrition 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/>
                        <a:t>Attrition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Sensitivity: 0.72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99825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Attrition 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Specificity: 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21038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/>
                        <a:t>Attrition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Accuracy: 0.78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5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Business Implications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432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432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4302" y="775767"/>
            <a:ext cx="4570228" cy="361381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Interpretation of Results: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The analysis revealed that factors such 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overtime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job role, and 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monthly income 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significantly impact employee attrition. High levels of </a:t>
            </a: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monthly income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and extensive working years are associated with lower attrition, while overtime and certain job roles contribute to higher turnover rates.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Recommendations Based on Findings: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1. Enhance job involvement through employee engagement programs. 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2. Monitor and manage overtime to prevent burnout. 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3. Focus on retention strategies for high-risk job roles. 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4. Develop career development plans to leverage employees' extensive working years.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kr7vh_b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 dirty="0">
                <a:solidFill>
                  <a:srgbClr val="616161"/>
                </a:solidFill>
                <a:latin typeface="Proxima Nova"/>
              </a:rPr>
              <a:t>Photo by Sincerely Media on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574</Words>
  <Application>Microsoft Office PowerPoint</Application>
  <PresentationFormat>On-screen Show (16:9)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Proxima Nova</vt:lpstr>
      <vt:lpstr>Arial</vt:lpstr>
      <vt:lpstr>Spearmint</vt:lpstr>
      <vt:lpstr>DDSAnalytics: Request For Proposal – Project TalentHold</vt:lpstr>
      <vt:lpstr>Exploratory Data Analysis</vt:lpstr>
      <vt:lpstr>Exploratory Data Analysis</vt:lpstr>
      <vt:lpstr>Business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Hines, Tom</cp:lastModifiedBy>
  <cp:revision>2</cp:revision>
  <dcterms:modified xsi:type="dcterms:W3CDTF">2024-07-01T07:02:09Z</dcterms:modified>
</cp:coreProperties>
</file>