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6" r:id="rId1"/>
  </p:sldMasterIdLst>
  <p:notesMasterIdLst>
    <p:notesMasterId r:id="rId25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6" r:id="rId11"/>
    <p:sldId id="267" r:id="rId12"/>
    <p:sldId id="274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17840-8A6B-43C9-A36D-AAC8B9816762}">
          <p14:sldIdLst>
            <p14:sldId id="256"/>
          </p14:sldIdLst>
        </p14:section>
        <p14:section name="Initial Definitions" id="{B0A83E87-7522-46E7-95DC-461ACF95CB17}">
          <p14:sldIdLst>
            <p14:sldId id="257"/>
            <p14:sldId id="258"/>
          </p14:sldIdLst>
        </p14:section>
        <p14:section name="CompareContrast Nets" id="{29528281-6C93-47D7-B937-4E69ADD9C9F3}">
          <p14:sldIdLst>
            <p14:sldId id="262"/>
            <p14:sldId id="263"/>
            <p14:sldId id="264"/>
            <p14:sldId id="259"/>
            <p14:sldId id="260"/>
            <p14:sldId id="261"/>
          </p14:sldIdLst>
        </p14:section>
        <p14:section name="PeerCube Description" id="{DF49734D-98CA-4AF3-9024-0FA6D69C4236}">
          <p14:sldIdLst>
            <p14:sldId id="266"/>
            <p14:sldId id="267"/>
            <p14:sldId id="274"/>
            <p14:sldId id="268"/>
            <p14:sldId id="269"/>
            <p14:sldId id="270"/>
          </p14:sldIdLst>
        </p14:section>
        <p14:section name="Solution" id="{7156A52E-E44C-4C95-8C0D-DCDDEFD85B50}">
          <p14:sldIdLst>
            <p14:sldId id="271"/>
            <p14:sldId id="272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goproj\src\github.com\rhino1998\peercube\presentation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goproj\src\github.com\rhino1998\peercube\presentation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Mean Requests per Second (</a:t>
            </a:r>
            <a:r>
              <a:rPr lang="el-GR" sz="1800" dirty="0" smtClean="0"/>
              <a:t>ω</a:t>
            </a:r>
            <a:r>
              <a:rPr lang="en-US" sz="1800" dirty="0" smtClean="0"/>
              <a:t>=1) 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838653232862018E-2"/>
          <c:y val="0.16321905605091405"/>
          <c:w val="0.91916134676713801"/>
          <c:h val="0.69502454050909324"/>
        </c:manualLayout>
      </c:layout>
      <c:barChart>
        <c:barDir val="col"/>
        <c:grouping val="clustered"/>
        <c:varyColors val="0"/>
        <c:ser>
          <c:idx val="2"/>
          <c:order val="0"/>
          <c:tx>
            <c:v>Default</c:v>
          </c:tx>
          <c:spPr>
            <a:gradFill rotWithShape="1">
              <a:gsLst>
                <a:gs pos="0">
                  <a:schemeClr val="accent5">
                    <a:tint val="96000"/>
                    <a:lumMod val="102000"/>
                  </a:schemeClr>
                </a:gs>
                <a:gs pos="100000">
                  <a:schemeClr val="accent5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Lit>
              <c:ptCount val="4"/>
              <c:pt idx="0">
                <c:v>μ = 0%</c:v>
              </c:pt>
              <c:pt idx="1">
                <c:v>μ = 5%</c:v>
              </c:pt>
              <c:pt idx="2">
                <c:v>μ = 10%</c:v>
              </c:pt>
              <c:pt idx="3">
                <c:v>μ=20%</c:v>
              </c:pt>
            </c:strLit>
          </c:cat>
          <c:val>
            <c:numRef>
              <c:f>(Default!$E$2,Default!$I$2,Default!$M$2,Default!$Q$2)</c:f>
              <c:numCache>
                <c:formatCode>General</c:formatCode>
                <c:ptCount val="4"/>
                <c:pt idx="0">
                  <c:v>797.82</c:v>
                </c:pt>
                <c:pt idx="1">
                  <c:v>711.87</c:v>
                </c:pt>
                <c:pt idx="2">
                  <c:v>600.69000000000005</c:v>
                </c:pt>
                <c:pt idx="3">
                  <c:v>403.69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B7-4CB5-B05C-9D90D615BC7D}"/>
            </c:ext>
          </c:extLst>
        </c:ser>
        <c:ser>
          <c:idx val="1"/>
          <c:order val="1"/>
          <c:tx>
            <c:v>Caching</c:v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Lit>
              <c:ptCount val="4"/>
              <c:pt idx="0">
                <c:v>μ = 0%</c:v>
              </c:pt>
              <c:pt idx="1">
                <c:v>μ = 5%</c:v>
              </c:pt>
              <c:pt idx="2">
                <c:v>μ = 10%</c:v>
              </c:pt>
              <c:pt idx="3">
                <c:v>μ=20%</c:v>
              </c:pt>
            </c:strLit>
          </c:cat>
          <c:val>
            <c:numRef>
              <c:f>(Cache!$E$2,Cache!$I$2,Cache!$M$2,Cache!$Q$2)</c:f>
              <c:numCache>
                <c:formatCode>General</c:formatCode>
                <c:ptCount val="4"/>
                <c:pt idx="0">
                  <c:v>994.72</c:v>
                </c:pt>
                <c:pt idx="1">
                  <c:v>907.74</c:v>
                </c:pt>
                <c:pt idx="2">
                  <c:v>815.19</c:v>
                </c:pt>
                <c:pt idx="3">
                  <c:v>579.05999999999995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B7-4CB5-B05C-9D90D615BC7D}"/>
            </c:ext>
          </c:extLst>
        </c:ser>
        <c:ser>
          <c:idx val="0"/>
          <c:order val="2"/>
          <c:tx>
            <c:v>Paging</c:v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Lit>
              <c:ptCount val="4"/>
              <c:pt idx="0">
                <c:v>μ = 0%</c:v>
              </c:pt>
              <c:pt idx="1">
                <c:v>μ = 5%</c:v>
              </c:pt>
              <c:pt idx="2">
                <c:v>μ = 10%</c:v>
              </c:pt>
              <c:pt idx="3">
                <c:v>μ=20%</c:v>
              </c:pt>
            </c:strLit>
          </c:cat>
          <c:val>
            <c:numRef>
              <c:f>(Paging!$E$2,Paging!$I$2,Paging!$M$2,Paging!$Q$2)</c:f>
              <c:numCache>
                <c:formatCode>General</c:formatCode>
                <c:ptCount val="4"/>
                <c:pt idx="0">
                  <c:v>751.63</c:v>
                </c:pt>
                <c:pt idx="1">
                  <c:v>652.84</c:v>
                </c:pt>
                <c:pt idx="2">
                  <c:v>548.91999999999996</c:v>
                </c:pt>
                <c:pt idx="3">
                  <c:v>336.83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B7-4CB5-B05C-9D90D615BC7D}"/>
            </c:ext>
          </c:extLst>
        </c:ser>
        <c:ser>
          <c:idx val="3"/>
          <c:order val="3"/>
          <c:tx>
            <c:v>Both</c:v>
          </c:tx>
          <c:spPr>
            <a:gradFill rotWithShape="1">
              <a:gsLst>
                <a:gs pos="0">
                  <a:schemeClr val="accent1">
                    <a:lumMod val="60000"/>
                    <a:tint val="96000"/>
                    <a:lumMod val="102000"/>
                  </a:schemeClr>
                </a:gs>
                <a:gs pos="100000">
                  <a:schemeClr val="accent1">
                    <a:lumMod val="60000"/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Lit>
              <c:ptCount val="4"/>
              <c:pt idx="0">
                <c:v>μ = 0%</c:v>
              </c:pt>
              <c:pt idx="1">
                <c:v>μ = 5%</c:v>
              </c:pt>
              <c:pt idx="2">
                <c:v>μ = 10%</c:v>
              </c:pt>
              <c:pt idx="3">
                <c:v>μ=20%</c:v>
              </c:pt>
            </c:strLit>
          </c:cat>
          <c:val>
            <c:numRef>
              <c:f>(Both!$E$2,Both!$I$2,Both!$M$2,Both!$Q$2)</c:f>
              <c:numCache>
                <c:formatCode>General</c:formatCode>
                <c:ptCount val="4"/>
                <c:pt idx="0">
                  <c:v>953.18</c:v>
                </c:pt>
                <c:pt idx="1">
                  <c:v>853.06</c:v>
                </c:pt>
                <c:pt idx="2">
                  <c:v>739.98</c:v>
                </c:pt>
                <c:pt idx="3">
                  <c:v>560.74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B7-4CB5-B05C-9D90D615B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57578063"/>
        <c:axId val="557576399"/>
      </c:barChart>
      <c:catAx>
        <c:axId val="557578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576399"/>
        <c:crosses val="autoZero"/>
        <c:auto val="1"/>
        <c:lblAlgn val="ctr"/>
        <c:lblOffset val="0"/>
        <c:noMultiLvlLbl val="0"/>
      </c:catAx>
      <c:valAx>
        <c:axId val="557576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 pitchFamily="34" charset="0"/>
                <a:ea typeface="+mn-ea"/>
                <a:cs typeface="+mn-cs"/>
              </a:defRPr>
            </a:pPr>
            <a:endParaRPr lang="en-US"/>
          </a:p>
        </c:txPr>
        <c:crossAx val="557578063"/>
        <c:crosses val="autoZero"/>
        <c:crossBetween val="between"/>
      </c:valAx>
      <c:spPr>
        <a:noFill/>
        <a:ln w="12700" cap="flat" cmpd="sng" algn="ctr">
          <a:noFill/>
          <a:prstDash val="solid"/>
          <a:miter lim="800000"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pPr>
            <a:r>
              <a:rPr lang="en-US" sz="18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Mean 95th</a:t>
            </a:r>
            <a:r>
              <a:rPr lang="en-US" sz="1800" baseline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Percentile Latency</a:t>
            </a:r>
            <a:r>
              <a:rPr lang="en-US" sz="18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  <a:r>
              <a:rPr lang="el-GR" sz="18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ω</a:t>
            </a:r>
            <a:r>
              <a:rPr lang="en-US" sz="18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=1)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0680439138656E-2"/>
          <c:y val="0.12747006850575582"/>
          <c:w val="0.91916134676713801"/>
          <c:h val="0.73088378960838363"/>
        </c:manualLayout>
      </c:layout>
      <c:barChart>
        <c:barDir val="col"/>
        <c:grouping val="clustered"/>
        <c:varyColors val="0"/>
        <c:ser>
          <c:idx val="2"/>
          <c:order val="0"/>
          <c:tx>
            <c:v>Default</c:v>
          </c:tx>
          <c:spPr>
            <a:gradFill rotWithShape="1">
              <a:gsLst>
                <a:gs pos="0">
                  <a:schemeClr val="accent5">
                    <a:tint val="96000"/>
                    <a:lumMod val="102000"/>
                  </a:schemeClr>
                </a:gs>
                <a:gs pos="100000">
                  <a:schemeClr val="accent5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Lit>
              <c:ptCount val="4"/>
              <c:pt idx="0">
                <c:v>μ = 0%</c:v>
              </c:pt>
              <c:pt idx="1">
                <c:v>μ = 5%</c:v>
              </c:pt>
              <c:pt idx="2">
                <c:v>μ = 10%</c:v>
              </c:pt>
              <c:pt idx="3">
                <c:v>μ=20%</c:v>
              </c:pt>
            </c:strLit>
          </c:cat>
          <c:val>
            <c:numRef>
              <c:f>(Default!$C$2,Default!$G$2,Default!$K$2,Default!$O$2)</c:f>
              <c:numCache>
                <c:formatCode>General</c:formatCode>
                <c:ptCount val="4"/>
                <c:pt idx="0">
                  <c:v>1700.71</c:v>
                </c:pt>
                <c:pt idx="1">
                  <c:v>2022.18</c:v>
                </c:pt>
                <c:pt idx="2">
                  <c:v>2121.7199999999998</c:v>
                </c:pt>
                <c:pt idx="3">
                  <c:v>3189.58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1-4E1E-B9CE-CB187AC2E70E}"/>
            </c:ext>
          </c:extLst>
        </c:ser>
        <c:ser>
          <c:idx val="1"/>
          <c:order val="1"/>
          <c:tx>
            <c:v>Caching</c:v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Lit>
              <c:ptCount val="4"/>
              <c:pt idx="0">
                <c:v>μ = 0%</c:v>
              </c:pt>
              <c:pt idx="1">
                <c:v>μ = 5%</c:v>
              </c:pt>
              <c:pt idx="2">
                <c:v>μ = 10%</c:v>
              </c:pt>
              <c:pt idx="3">
                <c:v>μ=20%</c:v>
              </c:pt>
            </c:strLit>
          </c:cat>
          <c:val>
            <c:numRef>
              <c:f>(Cache!$C$2,Cache!$G$2,Cache!$K$2,Cache!$O$2)</c:f>
              <c:numCache>
                <c:formatCode>General</c:formatCode>
                <c:ptCount val="4"/>
                <c:pt idx="0">
                  <c:v>1602.02</c:v>
                </c:pt>
                <c:pt idx="1">
                  <c:v>1927.71</c:v>
                </c:pt>
                <c:pt idx="2">
                  <c:v>2022.43</c:v>
                </c:pt>
                <c:pt idx="3">
                  <c:v>3127.44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11-4E1E-B9CE-CB187AC2E70E}"/>
            </c:ext>
          </c:extLst>
        </c:ser>
        <c:ser>
          <c:idx val="0"/>
          <c:order val="2"/>
          <c:tx>
            <c:v>Paging</c:v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Lit>
              <c:ptCount val="4"/>
              <c:pt idx="0">
                <c:v>μ = 0%</c:v>
              </c:pt>
              <c:pt idx="1">
                <c:v>μ = 5%</c:v>
              </c:pt>
              <c:pt idx="2">
                <c:v>μ = 10%</c:v>
              </c:pt>
              <c:pt idx="3">
                <c:v>μ=20%</c:v>
              </c:pt>
            </c:strLit>
          </c:cat>
          <c:val>
            <c:numRef>
              <c:f>(Paging!$C$2,Paging!$G$2,Paging!$K$2,Paging!$O$2)</c:f>
              <c:numCache>
                <c:formatCode>General</c:formatCode>
                <c:ptCount val="4"/>
                <c:pt idx="0">
                  <c:v>1753.83</c:v>
                </c:pt>
                <c:pt idx="1">
                  <c:v>2073.63</c:v>
                </c:pt>
                <c:pt idx="2">
                  <c:v>2177.41</c:v>
                </c:pt>
                <c:pt idx="3">
                  <c:v>3265.51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11-4E1E-B9CE-CB187AC2E70E}"/>
            </c:ext>
          </c:extLst>
        </c:ser>
        <c:ser>
          <c:idx val="3"/>
          <c:order val="3"/>
          <c:tx>
            <c:v>Both</c:v>
          </c:tx>
          <c:spPr>
            <a:gradFill rotWithShape="1">
              <a:gsLst>
                <a:gs pos="0">
                  <a:schemeClr val="accent1">
                    <a:lumMod val="60000"/>
                    <a:tint val="96000"/>
                    <a:lumMod val="102000"/>
                  </a:schemeClr>
                </a:gs>
                <a:gs pos="100000">
                  <a:schemeClr val="accent1">
                    <a:lumMod val="60000"/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Lit>
              <c:ptCount val="4"/>
              <c:pt idx="0">
                <c:v>μ = 0%</c:v>
              </c:pt>
              <c:pt idx="1">
                <c:v>μ = 5%</c:v>
              </c:pt>
              <c:pt idx="2">
                <c:v>μ = 10%</c:v>
              </c:pt>
              <c:pt idx="3">
                <c:v>μ=20%</c:v>
              </c:pt>
            </c:strLit>
          </c:cat>
          <c:val>
            <c:numRef>
              <c:f>(Both!$C$2,Both!$G$2,Both!$K$2,Both!$O$2)</c:f>
              <c:numCache>
                <c:formatCode>General</c:formatCode>
                <c:ptCount val="4"/>
                <c:pt idx="0">
                  <c:v>1681</c:v>
                </c:pt>
                <c:pt idx="1">
                  <c:v>1928.51</c:v>
                </c:pt>
                <c:pt idx="2">
                  <c:v>2033.48</c:v>
                </c:pt>
                <c:pt idx="3">
                  <c:v>3088.54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11-4E1E-B9CE-CB187AC2E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57578063"/>
        <c:axId val="557576399"/>
      </c:barChart>
      <c:catAx>
        <c:axId val="557578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pPr>
            <a:endParaRPr lang="en-US"/>
          </a:p>
        </c:txPr>
        <c:crossAx val="557576399"/>
        <c:crosses val="autoZero"/>
        <c:auto val="1"/>
        <c:lblAlgn val="ctr"/>
        <c:lblOffset val="0"/>
        <c:noMultiLvlLbl val="0"/>
      </c:catAx>
      <c:valAx>
        <c:axId val="557576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 pitchFamily="34" charset="0"/>
                <a:ea typeface="+mn-ea"/>
                <a:cs typeface="+mn-cs"/>
              </a:defRPr>
            </a:pPr>
            <a:endParaRPr lang="en-US"/>
          </a:p>
        </c:txPr>
        <c:crossAx val="557578063"/>
        <c:crosses val="autoZero"/>
        <c:crossBetween val="between"/>
      </c:valAx>
      <c:spPr>
        <a:noFill/>
        <a:ln w="12700" cap="flat" cmpd="sng" algn="ctr">
          <a:noFill/>
          <a:prstDash val="solid"/>
          <a:miter lim="800000"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90C98-E8EA-4985-8D15-C7EE2950D46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9FDF3-2FBC-4D2E-82FF-9D05C282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4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university under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9FDF3-2FBC-4D2E-82FF-9D05C282F8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8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8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67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28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41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5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01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6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909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64323"/>
            <a:ext cx="10018713" cy="4026877"/>
          </a:xfrm>
        </p:spPr>
        <p:txBody>
          <a:bodyPr anchor="ctr"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9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9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7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6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6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6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7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2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405" y="1380068"/>
            <a:ext cx="9618618" cy="261619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Improving a Hypercube Structured Distributed Hash Table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James R. Wilburn</a:t>
            </a:r>
          </a:p>
          <a:p>
            <a:r>
              <a:rPr lang="en-US" sz="2000" dirty="0" smtClean="0"/>
              <a:t>Mentor: Dr. Udaya Shankar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5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0955"/>
          </a:xfrm>
        </p:spPr>
        <p:txBody>
          <a:bodyPr/>
          <a:lstStyle/>
          <a:p>
            <a:r>
              <a:rPr lang="en-US" dirty="0" smtClean="0">
                <a:latin typeface="+mn-lt"/>
                <a:ea typeface="Noto Sans" panose="020B0502040504020204" pitchFamily="34" charset="0"/>
                <a:cs typeface="Noto Sans" panose="020B0502040504020204" pitchFamily="34" charset="0"/>
              </a:rPr>
              <a:t>PeerCube</a:t>
            </a:r>
            <a:endParaRPr lang="en-US" dirty="0">
              <a:latin typeface="+mn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93277"/>
            <a:ext cx="4746505" cy="3897923"/>
          </a:xfrm>
        </p:spPr>
        <p:txBody>
          <a:bodyPr/>
          <a:lstStyle/>
          <a:p>
            <a:pPr marL="0" indent="0">
              <a:buNone/>
            </a:pPr>
            <a:endParaRPr lang="en-US" sz="3000" dirty="0" smtClean="0"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Cluster at each vertex</a:t>
            </a:r>
          </a:p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Cluster data replication</a:t>
            </a:r>
          </a:p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Limited cluster size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40" y="1893277"/>
            <a:ext cx="3551296" cy="35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095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PeerCube Clusters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1201"/>
            <a:ext cx="5408859" cy="3810000"/>
          </a:xfrm>
        </p:spPr>
        <p:txBody>
          <a:bodyPr/>
          <a:lstStyle/>
          <a:p>
            <a:r>
              <a:rPr lang="en-US" sz="3000" dirty="0" smtClean="0"/>
              <a:t>Grow and Shrink</a:t>
            </a:r>
          </a:p>
          <a:p>
            <a:r>
              <a:rPr lang="en-US" sz="3000" dirty="0" smtClean="0"/>
              <a:t>Merge and Split</a:t>
            </a:r>
          </a:p>
          <a:p>
            <a:r>
              <a:rPr lang="en-US" sz="3000" dirty="0" smtClean="0"/>
              <a:t>Share data internally</a:t>
            </a:r>
          </a:p>
          <a:p>
            <a:r>
              <a:rPr lang="en-US" sz="3000" dirty="0" smtClean="0"/>
              <a:t>Smin and </a:t>
            </a:r>
            <a:r>
              <a:rPr lang="en-US" sz="3000" dirty="0" err="1" smtClean="0"/>
              <a:t>Smax</a:t>
            </a:r>
            <a:endParaRPr lang="en-US" sz="30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842" y="1799809"/>
            <a:ext cx="3670482" cy="367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28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90954"/>
          </a:xfrm>
        </p:spPr>
        <p:txBody>
          <a:bodyPr/>
          <a:lstStyle/>
          <a:p>
            <a:r>
              <a:rPr lang="en-US" dirty="0" smtClean="0"/>
              <a:t>PeerCube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6125"/>
            <a:ext cx="10018713" cy="405507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Randomly assigned ID</a:t>
            </a:r>
          </a:p>
          <a:p>
            <a:r>
              <a:rPr lang="en-US" dirty="0" smtClean="0"/>
              <a:t>Prefixed by cluster label</a:t>
            </a:r>
          </a:p>
          <a:p>
            <a:r>
              <a:rPr lang="en-US" dirty="0" smtClean="0"/>
              <a:t>Not trusted</a:t>
            </a:r>
          </a:p>
          <a:p>
            <a:endParaRPr lang="en-US" sz="3000" dirty="0" smtClean="0"/>
          </a:p>
          <a:p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022" y="1810264"/>
            <a:ext cx="3639846" cy="413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5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095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Cluster Splitting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1201"/>
            <a:ext cx="5408859" cy="3810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When the cluster is larger than Smax</a:t>
            </a:r>
            <a:endParaRPr lang="en-US" sz="3000" dirty="0"/>
          </a:p>
          <a:p>
            <a:r>
              <a:rPr lang="en-US" sz="3000" dirty="0" smtClean="0"/>
              <a:t>Makes two clusters smaller than Smax</a:t>
            </a:r>
          </a:p>
          <a:p>
            <a:r>
              <a:rPr lang="en-US" sz="3000" dirty="0" smtClean="0"/>
              <a:t>Links can be unidirectional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33" y="1880086"/>
            <a:ext cx="3608763" cy="38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94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095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Cluster Merging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1201"/>
            <a:ext cx="5408859" cy="3810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When the cluster is smaller than Smin</a:t>
            </a:r>
            <a:endParaRPr lang="en-US" sz="3000" dirty="0"/>
          </a:p>
          <a:p>
            <a:r>
              <a:rPr lang="en-US" sz="3000" dirty="0" smtClean="0"/>
              <a:t>Makes one cluster larger than Smin</a:t>
            </a:r>
          </a:p>
          <a:p>
            <a:r>
              <a:rPr lang="en-US" sz="3000" dirty="0" smtClean="0"/>
              <a:t>More than two clusters can merge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324" y="1880086"/>
            <a:ext cx="3562580" cy="38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0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095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Problems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1201"/>
            <a:ext cx="5408859" cy="3810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No data prioritization</a:t>
            </a:r>
            <a:endParaRPr lang="en-US" sz="3000" dirty="0"/>
          </a:p>
          <a:p>
            <a:r>
              <a:rPr lang="en-US" sz="3000" dirty="0" smtClean="0"/>
              <a:t>All data is in memory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324" y="2021959"/>
            <a:ext cx="3562580" cy="35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03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095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Hot Data Caching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1201"/>
            <a:ext cx="5408859" cy="3810000"/>
          </a:xfrm>
        </p:spPr>
        <p:txBody>
          <a:bodyPr/>
          <a:lstStyle/>
          <a:p>
            <a:r>
              <a:rPr lang="en-US" sz="3000" dirty="0" smtClean="0"/>
              <a:t>Cache frequently accessed data</a:t>
            </a:r>
          </a:p>
          <a:p>
            <a:r>
              <a:rPr lang="en-US" sz="3000" dirty="0" smtClean="0"/>
              <a:t>Preempt structure</a:t>
            </a:r>
          </a:p>
          <a:p>
            <a:r>
              <a:rPr lang="en-US" sz="3000" dirty="0" smtClean="0"/>
              <a:t>Key-specific links</a:t>
            </a:r>
          </a:p>
          <a:p>
            <a:r>
              <a:rPr lang="en-US" sz="3000" dirty="0" smtClean="0"/>
              <a:t>Latency decrease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875" y="2021959"/>
            <a:ext cx="3301478" cy="35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3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0955"/>
          </a:xfrm>
        </p:spPr>
        <p:txBody>
          <a:bodyPr/>
          <a:lstStyle/>
          <a:p>
            <a:r>
              <a:rPr lang="en-US" dirty="0" smtClean="0"/>
              <a:t>Cold Data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5967171" cy="3124201"/>
          </a:xfrm>
        </p:spPr>
        <p:txBody>
          <a:bodyPr/>
          <a:lstStyle/>
          <a:p>
            <a:r>
              <a:rPr lang="en-US" sz="3000" dirty="0" smtClean="0"/>
              <a:t>Page infrequently accessed data to disk</a:t>
            </a:r>
          </a:p>
          <a:p>
            <a:r>
              <a:rPr lang="en-US" sz="3000" dirty="0" smtClean="0"/>
              <a:t>Saves RAM</a:t>
            </a:r>
          </a:p>
          <a:p>
            <a:r>
              <a:rPr lang="en-US" sz="3000" dirty="0" smtClean="0"/>
              <a:t>Minimal latency increase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878" y="2197603"/>
            <a:ext cx="2663396" cy="359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08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64323"/>
            <a:ext cx="6405479" cy="4026877"/>
          </a:xfrm>
        </p:spPr>
        <p:txBody>
          <a:bodyPr/>
          <a:lstStyle/>
          <a:p>
            <a:r>
              <a:rPr lang="en-US" dirty="0" smtClean="0"/>
              <a:t>Combinations of </a:t>
            </a:r>
            <a:r>
              <a:rPr lang="el-GR" i="1" dirty="0" smtClean="0"/>
              <a:t>μ</a:t>
            </a:r>
            <a:r>
              <a:rPr lang="en-US" dirty="0" smtClean="0"/>
              <a:t>, worker threads, and algorithm modifications</a:t>
            </a:r>
          </a:p>
          <a:p>
            <a:r>
              <a:rPr lang="en-US" dirty="0" smtClean="0"/>
              <a:t>Mean requests per second</a:t>
            </a:r>
          </a:p>
          <a:p>
            <a:r>
              <a:rPr lang="en-US" dirty="0" smtClean="0"/>
              <a:t>Mean 95</a:t>
            </a:r>
            <a:r>
              <a:rPr lang="en-US" baseline="30000" dirty="0" smtClean="0"/>
              <a:t>th</a:t>
            </a:r>
            <a:r>
              <a:rPr lang="en-US" dirty="0" smtClean="0"/>
              <a:t> percentile latency</a:t>
            </a:r>
          </a:p>
          <a:p>
            <a:r>
              <a:rPr lang="en-US" dirty="0" smtClean="0"/>
              <a:t>Every minute for 30 minutes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876" y="2026805"/>
            <a:ext cx="4270624" cy="35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73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849590"/>
              </p:ext>
            </p:extLst>
          </p:nvPr>
        </p:nvGraphicFramePr>
        <p:xfrm>
          <a:off x="2157861" y="1576755"/>
          <a:ext cx="8671611" cy="4651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22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5494"/>
          </a:xfrm>
        </p:spPr>
        <p:txBody>
          <a:bodyPr/>
          <a:lstStyle/>
          <a:p>
            <a:r>
              <a:rPr lang="en-US" dirty="0" smtClean="0">
                <a:latin typeface="+mn-lt"/>
                <a:ea typeface="Noto Sans" panose="020B0502040504020204" pitchFamily="34" charset="0"/>
                <a:cs typeface="Noto Sans" panose="020B0502040504020204" pitchFamily="34" charset="0"/>
              </a:rPr>
              <a:t>What is a Hash Table?</a:t>
            </a:r>
            <a:endParaRPr lang="en-US" dirty="0">
              <a:latin typeface="+mn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84311" y="2666999"/>
            <a:ext cx="4756172" cy="3124201"/>
          </a:xfrm>
        </p:spPr>
        <p:txBody>
          <a:bodyPr/>
          <a:lstStyle/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Store data</a:t>
            </a:r>
          </a:p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Map keys to values</a:t>
            </a:r>
          </a:p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Can </a:t>
            </a:r>
            <a:r>
              <a:rPr lang="en-US" sz="3000" i="1" dirty="0" smtClean="0">
                <a:ea typeface="Noto Sans" panose="020B0502040504020204" pitchFamily="34" charset="0"/>
                <a:cs typeface="Noto Sans" panose="020B0502040504020204" pitchFamily="34" charset="0"/>
              </a:rPr>
              <a:t>get</a:t>
            </a:r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3000" i="1" dirty="0" smtClean="0">
                <a:ea typeface="Noto Sans" panose="020B0502040504020204" pitchFamily="34" charset="0"/>
                <a:cs typeface="Noto Sans" panose="020B0502040504020204" pitchFamily="34" charset="0"/>
              </a:rPr>
              <a:t>set</a:t>
            </a:r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, or </a:t>
            </a:r>
            <a:r>
              <a:rPr lang="en-US" sz="3000" i="1" dirty="0" smtClean="0">
                <a:ea typeface="Noto Sans" panose="020B0502040504020204" pitchFamily="34" charset="0"/>
                <a:cs typeface="Noto Sans" panose="020B0502040504020204" pitchFamily="34" charset="0"/>
              </a:rPr>
              <a:t>delete</a:t>
            </a:r>
          </a:p>
          <a:p>
            <a:endParaRPr lang="en-US" sz="2600" dirty="0" smtClean="0"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687" y="2897940"/>
            <a:ext cx="4912531" cy="234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808169"/>
              </p:ext>
            </p:extLst>
          </p:nvPr>
        </p:nvGraphicFramePr>
        <p:xfrm>
          <a:off x="2120786" y="1576755"/>
          <a:ext cx="8950691" cy="46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5049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64323"/>
            <a:ext cx="6659771" cy="4026877"/>
          </a:xfrm>
        </p:spPr>
        <p:txBody>
          <a:bodyPr/>
          <a:lstStyle/>
          <a:p>
            <a:r>
              <a:rPr lang="en-US" dirty="0" smtClean="0"/>
              <a:t>Matches PeerCube model</a:t>
            </a:r>
          </a:p>
          <a:p>
            <a:r>
              <a:rPr lang="en-US" dirty="0" smtClean="0"/>
              <a:t>Paging</a:t>
            </a:r>
          </a:p>
          <a:p>
            <a:pPr lvl="1"/>
            <a:r>
              <a:rPr lang="en-US" dirty="0" smtClean="0"/>
              <a:t>Minimal negative impact</a:t>
            </a:r>
          </a:p>
          <a:p>
            <a:pPr lvl="1"/>
            <a:r>
              <a:rPr lang="en-US" dirty="0" smtClean="0"/>
              <a:t>Major positive impact</a:t>
            </a:r>
          </a:p>
          <a:p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Slightly lower latency</a:t>
            </a:r>
          </a:p>
          <a:p>
            <a:pPr lvl="1"/>
            <a:r>
              <a:rPr lang="en-US" dirty="0" smtClean="0"/>
              <a:t>Much higher throughput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47" y="1907169"/>
            <a:ext cx="3714884" cy="374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62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Udaya</a:t>
            </a:r>
            <a:r>
              <a:rPr lang="en-US" dirty="0" smtClean="0"/>
              <a:t> Shankar</a:t>
            </a:r>
          </a:p>
          <a:p>
            <a:r>
              <a:rPr lang="en-US" dirty="0"/>
              <a:t>Mrs. </a:t>
            </a:r>
            <a:r>
              <a:rPr lang="en-US" dirty="0" err="1" smtClean="0"/>
              <a:t>Sekhsaria</a:t>
            </a:r>
            <a:endParaRPr lang="en-US" dirty="0" smtClean="0"/>
          </a:p>
          <a:p>
            <a:r>
              <a:rPr lang="en-US" dirty="0" smtClean="0"/>
              <a:t>Mr. Curran</a:t>
            </a:r>
          </a:p>
          <a:p>
            <a:r>
              <a:rPr lang="en-US" dirty="0" smtClean="0"/>
              <a:t>My Family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81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415" y="1763713"/>
            <a:ext cx="1764508" cy="4027487"/>
          </a:xfrm>
        </p:spPr>
      </p:pic>
    </p:spTree>
    <p:extLst>
      <p:ext uri="{BB962C8B-B14F-4D97-AF65-F5344CB8AC3E}">
        <p14:creationId xmlns:p14="http://schemas.microsoft.com/office/powerpoint/2010/main" val="422131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5494"/>
          </a:xfrm>
        </p:spPr>
        <p:txBody>
          <a:bodyPr/>
          <a:lstStyle/>
          <a:p>
            <a:r>
              <a:rPr lang="en-US" dirty="0" smtClean="0">
                <a:latin typeface="+mn-lt"/>
                <a:ea typeface="Noto Sans" panose="020B0502040504020204" pitchFamily="34" charset="0"/>
                <a:cs typeface="Noto Sans" panose="020B0502040504020204" pitchFamily="34" charset="0"/>
              </a:rPr>
              <a:t>What is a Distributed </a:t>
            </a:r>
            <a:r>
              <a:rPr lang="en-US" dirty="0">
                <a:latin typeface="+mn-lt"/>
                <a:ea typeface="Noto Sans" panose="020B0502040504020204" pitchFamily="34" charset="0"/>
                <a:cs typeface="Noto Sans" panose="020B0502040504020204" pitchFamily="34" charset="0"/>
              </a:rPr>
              <a:t>H</a:t>
            </a:r>
            <a:r>
              <a:rPr lang="en-US" dirty="0" smtClean="0">
                <a:latin typeface="+mn-lt"/>
                <a:ea typeface="Noto Sans" panose="020B0502040504020204" pitchFamily="34" charset="0"/>
                <a:cs typeface="Noto Sans" panose="020B0502040504020204" pitchFamily="34" charset="0"/>
              </a:rPr>
              <a:t>ash Table?</a:t>
            </a:r>
            <a:endParaRPr lang="en-US" dirty="0">
              <a:latin typeface="+mn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84311" y="2309751"/>
            <a:ext cx="4756172" cy="3481449"/>
          </a:xfrm>
        </p:spPr>
        <p:txBody>
          <a:bodyPr/>
          <a:lstStyle/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Transparent</a:t>
            </a:r>
          </a:p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Can still </a:t>
            </a:r>
            <a:r>
              <a:rPr lang="en-US" sz="3000" i="1" dirty="0" smtClean="0">
                <a:ea typeface="Noto Sans" panose="020B0502040504020204" pitchFamily="34" charset="0"/>
                <a:cs typeface="Noto Sans" panose="020B0502040504020204" pitchFamily="34" charset="0"/>
              </a:rPr>
              <a:t>get</a:t>
            </a:r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3000" i="1" dirty="0" smtClean="0">
                <a:ea typeface="Noto Sans" panose="020B0502040504020204" pitchFamily="34" charset="0"/>
                <a:cs typeface="Noto Sans" panose="020B0502040504020204" pitchFamily="34" charset="0"/>
              </a:rPr>
              <a:t>set</a:t>
            </a:r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, or </a:t>
            </a:r>
            <a:r>
              <a:rPr lang="en-US" sz="3000" i="1" dirty="0" smtClean="0">
                <a:ea typeface="Noto Sans" panose="020B0502040504020204" pitchFamily="34" charset="0"/>
                <a:cs typeface="Noto Sans" panose="020B0502040504020204" pitchFamily="34" charset="0"/>
              </a:rPr>
              <a:t>delete</a:t>
            </a:r>
          </a:p>
          <a:p>
            <a:r>
              <a:rPr lang="en-US" sz="3000" dirty="0">
                <a:ea typeface="Noto Sans" panose="020B0502040504020204" pitchFamily="34" charset="0"/>
                <a:cs typeface="Noto Sans" panose="020B0502040504020204" pitchFamily="34" charset="0"/>
              </a:rPr>
              <a:t>Data spread across a </a:t>
            </a:r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network</a:t>
            </a:r>
            <a:endParaRPr lang="en-US" sz="3000" i="1" dirty="0" smtClean="0"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sz="2600" dirty="0" smtClean="0"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38" y="2042558"/>
            <a:ext cx="4819186" cy="325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549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  <a:ea typeface="Noto Sans" panose="020B0502040504020204" pitchFamily="34" charset="0"/>
                <a:cs typeface="Noto Sans" panose="020B0502040504020204" pitchFamily="34" charset="0"/>
              </a:rPr>
              <a:t>Unstructured Clusters</a:t>
            </a:r>
            <a:endParaRPr lang="en-US" dirty="0">
              <a:latin typeface="+mn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84311" y="2309751"/>
            <a:ext cx="4160351" cy="3481449"/>
          </a:xfrm>
        </p:spPr>
        <p:txBody>
          <a:bodyPr/>
          <a:lstStyle/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n vertices</a:t>
            </a:r>
          </a:p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n-1 edges per vertex</a:t>
            </a:r>
          </a:p>
          <a:p>
            <a:endParaRPr lang="en-US" sz="2600" dirty="0" smtClean="0"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161" y="1676400"/>
            <a:ext cx="5009080" cy="43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549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  <a:ea typeface="Noto Sans" panose="020B0502040504020204" pitchFamily="34" charset="0"/>
                <a:cs typeface="Noto Sans" panose="020B0502040504020204" pitchFamily="34" charset="0"/>
              </a:rPr>
              <a:t>Advantages</a:t>
            </a:r>
            <a:endParaRPr lang="en-US" dirty="0">
              <a:latin typeface="+mn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84311" y="2309751"/>
            <a:ext cx="4160351" cy="3481449"/>
          </a:xfrm>
        </p:spPr>
        <p:txBody>
          <a:bodyPr/>
          <a:lstStyle/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Max distance of 1</a:t>
            </a:r>
          </a:p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Easy to maintain when small</a:t>
            </a:r>
          </a:p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Adapts to change</a:t>
            </a:r>
          </a:p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Redundant links</a:t>
            </a:r>
          </a:p>
          <a:p>
            <a:endParaRPr lang="en-US" sz="2600" dirty="0" smtClean="0"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161" y="1676400"/>
            <a:ext cx="5009080" cy="43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549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  <a:ea typeface="Noto Sans" panose="020B0502040504020204" pitchFamily="34" charset="0"/>
                <a:cs typeface="Noto Sans" panose="020B0502040504020204" pitchFamily="34" charset="0"/>
              </a:rPr>
              <a:t>Disadvantages</a:t>
            </a:r>
            <a:endParaRPr lang="en-US" dirty="0">
              <a:latin typeface="+mn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84311" y="2309751"/>
            <a:ext cx="4160351" cy="3481449"/>
          </a:xfrm>
        </p:spPr>
        <p:txBody>
          <a:bodyPr/>
          <a:lstStyle/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Slow at large sizes</a:t>
            </a:r>
          </a:p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Search is slow</a:t>
            </a:r>
          </a:p>
          <a:p>
            <a:endParaRPr lang="en-US" sz="2600" dirty="0" smtClean="0"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161" y="1676400"/>
            <a:ext cx="5009080" cy="43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549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  <a:ea typeface="Noto Sans" panose="020B0502040504020204" pitchFamily="34" charset="0"/>
                <a:cs typeface="Noto Sans" panose="020B0502040504020204" pitchFamily="34" charset="0"/>
              </a:rPr>
              <a:t>Hypercubic Networks</a:t>
            </a:r>
            <a:endParaRPr lang="en-US" dirty="0">
              <a:latin typeface="+mn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84311" y="2309751"/>
            <a:ext cx="4007951" cy="3481449"/>
          </a:xfrm>
        </p:spPr>
        <p:txBody>
          <a:bodyPr/>
          <a:lstStyle/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r>
              <a:rPr lang="en-US" sz="3000" baseline="30000" dirty="0" smtClean="0">
                <a:ea typeface="Noto Sans" panose="020B0502040504020204" pitchFamily="34" charset="0"/>
                <a:cs typeface="Noto Sans" panose="020B0502040504020204" pitchFamily="34" charset="0"/>
              </a:rPr>
              <a:t>n</a:t>
            </a:r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 vertices</a:t>
            </a:r>
          </a:p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n edges per vertex</a:t>
            </a:r>
            <a:endParaRPr lang="en-US" sz="3000" i="1" dirty="0" smtClean="0"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Recursive design</a:t>
            </a:r>
          </a:p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Labelled vertices</a:t>
            </a:r>
          </a:p>
          <a:p>
            <a:endParaRPr lang="en-US" sz="2600" dirty="0" smtClean="0"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728" y="1845999"/>
            <a:ext cx="1766971" cy="1917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92" y="1704978"/>
            <a:ext cx="1887145" cy="2050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154" y="3763668"/>
            <a:ext cx="3321554" cy="24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85992"/>
          </a:xfrm>
        </p:spPr>
        <p:txBody>
          <a:bodyPr/>
          <a:lstStyle/>
          <a:p>
            <a:r>
              <a:rPr lang="en-US" dirty="0" smtClean="0">
                <a:latin typeface="+mn-lt"/>
                <a:ea typeface="Noto Sans" panose="020B0502040504020204" pitchFamily="34" charset="0"/>
                <a:cs typeface="Noto Sans" panose="020B0502040504020204" pitchFamily="34" charset="0"/>
              </a:rPr>
              <a:t>Advantages</a:t>
            </a:r>
            <a:endParaRPr lang="en-US" dirty="0">
              <a:latin typeface="+mn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93277"/>
            <a:ext cx="10018713" cy="3897923"/>
          </a:xfrm>
        </p:spPr>
        <p:txBody>
          <a:bodyPr>
            <a:normAutofit/>
          </a:bodyPr>
          <a:lstStyle/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Short max distance</a:t>
            </a:r>
          </a:p>
          <a:p>
            <a:r>
              <a:rPr lang="en-US" sz="3000" dirty="0">
                <a:ea typeface="Noto Sans" panose="020B0502040504020204" pitchFamily="34" charset="0"/>
                <a:cs typeface="Noto Sans" panose="020B0502040504020204" pitchFamily="34" charset="0"/>
              </a:rPr>
              <a:t>R</a:t>
            </a:r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edundant links</a:t>
            </a:r>
          </a:p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Dynamic growth</a:t>
            </a:r>
          </a:p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Search is fast</a:t>
            </a:r>
            <a:endParaRPr lang="en-US" sz="3000" dirty="0" smtClean="0"/>
          </a:p>
          <a:p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84" y="1893277"/>
            <a:ext cx="4815008" cy="35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3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85992"/>
          </a:xfrm>
        </p:spPr>
        <p:txBody>
          <a:bodyPr/>
          <a:lstStyle/>
          <a:p>
            <a:r>
              <a:rPr lang="en-US" dirty="0" smtClean="0">
                <a:latin typeface="+mn-lt"/>
                <a:ea typeface="Noto Sans" panose="020B0502040504020204" pitchFamily="34" charset="0"/>
                <a:cs typeface="Noto Sans" panose="020B0502040504020204" pitchFamily="34" charset="0"/>
              </a:rPr>
              <a:t>Disadvantages</a:t>
            </a:r>
            <a:endParaRPr lang="en-US" dirty="0">
              <a:latin typeface="+mn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93277"/>
            <a:ext cx="10018713" cy="3897923"/>
          </a:xfrm>
        </p:spPr>
        <p:txBody>
          <a:bodyPr/>
          <a:lstStyle/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Hard to maintain</a:t>
            </a:r>
          </a:p>
          <a:p>
            <a:r>
              <a:rPr lang="en-US" sz="3000" dirty="0" smtClean="0">
                <a:ea typeface="Noto Sans" panose="020B0502040504020204" pitchFamily="34" charset="0"/>
                <a:cs typeface="Noto Sans" panose="020B0502040504020204" pitchFamily="34" charset="0"/>
              </a:rPr>
              <a:t>Weak to change</a:t>
            </a:r>
            <a:endParaRPr lang="en-US" dirty="0"/>
          </a:p>
          <a:p>
            <a:endParaRPr lang="en-US" sz="3000" dirty="0" smtClean="0"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84" y="1893277"/>
            <a:ext cx="4815008" cy="35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59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ustom 1">
      <a:majorFont>
        <a:latin typeface="Noto Sans"/>
        <a:ea typeface=""/>
        <a:cs typeface=""/>
      </a:majorFont>
      <a:minorFont>
        <a:latin typeface="Noto Sans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1463</TotalTime>
  <Words>309</Words>
  <Application>Microsoft Office PowerPoint</Application>
  <PresentationFormat>Widescreen</PresentationFormat>
  <Paragraphs>94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Noto Sans</vt:lpstr>
      <vt:lpstr>Parallax</vt:lpstr>
      <vt:lpstr>Improving a Hypercube Structured Distributed Hash Table</vt:lpstr>
      <vt:lpstr>What is a Hash Table?</vt:lpstr>
      <vt:lpstr>What is a Distributed Hash Table?</vt:lpstr>
      <vt:lpstr>Unstructured Clusters</vt:lpstr>
      <vt:lpstr>Advantages</vt:lpstr>
      <vt:lpstr>Disadvantages</vt:lpstr>
      <vt:lpstr>Hypercubic Networks</vt:lpstr>
      <vt:lpstr>Advantages</vt:lpstr>
      <vt:lpstr>Disadvantages</vt:lpstr>
      <vt:lpstr>PeerCube</vt:lpstr>
      <vt:lpstr>PeerCube Clusters</vt:lpstr>
      <vt:lpstr>PeerCube Nodes</vt:lpstr>
      <vt:lpstr>Cluster Splitting</vt:lpstr>
      <vt:lpstr>Cluster Merging</vt:lpstr>
      <vt:lpstr>Problems</vt:lpstr>
      <vt:lpstr>Hot Data Caching</vt:lpstr>
      <vt:lpstr>Cold Data Paging</vt:lpstr>
      <vt:lpstr>Simulation</vt:lpstr>
      <vt:lpstr>Results</vt:lpstr>
      <vt:lpstr>Results</vt:lpstr>
      <vt:lpstr>Significance</vt:lpstr>
      <vt:lpstr>Acknowledgements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a Hypercube Structured DHT</dc:title>
  <dc:creator>Riley Wilburn</dc:creator>
  <cp:lastModifiedBy>Riley Wilburn</cp:lastModifiedBy>
  <cp:revision>67</cp:revision>
  <dcterms:created xsi:type="dcterms:W3CDTF">2016-12-09T03:11:31Z</dcterms:created>
  <dcterms:modified xsi:type="dcterms:W3CDTF">2016-12-10T03:45:10Z</dcterms:modified>
</cp:coreProperties>
</file>