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 name="Shape 23"/>
        <p:cNvGrpSpPr/>
        <p:nvPr/>
      </p:nvGrpSpPr>
      <p:grpSpPr>
        <a:xfrm>
          <a:off y="0" x="0"/>
          <a:ext cy="0" cx="0"/>
          <a:chOff y="0" x="0"/>
          <a:chExt cy="0" cx="0"/>
        </a:xfrm>
      </p:grpSpPr>
      <p:sp>
        <p:nvSpPr>
          <p:cNvPr id="24" name="Shape 2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 name="Shape 25"/>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 name="Shape 32"/>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826000" x="762000"/>
            <a:ext cy="4572000" cx="6096000"/>
          </a:xfrm>
          <a:prstGeom prst="rect">
            <a:avLst/>
          </a:prstGeom>
        </p:spPr>
        <p:txBody>
          <a:bodyPr bIns="91425" rIns="91425" lIns="91425" tIns="91425" anchor="t" anchorCtr="0">
            <a:norm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3.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04.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4"/><Relationship Target="../media/image0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4"/><Relationship Target="../media/image01.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4"/><Relationship Target="../media/image0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 Target="../media/image07.jpg" Type="http://schemas.openxmlformats.org/officeDocument/2006/relationships/image" Id="rId4"/><Relationship Target="../media/image01.png" Type="http://schemas.openxmlformats.org/officeDocument/2006/relationships/image" Id="rId3"/><Relationship Target="../media/image02.jp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4"/><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4"/><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 name="Shape 18"/>
        <p:cNvGrpSpPr/>
        <p:nvPr/>
      </p:nvGrpSpPr>
      <p:grpSpPr>
        <a:xfrm>
          <a:off y="0" x="0"/>
          <a:ext cy="0" cx="0"/>
          <a:chOff y="0" x="0"/>
          <a:chExt cy="0" cx="0"/>
        </a:xfrm>
      </p:grpSpPr>
      <p:sp>
        <p:nvSpPr>
          <p:cNvPr id="19" name="Shape 19"/>
          <p:cNvSpPr txBox="1"/>
          <p:nvPr/>
        </p:nvSpPr>
        <p:spPr>
          <a:xfrm>
            <a:off y="2031975" x="2641600"/>
            <a:ext cy="1056849" cx="6068100"/>
          </a:xfrm>
          <a:prstGeom prst="rect">
            <a:avLst/>
          </a:prstGeom>
          <a:noFill/>
          <a:ln>
            <a:noFill/>
          </a:ln>
        </p:spPr>
        <p:txBody>
          <a:bodyPr bIns="38100" rIns="38100" lIns="38100" tIns="38100" anchor="t" anchorCtr="0">
            <a:normAutofit/>
          </a:bodyPr>
          <a:lstStyle/>
          <a:p>
            <a:pPr rtl="0">
              <a:lnSpc>
                <a:spcPct val="100000"/>
              </a:lnSpc>
              <a:spcBef>
                <a:spcPts val="0"/>
              </a:spcBef>
              <a:buNone/>
            </a:pPr>
            <a:r>
              <a:rPr b="1" sz="5333" lang="en-US">
                <a:solidFill>
                  <a:srgbClr val="000000"/>
                </a:solidFill>
                <a:latin typeface="Arial"/>
                <a:ea typeface="Arial"/>
                <a:cs typeface="Arial"/>
                <a:sym typeface="Arial"/>
              </a:rPr>
              <a:t>ExtJS MVC</a:t>
            </a:r>
          </a:p>
        </p:txBody>
      </p:sp>
      <p:sp>
        <p:nvSpPr>
          <p:cNvPr id="20" name="Shape 20"/>
          <p:cNvSpPr txBox="1"/>
          <p:nvPr/>
        </p:nvSpPr>
        <p:spPr>
          <a:xfrm>
            <a:off y="4165850" x="3964875"/>
            <a:ext cy="714374" cx="4381749"/>
          </a:xfrm>
          <a:prstGeom prst="rect">
            <a:avLst/>
          </a:prstGeom>
          <a:noFill/>
          <a:ln>
            <a:noFill/>
          </a:ln>
        </p:spPr>
        <p:txBody>
          <a:bodyPr bIns="38100" rIns="38100" lIns="38100" tIns="38100" anchor="t" anchorCtr="0">
            <a:normAutofit/>
          </a:bodyPr>
          <a:lstStyle/>
          <a:p>
            <a:pPr rtl="0">
              <a:lnSpc>
                <a:spcPct val="100000"/>
              </a:lnSpc>
              <a:spcBef>
                <a:spcPts val="0"/>
              </a:spcBef>
              <a:buNone/>
            </a:pPr>
            <a:r>
              <a:rPr sz="4266" lang="en-US">
                <a:solidFill>
                  <a:srgbClr val="F3F3F3"/>
                </a:solidFill>
                <a:latin typeface="arial"/>
                <a:ea typeface="arial"/>
                <a:cs typeface="arial"/>
                <a:sym typeface="arial"/>
              </a:rPr>
              <a:t>Crash Course</a:t>
            </a:r>
          </a:p>
        </p:txBody>
      </p:sp>
      <p:pic>
        <p:nvPicPr>
          <p:cNvPr id="21" name="Shape 21"/>
          <p:cNvPicPr preferRelativeResize="0"/>
          <p:nvPr/>
        </p:nvPicPr>
        <p:blipFill>
          <a:blip r:embed="rId4">
            <a:alphaModFix/>
          </a:blip>
          <a:stretch>
            <a:fillRect/>
          </a:stretch>
        </p:blipFill>
        <p:spPr>
          <a:xfrm>
            <a:off y="914400" x="1314025"/>
            <a:ext cy="1742825" cx="4174450"/>
          </a:xfrm>
          <a:prstGeom prst="rect">
            <a:avLst/>
          </a:prstGeom>
          <a:noFill/>
          <a:ln>
            <a:noFill/>
          </a:ln>
        </p:spPr>
      </p:pic>
      <p:sp>
        <p:nvSpPr>
          <p:cNvPr id="22" name="Shape 22"/>
          <p:cNvSpPr txBox="1"/>
          <p:nvPr/>
        </p:nvSpPr>
        <p:spPr>
          <a:xfrm>
            <a:off y="5957250" x="5670025"/>
            <a:ext cy="189300" cx="3039600"/>
          </a:xfrm>
          <a:prstGeom prst="rect">
            <a:avLst/>
          </a:prstGeom>
          <a:noFill/>
          <a:ln>
            <a:noFill/>
          </a:ln>
        </p:spPr>
        <p:txBody>
          <a:bodyPr bIns="91425" rIns="91425" lIns="91425" tIns="91425" anchor="t" anchorCtr="0">
            <a:normAutofit/>
          </a:bodyPr>
          <a:lstStyle/>
          <a:p>
            <a:pPr algn="r">
              <a:spcBef>
                <a:spcPts val="0"/>
              </a:spcBef>
              <a:buNone/>
            </a:pPr>
            <a:r>
              <a:rPr lang="en-US"/>
              <a:t>Presented by Brandon Ryall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 name="Shape 77"/>
        <p:cNvGrpSpPr/>
        <p:nvPr/>
      </p:nvGrpSpPr>
      <p:grpSpPr>
        <a:xfrm>
          <a:off y="0" x="0"/>
          <a:ext cy="0" cx="0"/>
          <a:chOff y="0" x="0"/>
          <a:chExt cy="0" cx="0"/>
        </a:xfrm>
      </p:grpSpPr>
      <p:sp>
        <p:nvSpPr>
          <p:cNvPr id="78" name="Shape 78"/>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Building Our Models Part Deux</a:t>
            </a:r>
          </a:p>
        </p:txBody>
      </p:sp>
      <p:sp>
        <p:nvSpPr>
          <p:cNvPr id="79" name="Shape 79"/>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1706" lang="en-US">
                <a:solidFill>
                  <a:srgbClr val="000000"/>
                </a:solidFill>
                <a:latin typeface="Arial"/>
                <a:ea typeface="Arial"/>
                <a:cs typeface="Arial"/>
                <a:sym typeface="Arial"/>
              </a:rPr>
              <a:t>Another thing to remember - AJAX calls can become expensive. The more you can bulk into 1 call the better. </a:t>
            </a:r>
          </a:p>
          <a:p>
            <a:pPr rtl="0">
              <a:lnSpc>
                <a:spcPct val="100000"/>
              </a:lnSpc>
              <a:spcBef>
                <a:spcPts val="0"/>
              </a:spcBef>
              <a:buNone/>
            </a:pPr>
            <a:r>
              <a:t/>
            </a:r>
            <a:endParaRPr sz="1706">
              <a:solidFill>
                <a:srgbClr val="000000"/>
              </a:solidFill>
              <a:latin typeface="Arial"/>
              <a:ea typeface="Arial"/>
              <a:cs typeface="Arial"/>
              <a:sym typeface="Arial"/>
            </a:endParaRPr>
          </a:p>
          <a:p>
            <a:pPr rtl="0">
              <a:lnSpc>
                <a:spcPct val="100000"/>
              </a:lnSpc>
              <a:spcBef>
                <a:spcPts val="0"/>
              </a:spcBef>
              <a:buNone/>
            </a:pPr>
            <a:r>
              <a:rPr sz="1706" lang="en-US">
                <a:solidFill>
                  <a:srgbClr val="000000"/>
                </a:solidFill>
                <a:latin typeface="Arial"/>
                <a:ea typeface="Arial"/>
                <a:cs typeface="Arial"/>
                <a:sym typeface="Arial"/>
              </a:rPr>
              <a:t>One of the great things about modern browsers is how well they manage their memory, so we could have 200k records in a store and our browser won't crap out on us. One of the pitfalls with having this many records, however, is rendering. Having your browser attempt to render 200k records at one time will almost certainly cause it to crash. So we would want to break those records up during render and loop through smaller sets we can send to our rendering function.</a:t>
            </a:r>
          </a:p>
          <a:p>
            <a:pPr rtl="0">
              <a:lnSpc>
                <a:spcPct val="100000"/>
              </a:lnSpc>
              <a:spcBef>
                <a:spcPts val="0"/>
              </a:spcBef>
              <a:buNone/>
            </a:pPr>
            <a:r>
              <a:t/>
            </a:r>
            <a:endParaRPr sz="1706">
              <a:solidFill>
                <a:srgbClr val="000000"/>
              </a:solidFill>
              <a:latin typeface="Arial"/>
              <a:ea typeface="Arial"/>
              <a:cs typeface="Arial"/>
              <a:sym typeface="Arial"/>
            </a:endParaRPr>
          </a:p>
          <a:p>
            <a:pPr rtl="0">
              <a:lnSpc>
                <a:spcPct val="100000"/>
              </a:lnSpc>
              <a:spcBef>
                <a:spcPts val="0"/>
              </a:spcBef>
              <a:buNone/>
            </a:pPr>
            <a:r>
              <a:rPr sz="1725" lang="en-US">
                <a:solidFill>
                  <a:srgbClr val="000000"/>
                </a:solidFill>
                <a:latin typeface="Arial"/>
                <a:ea typeface="Arial"/>
                <a:cs typeface="Arial"/>
                <a:sym typeface="Arial"/>
              </a:rPr>
              <a:t>We should be mindful of our IE users when we're traversing. 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3" name="Shape 83"/>
        <p:cNvGrpSpPr/>
        <p:nvPr/>
      </p:nvGrpSpPr>
      <p:grpSpPr>
        <a:xfrm>
          <a:off y="0" x="0"/>
          <a:ext cy="0" cx="0"/>
          <a:chOff y="0" x="0"/>
          <a:chExt cy="0" cx="0"/>
        </a:xfrm>
      </p:grpSpPr>
      <p:sp>
        <p:nvSpPr>
          <p:cNvPr id="84" name="Shape 84"/>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Building Our Models Part Trois</a:t>
            </a:r>
          </a:p>
        </p:txBody>
      </p:sp>
      <p:sp>
        <p:nvSpPr>
          <p:cNvPr id="85" name="Shape 85"/>
          <p:cNvSpPr txBox="1"/>
          <p:nvPr/>
        </p:nvSpPr>
        <p:spPr>
          <a:xfrm>
            <a:off y="1495425" x="304800"/>
            <a:ext cy="3533774"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Looking at our mockup below, we can see we have mapped out 2 models - Song and Station. </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You can now see how much data we really are reusing across our application. </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Since most of our data is based </a:t>
            </a:r>
          </a:p>
          <a:p>
            <a:pPr rtl="0">
              <a:lnSpc>
                <a:spcPct val="100000"/>
              </a:lnSpc>
              <a:spcBef>
                <a:spcPts val="0"/>
              </a:spcBef>
              <a:buNone/>
            </a:pPr>
            <a:r>
              <a:rPr sz="2133" lang="en-US">
                <a:solidFill>
                  <a:srgbClr val="000000"/>
                </a:solidFill>
                <a:latin typeface="Arial"/>
                <a:ea typeface="Arial"/>
                <a:cs typeface="Arial"/>
                <a:sym typeface="Arial"/>
              </a:rPr>
              <a:t>around the artist/song/album, we </a:t>
            </a:r>
          </a:p>
          <a:p>
            <a:pPr rtl="0">
              <a:lnSpc>
                <a:spcPct val="100000"/>
              </a:lnSpc>
              <a:spcBef>
                <a:spcPts val="0"/>
              </a:spcBef>
              <a:buNone/>
            </a:pPr>
            <a:r>
              <a:rPr sz="2133" lang="en-US">
                <a:solidFill>
                  <a:srgbClr val="000000"/>
                </a:solidFill>
                <a:latin typeface="Arial"/>
                <a:ea typeface="Arial"/>
                <a:cs typeface="Arial"/>
                <a:sym typeface="Arial"/>
              </a:rPr>
              <a:t>can use that information across </a:t>
            </a:r>
          </a:p>
          <a:p>
            <a:pPr rtl="0">
              <a:lnSpc>
                <a:spcPct val="100000"/>
              </a:lnSpc>
              <a:spcBef>
                <a:spcPts val="0"/>
              </a:spcBef>
              <a:buNone/>
            </a:pPr>
            <a:r>
              <a:rPr sz="2133" lang="en-US">
                <a:solidFill>
                  <a:srgbClr val="000000"/>
                </a:solidFill>
                <a:latin typeface="Arial"/>
                <a:ea typeface="Arial"/>
                <a:cs typeface="Arial"/>
                <a:sym typeface="Arial"/>
              </a:rPr>
              <a:t>the board - and since it's stored </a:t>
            </a:r>
          </a:p>
          <a:p>
            <a:pPr rtl="0">
              <a:lnSpc>
                <a:spcPct val="100000"/>
              </a:lnSpc>
              <a:spcBef>
                <a:spcPts val="0"/>
              </a:spcBef>
              <a:buNone/>
            </a:pPr>
            <a:r>
              <a:rPr sz="2133" lang="en-US">
                <a:solidFill>
                  <a:srgbClr val="000000"/>
                </a:solidFill>
                <a:latin typeface="Arial"/>
                <a:ea typeface="Arial"/>
                <a:cs typeface="Arial"/>
                <a:sym typeface="Arial"/>
              </a:rPr>
              <a:t>locally now, we've just greatly </a:t>
            </a:r>
          </a:p>
          <a:p>
            <a:pPr rtl="0">
              <a:lnSpc>
                <a:spcPct val="100000"/>
              </a:lnSpc>
              <a:spcBef>
                <a:spcPts val="0"/>
              </a:spcBef>
              <a:buNone/>
            </a:pPr>
            <a:r>
              <a:rPr sz="2133" lang="en-US">
                <a:solidFill>
                  <a:srgbClr val="000000"/>
                </a:solidFill>
                <a:latin typeface="Arial"/>
                <a:ea typeface="Arial"/>
                <a:cs typeface="Arial"/>
                <a:sym typeface="Arial"/>
              </a:rPr>
              <a:t>enhanced our speed.</a:t>
            </a:r>
          </a:p>
        </p:txBody>
      </p:sp>
      <p:pic>
        <p:nvPicPr>
          <p:cNvPr id="86" name="Shape 86"/>
          <p:cNvPicPr preferRelativeResize="0"/>
          <p:nvPr/>
        </p:nvPicPr>
        <p:blipFill>
          <a:blip r:embed="rId4">
            <a:alphaModFix/>
          </a:blip>
          <a:stretch>
            <a:fillRect/>
          </a:stretch>
        </p:blipFill>
        <p:spPr>
          <a:xfrm>
            <a:off y="2808650" x="4572000"/>
            <a:ext cy="3895950" cx="53247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0" name="Shape 90"/>
        <p:cNvGrpSpPr/>
        <p:nvPr/>
      </p:nvGrpSpPr>
      <p:grpSpPr>
        <a:xfrm>
          <a:off y="0" x="0"/>
          <a:ext cy="0" cx="0"/>
          <a:chOff y="0" x="0"/>
          <a:chExt cy="0" cx="0"/>
        </a:xfrm>
      </p:grpSpPr>
      <p:sp>
        <p:nvSpPr>
          <p:cNvPr id="91" name="Shape 91"/>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Model + Proxy = Love</a:t>
            </a:r>
          </a:p>
        </p:txBody>
      </p:sp>
      <p:sp>
        <p:nvSpPr>
          <p:cNvPr id="92" name="Shape 92"/>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When we're using a model and proxy, we're going to need somewhere to offload that data. So what do we need?</a:t>
            </a:r>
          </a:p>
          <a:p>
            <a:pPr rtl="0">
              <a:lnSpc>
                <a:spcPct val="100000"/>
              </a:lnSpc>
              <a:spcBef>
                <a:spcPts val="0"/>
              </a:spcBef>
              <a:buNone/>
            </a:pPr>
            <a:r>
              <a:t/>
            </a:r>
            <a:endParaRPr sz="2133">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6" name="Shape 96"/>
        <p:cNvGrpSpPr/>
        <p:nvPr/>
      </p:nvGrpSpPr>
      <p:grpSpPr>
        <a:xfrm>
          <a:off y="0" x="0"/>
          <a:ext cy="0" cx="0"/>
          <a:chOff y="0" x="0"/>
          <a:chExt cy="0" cx="0"/>
        </a:xfrm>
      </p:grpSpPr>
      <p:sp>
        <p:nvSpPr>
          <p:cNvPr id="97" name="Shape 97"/>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Model + Proxy = Love, or just a really fine tuned data store</a:t>
            </a:r>
          </a:p>
        </p:txBody>
      </p:sp>
      <p:sp>
        <p:nvSpPr>
          <p:cNvPr id="98" name="Shape 98"/>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When we're using a model and proxy, we're going to need somewhere to offload that data. So what do we need?</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A store of course!</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There isn't much to stores, the model fields should match up appropriately to our store fields. Mismatches can happen, but you will almost always see them during execution. Things like that are why we have an awesome filled QA team that can catch all of our terrible JS errors!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2" name="Shape 102"/>
        <p:cNvGrpSpPr/>
        <p:nvPr/>
      </p:nvGrpSpPr>
      <p:grpSpPr>
        <a:xfrm>
          <a:off y="0" x="0"/>
          <a:ext cy="0" cx="0"/>
          <a:chOff y="0" x="0"/>
          <a:chExt cy="0" cx="0"/>
        </a:xfrm>
      </p:grpSpPr>
      <p:sp>
        <p:nvSpPr>
          <p:cNvPr id="103" name="Shape 103"/>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Let The Controller Do The Work</a:t>
            </a:r>
          </a:p>
        </p:txBody>
      </p:sp>
      <p:sp>
        <p:nvSpPr>
          <p:cNvPr id="104" name="Shape 104"/>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When we're diving into an MVC architecture we should know that the purpose is to separate our functionality from our data and visualizations.</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The role of </a:t>
            </a:r>
            <a:r>
              <a:rPr sz="2100" lang="en-US">
                <a:solidFill>
                  <a:srgbClr val="000000"/>
                </a:solidFill>
                <a:latin typeface="Arial"/>
                <a:ea typeface="Arial"/>
                <a:cs typeface="Arial"/>
                <a:sym typeface="Arial"/>
              </a:rPr>
              <a:t>responsibility</a:t>
            </a:r>
            <a:r>
              <a:rPr sz="2133" lang="en-US">
                <a:solidFill>
                  <a:srgbClr val="000000"/>
                </a:solidFill>
                <a:latin typeface="Arial"/>
                <a:ea typeface="Arial"/>
                <a:cs typeface="Arial"/>
                <a:sym typeface="Arial"/>
              </a:rPr>
              <a:t> is held by our controller. This guy can often be small but packs some heat. More bang for your buck, if you will.</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00" lang="en-US">
                <a:solidFill>
                  <a:srgbClr val="000000"/>
                </a:solidFill>
                <a:latin typeface="Arial"/>
                <a:ea typeface="Arial"/>
                <a:cs typeface="Arial"/>
                <a:sym typeface="Arial"/>
              </a:rPr>
              <a:t>So looking back at our application, we can create 2 straight-forward controllers.</a:t>
            </a:r>
          </a:p>
        </p:txBody>
      </p:sp>
      <p:pic>
        <p:nvPicPr>
          <p:cNvPr id="105" name="Shape 105"/>
          <p:cNvPicPr preferRelativeResize="0"/>
          <p:nvPr/>
        </p:nvPicPr>
        <p:blipFill>
          <a:blip r:embed="rId4">
            <a:alphaModFix/>
          </a:blip>
          <a:stretch>
            <a:fillRect/>
          </a:stretch>
        </p:blipFill>
        <p:spPr>
          <a:xfrm>
            <a:off y="4165600" x="2961325"/>
            <a:ext cy="3094200" cx="42289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9" name="Shape 109"/>
        <p:cNvGrpSpPr/>
        <p:nvPr/>
      </p:nvGrpSpPr>
      <p:grpSpPr>
        <a:xfrm>
          <a:off y="0" x="0"/>
          <a:ext cy="0" cx="0"/>
          <a:chOff y="0" x="0"/>
          <a:chExt cy="0" cx="0"/>
        </a:xfrm>
      </p:grpSpPr>
      <p:sp>
        <p:nvSpPr>
          <p:cNvPr id="110" name="Shape 110"/>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Let The Controller Do The Work Part Deux</a:t>
            </a:r>
          </a:p>
        </p:txBody>
      </p:sp>
      <p:sp>
        <p:nvSpPr>
          <p:cNvPr id="111" name="Shape 111"/>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We can see our 2 controllers created will be SongController and StationController. Our StationController would hold the logic of creating new stations as well as loading our favorite stations. Our SongController would hold the logic of managing the song info (within our model) as well as knowing what to do when a user clicks on the "thumbs up" or "thumbs down" icons respectively.</a:t>
            </a:r>
          </a:p>
        </p:txBody>
      </p:sp>
      <p:pic>
        <p:nvPicPr>
          <p:cNvPr id="112" name="Shape 112"/>
          <p:cNvPicPr preferRelativeResize="0"/>
          <p:nvPr/>
        </p:nvPicPr>
        <p:blipFill>
          <a:blip r:embed="rId4">
            <a:alphaModFix/>
          </a:blip>
          <a:stretch>
            <a:fillRect/>
          </a:stretch>
        </p:blipFill>
        <p:spPr>
          <a:xfrm>
            <a:off y="3149575" x="2032000"/>
            <a:ext cy="3841774" cx="52507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6" name="Shape 116"/>
        <p:cNvGrpSpPr/>
        <p:nvPr/>
      </p:nvGrpSpPr>
      <p:grpSpPr>
        <a:xfrm>
          <a:off y="0" x="0"/>
          <a:ext cy="0" cx="0"/>
          <a:chOff y="0" x="0"/>
          <a:chExt cy="0" cx="0"/>
        </a:xfrm>
      </p:grpSpPr>
      <p:sp>
        <p:nvSpPr>
          <p:cNvPr id="117" name="Shape 117"/>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Afterthoughts</a:t>
            </a:r>
          </a:p>
        </p:txBody>
      </p:sp>
      <p:sp>
        <p:nvSpPr>
          <p:cNvPr id="118" name="Shape 118"/>
          <p:cNvSpPr txBox="1"/>
          <p:nvPr/>
        </p:nvSpPr>
        <p:spPr>
          <a:xfrm>
            <a:off y="1645875" x="307725"/>
            <a:ext cy="5006950" cx="956024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Now that we're all on the same page, we can see how fast, easy, and maintainable it is to build our newly architected applications.</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sz="2133" lang="en-US">
                <a:solidFill>
                  <a:srgbClr val="000000"/>
                </a:solidFill>
                <a:latin typeface="Arial"/>
                <a:ea typeface="Arial"/>
                <a:cs typeface="Arial"/>
                <a:sym typeface="Arial"/>
              </a:rPr>
              <a:t>A few things to consider:</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This is a very loose MVC</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Multiple MVC architected applications are possible on any given page</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A model != store, but a model should always relate to a store</a:t>
            </a:r>
          </a:p>
          <a:p>
            <a:pPr rtl="0">
              <a:lnSpc>
                <a:spcPct val="100000"/>
              </a:lnSpc>
              <a:spcBef>
                <a:spcPts val="0"/>
              </a:spcBef>
              <a:buNone/>
            </a:pPr>
            <a:r>
              <a:t/>
            </a:r>
            <a:endParaRPr sz="2100">
              <a:solidFill>
                <a:srgbClr val="000000"/>
              </a:solidFill>
              <a:latin typeface="Arial"/>
              <a:ea typeface="Arial"/>
              <a:cs typeface="Arial"/>
              <a:sym typeface="Arial"/>
            </a:endParaRPr>
          </a:p>
          <a:p>
            <a:pPr rtl="0">
              <a:lnSpc>
                <a:spcPct val="100000"/>
              </a:lnSpc>
              <a:spcBef>
                <a:spcPts val="0"/>
              </a:spcBef>
              <a:buNone/>
            </a:pPr>
            <a:r>
              <a:rPr sz="2100" lang="en-US">
                <a:solidFill>
                  <a:srgbClr val="000000"/>
                </a:solidFill>
                <a:latin typeface="Arial"/>
                <a:ea typeface="Arial"/>
                <a:cs typeface="Arial"/>
                <a:sym typeface="Arial"/>
              </a:rPr>
              <a:t>Now get out there slugger!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2" name="Shape 122"/>
        <p:cNvGrpSpPr/>
        <p:nvPr/>
      </p:nvGrpSpPr>
      <p:grpSpPr>
        <a:xfrm>
          <a:off y="0" x="0"/>
          <a:ext cy="0" cx="0"/>
          <a:chOff y="0" x="0"/>
          <a:chExt cy="0" cx="0"/>
        </a:xfrm>
      </p:grpSpPr>
      <p:sp>
        <p:nvSpPr>
          <p:cNvPr id="123" name="Shape 123"/>
          <p:cNvSpPr txBox="1"/>
          <p:nvPr/>
        </p:nvSpPr>
        <p:spPr>
          <a:xfrm>
            <a:off y="914400" x="304800"/>
            <a:ext cy="480575"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And Remember...</a:t>
            </a:r>
          </a:p>
        </p:txBody>
      </p:sp>
      <p:pic>
        <p:nvPicPr>
          <p:cNvPr id="124" name="Shape 124"/>
          <p:cNvPicPr preferRelativeResize="0"/>
          <p:nvPr/>
        </p:nvPicPr>
        <p:blipFill>
          <a:blip r:embed="rId4">
            <a:alphaModFix/>
          </a:blip>
          <a:stretch>
            <a:fillRect/>
          </a:stretch>
        </p:blipFill>
        <p:spPr>
          <a:xfrm>
            <a:off y="1524000" x="2264500"/>
            <a:ext cy="3161875" cx="5621099"/>
          </a:xfrm>
          <a:prstGeom prst="rect">
            <a:avLst/>
          </a:prstGeom>
          <a:noFill/>
          <a:ln>
            <a:noFill/>
          </a:ln>
        </p:spPr>
      </p:pic>
      <p:pic>
        <p:nvPicPr>
          <p:cNvPr id="125" name="Shape 125"/>
          <p:cNvPicPr preferRelativeResize="0"/>
          <p:nvPr/>
        </p:nvPicPr>
        <p:blipFill>
          <a:blip r:embed="rId5">
            <a:alphaModFix/>
          </a:blip>
          <a:stretch>
            <a:fillRect/>
          </a:stretch>
        </p:blipFill>
        <p:spPr>
          <a:xfrm>
            <a:off y="4775200" x="2840750"/>
            <a:ext cy="2504075" cx="44743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6" name="Shape 26"/>
        <p:cNvGrpSpPr/>
        <p:nvPr/>
      </p:nvGrpSpPr>
      <p:grpSpPr>
        <a:xfrm>
          <a:off y="0" x="0"/>
          <a:ext cy="0" cx="0"/>
          <a:chOff y="0" x="0"/>
          <a:chExt cy="0" cx="0"/>
        </a:xfrm>
      </p:grpSpPr>
      <p:sp>
        <p:nvSpPr>
          <p:cNvPr id="27" name="Shape 27"/>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Why would we use an MVC architecture?</a:t>
            </a:r>
          </a:p>
        </p:txBody>
      </p:sp>
      <p:sp>
        <p:nvSpPr>
          <p:cNvPr id="28" name="Shape 28"/>
          <p:cNvSpPr txBox="1"/>
          <p:nvPr/>
        </p:nvSpPr>
        <p:spPr>
          <a:xfrm>
            <a:off y="3149575" x="628450"/>
            <a:ext cy="1703374" cx="8967900"/>
          </a:xfrm>
          <a:prstGeom prst="rect">
            <a:avLst/>
          </a:prstGeom>
          <a:noFill/>
          <a:ln>
            <a:noFill/>
          </a:ln>
        </p:spPr>
        <p:txBody>
          <a:bodyPr bIns="38100" rIns="38100" lIns="38100" tIns="38100" anchor="t" anchorCtr="0">
            <a:normAutofit/>
          </a:bodyPr>
          <a:lstStyle/>
          <a:p>
            <a:pPr algn="l" rtl="0" lvl="0" marR="0" indent="-186266" marL="381000">
              <a:lnSpc>
                <a:spcPct val="100000"/>
              </a:lnSpc>
              <a:spcBef>
                <a:spcPts val="0"/>
              </a:spcBef>
              <a:spcAft>
                <a:spcPts val="0"/>
              </a:spcAft>
              <a:buClr>
                <a:srgbClr val="000000"/>
              </a:buClr>
              <a:buSzPct val="101587"/>
              <a:buFont typeface="Arial"/>
              <a:buChar char="●"/>
            </a:pPr>
            <a:r>
              <a:rPr sz="2133" lang="en-US">
                <a:solidFill>
                  <a:srgbClr val="000000"/>
                </a:solidFill>
                <a:latin typeface="Arial"/>
                <a:ea typeface="Arial"/>
                <a:cs typeface="Arial"/>
                <a:sym typeface="Arial"/>
              </a:rPr>
              <a:t>multi-developer teams can edit files without many conflicts or modifying similar files</a:t>
            </a:r>
          </a:p>
          <a:p>
            <a:pPr algn="l" rtl="0" lvl="0" marR="0" indent="-186266" marL="381000">
              <a:lnSpc>
                <a:spcPct val="100000"/>
              </a:lnSpc>
              <a:spcBef>
                <a:spcPts val="0"/>
              </a:spcBef>
              <a:spcAft>
                <a:spcPts val="0"/>
              </a:spcAft>
              <a:buClr>
                <a:srgbClr val="000000"/>
              </a:buClr>
              <a:buSzPct val="101587"/>
              <a:buFont typeface="Arial"/>
              <a:buChar char="●"/>
            </a:pPr>
            <a:r>
              <a:rPr sz="2133" lang="en-US">
                <a:solidFill>
                  <a:srgbClr val="000000"/>
                </a:solidFill>
                <a:latin typeface="Arial"/>
                <a:ea typeface="Arial"/>
                <a:cs typeface="Arial"/>
                <a:sym typeface="Arial"/>
              </a:rPr>
              <a:t>code is divided into logical parts that should make following work-flow easier</a:t>
            </a:r>
          </a:p>
          <a:p>
            <a:pPr algn="l" rtl="0" lvl="0" marR="0" indent="-186266" marL="381000">
              <a:lnSpc>
                <a:spcPct val="100000"/>
              </a:lnSpc>
              <a:spcBef>
                <a:spcPts val="0"/>
              </a:spcBef>
              <a:spcAft>
                <a:spcPts val="0"/>
              </a:spcAft>
              <a:buClr>
                <a:srgbClr val="000000"/>
              </a:buClr>
              <a:buSzPct val="101587"/>
              <a:buFont typeface="Arial"/>
              <a:buChar char="●"/>
            </a:pPr>
            <a:r>
              <a:rPr sz="2133" lang="en-US">
                <a:solidFill>
                  <a:srgbClr val="000000"/>
                </a:solidFill>
                <a:latin typeface="Arial"/>
                <a:ea typeface="Arial"/>
                <a:cs typeface="Arial"/>
                <a:sym typeface="Arial"/>
              </a:rPr>
              <a:t>time to finding and resolving syntactical errors is reduced</a:t>
            </a:r>
          </a:p>
        </p:txBody>
      </p:sp>
      <p:sp>
        <p:nvSpPr>
          <p:cNvPr id="29" name="Shape 29"/>
          <p:cNvSpPr txBox="1"/>
          <p:nvPr/>
        </p:nvSpPr>
        <p:spPr>
          <a:xfrm>
            <a:off y="1727175" x="694525"/>
            <a:ext cy="1181100" cx="8847124"/>
          </a:xfrm>
          <a:prstGeom prst="rect">
            <a:avLst/>
          </a:prstGeom>
          <a:noFill/>
          <a:ln>
            <a:noFill/>
          </a:ln>
        </p:spPr>
        <p:txBody>
          <a:bodyPr bIns="38100" rIns="38100" lIns="38100" tIns="38100" anchor="t" anchorCtr="0">
            <a:normAutofit/>
          </a:bodyPr>
          <a:lstStyle/>
          <a:p>
            <a:pPr rtl="0">
              <a:lnSpc>
                <a:spcPct val="100000"/>
              </a:lnSpc>
              <a:spcBef>
                <a:spcPts val="0"/>
              </a:spcBef>
              <a:buNone/>
            </a:pPr>
            <a:r>
              <a:rPr sz="1866" lang="en-US">
                <a:solidFill>
                  <a:srgbClr val="000000"/>
                </a:solidFill>
                <a:latin typeface="Arial"/>
                <a:ea typeface="Arial"/>
                <a:cs typeface="Arial"/>
                <a:sym typeface="Arial"/>
              </a:rPr>
              <a:t>As our development team grows, we have an even greater need for more efficient, maintainable, and readable code. Overall it will really begin to improve the way we think about the creation of our projects and the methods we go about architecting them.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3" name="Shape 33"/>
        <p:cNvGrpSpPr/>
        <p:nvPr/>
      </p:nvGrpSpPr>
      <p:grpSpPr>
        <a:xfrm>
          <a:off y="0" x="0"/>
          <a:ext cy="0" cx="0"/>
          <a:chOff y="0" x="0"/>
          <a:chExt cy="0" cx="0"/>
        </a:xfrm>
      </p:grpSpPr>
      <p:sp>
        <p:nvSpPr>
          <p:cNvPr id="34" name="Shape 34"/>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Why would we avoid an MVC architecture like the plague?</a:t>
            </a:r>
          </a:p>
        </p:txBody>
      </p:sp>
      <p:sp>
        <p:nvSpPr>
          <p:cNvPr id="35" name="Shape 35"/>
          <p:cNvSpPr txBox="1"/>
          <p:nvPr/>
        </p:nvSpPr>
        <p:spPr>
          <a:xfrm>
            <a:off y="1727175" x="694525"/>
            <a:ext cy="3390900" cx="8847124"/>
          </a:xfrm>
          <a:prstGeom prst="rect">
            <a:avLst/>
          </a:prstGeom>
          <a:noFill/>
          <a:ln>
            <a:noFill/>
          </a:ln>
        </p:spPr>
        <p:txBody>
          <a:bodyPr bIns="38100" rIns="38100" lIns="38100" tIns="38100" anchor="t" anchorCtr="0">
            <a:normAutofit/>
          </a:bodyPr>
          <a:lstStyle/>
          <a:p>
            <a:pPr rtl="0">
              <a:lnSpc>
                <a:spcPct val="100000"/>
              </a:lnSpc>
              <a:spcBef>
                <a:spcPts val="0"/>
              </a:spcBef>
              <a:buNone/>
            </a:pPr>
            <a:r>
              <a:rPr sz="1866" lang="en-US">
                <a:solidFill>
                  <a:srgbClr val="000000"/>
                </a:solidFill>
                <a:latin typeface="Arial"/>
                <a:ea typeface="Arial"/>
                <a:cs typeface="Arial"/>
                <a:sym typeface="Arial"/>
              </a:rPr>
              <a:t>When you bring up the discussion of heading towards an MVC architecture, people often want to know both sides, when to use it and when not to use it. Unfortunately in my opinion, there aren't many reasons you wouldn't want to use the architecture.</a:t>
            </a:r>
          </a:p>
          <a:p>
            <a:pPr rtl="0">
              <a:lnSpc>
                <a:spcPct val="100000"/>
              </a:lnSpc>
              <a:spcBef>
                <a:spcPts val="0"/>
              </a:spcBef>
              <a:buNone/>
            </a:pPr>
            <a:r>
              <a:t/>
            </a:r>
            <a:endParaRPr sz="1866">
              <a:solidFill>
                <a:srgbClr val="000000"/>
              </a:solidFill>
              <a:latin typeface="Arial"/>
              <a:ea typeface="Arial"/>
              <a:cs typeface="Arial"/>
              <a:sym typeface="Arial"/>
            </a:endParaRPr>
          </a:p>
          <a:p>
            <a:pPr rtl="0">
              <a:lnSpc>
                <a:spcPct val="100000"/>
              </a:lnSpc>
              <a:spcBef>
                <a:spcPts val="0"/>
              </a:spcBef>
              <a:buNone/>
            </a:pPr>
            <a:r>
              <a:rPr sz="1866" lang="en-US">
                <a:solidFill>
                  <a:srgbClr val="000000"/>
                </a:solidFill>
                <a:latin typeface="Arial"/>
                <a:ea typeface="Arial"/>
                <a:cs typeface="Arial"/>
                <a:sym typeface="Arial"/>
              </a:rPr>
              <a:t>So I pulled these out of the sky:</a:t>
            </a:r>
          </a:p>
          <a:p>
            <a:pPr rtl="0" lvl="0" marR="0" indent="-169862" marL="381000">
              <a:lnSpc>
                <a:spcPct val="100000"/>
              </a:lnSpc>
              <a:spcBef>
                <a:spcPts val="0"/>
              </a:spcBef>
              <a:spcAft>
                <a:spcPts val="0"/>
              </a:spcAft>
              <a:buClr>
                <a:srgbClr val="000000"/>
              </a:buClr>
              <a:buSzPct val="98684"/>
              <a:buFont typeface="Arial"/>
              <a:buChar char="●"/>
            </a:pPr>
            <a:r>
              <a:rPr sz="1875" lang="en-US">
                <a:solidFill>
                  <a:srgbClr val="000000"/>
                </a:solidFill>
                <a:latin typeface="Arial"/>
                <a:ea typeface="Arial"/>
                <a:cs typeface="Arial"/>
                <a:sym typeface="Arial"/>
              </a:rPr>
              <a:t>Your application doesn't really deal with data. No data means no model. And of course with no model, you have no need for a controller. Have you ever heard somebody say "we should start using the V architecture?" No, no you have not.</a:t>
            </a:r>
          </a:p>
          <a:p>
            <a:pPr rtl="0" lvl="0" marR="0" indent="-169862" marL="381000">
              <a:lnSpc>
                <a:spcPct val="100000"/>
              </a:lnSpc>
              <a:spcBef>
                <a:spcPts val="0"/>
              </a:spcBef>
              <a:spcAft>
                <a:spcPts val="0"/>
              </a:spcAft>
              <a:buClr>
                <a:srgbClr val="000000"/>
              </a:buClr>
              <a:buSzPct val="98684"/>
              <a:buFont typeface="Arial"/>
              <a:buChar char="●"/>
            </a:pPr>
            <a:r>
              <a:rPr sz="1875" lang="en-US">
                <a:solidFill>
                  <a:srgbClr val="000000"/>
                </a:solidFill>
                <a:latin typeface="Arial"/>
                <a:ea typeface="Arial"/>
                <a:cs typeface="Arial"/>
                <a:sym typeface="Arial"/>
              </a:rPr>
              <a:t>Another reason would be the scale of your application. If your application is so un-advanced technologically and can only be broken up into 1 view - then don't you dare use something as awesome as the MVC architecture.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9" name="Shape 39"/>
        <p:cNvGrpSpPr/>
        <p:nvPr/>
      </p:nvGrpSpPr>
      <p:grpSpPr>
        <a:xfrm>
          <a:off y="0" x="0"/>
          <a:ext cy="0" cx="0"/>
          <a:chOff y="0" x="0"/>
          <a:chExt cy="0" cx="0"/>
        </a:xfrm>
      </p:grpSpPr>
      <p:sp>
        <p:nvSpPr>
          <p:cNvPr id="40" name="Shape 40"/>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Understanding The Structure</a:t>
            </a:r>
          </a:p>
        </p:txBody>
      </p:sp>
      <p:sp>
        <p:nvSpPr>
          <p:cNvPr id="41" name="Shape 41"/>
          <p:cNvSpPr txBox="1"/>
          <p:nvPr/>
        </p:nvSpPr>
        <p:spPr>
          <a:xfrm>
            <a:off y="1743075" x="701675"/>
            <a:ext cy="4602475" cx="881229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When dealing with an MVC architecture, the structure of your file system will almost always begin with the most common structure:</a:t>
            </a:r>
          </a:p>
          <a:p>
            <a:pPr rtl="0">
              <a:lnSpc>
                <a:spcPct val="100000"/>
              </a:lnSpc>
              <a:spcBef>
                <a:spcPts val="0"/>
              </a:spcBef>
              <a:buNone/>
            </a:pPr>
            <a:r>
              <a:t/>
            </a:r>
            <a:endParaRPr sz="2133">
              <a:solidFill>
                <a:srgbClr val="000000"/>
              </a:solidFill>
              <a:latin typeface="Arial"/>
              <a:ea typeface="Arial"/>
              <a:cs typeface="Arial"/>
              <a:sym typeface="Arial"/>
            </a:endParaRP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Model</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How we represent our data.</a:t>
            </a: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View</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How we visualize the data we have within our model.</a:t>
            </a: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Controller</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The actions we want to take within the application, typically against our model.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5" name="Shape 45"/>
        <p:cNvGrpSpPr/>
        <p:nvPr/>
      </p:nvGrpSpPr>
      <p:grpSpPr>
        <a:xfrm>
          <a:off y="0" x="0"/>
          <a:ext cy="0" cx="0"/>
          <a:chOff y="0" x="0"/>
          <a:chExt cy="0" cx="0"/>
        </a:xfrm>
      </p:grpSpPr>
      <p:sp>
        <p:nvSpPr>
          <p:cNvPr id="46" name="Shape 46"/>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Understanding The Structure Part Deux</a:t>
            </a:r>
          </a:p>
        </p:txBody>
      </p:sp>
      <p:sp>
        <p:nvSpPr>
          <p:cNvPr id="47" name="Shape 47"/>
          <p:cNvSpPr txBox="1"/>
          <p:nvPr/>
        </p:nvSpPr>
        <p:spPr>
          <a:xfrm>
            <a:off y="1743075" x="701675"/>
            <a:ext cy="4602475" cx="881229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However, in ExtJS we add 1 more directory to the structure to complete our build.</a:t>
            </a:r>
          </a:p>
          <a:p>
            <a:pPr rtl="0">
              <a:lnSpc>
                <a:spcPct val="100000"/>
              </a:lnSpc>
              <a:spcBef>
                <a:spcPts val="0"/>
              </a:spcBef>
              <a:buNone/>
            </a:pPr>
            <a:r>
              <a:t/>
            </a:r>
            <a:endParaRPr sz="2133">
              <a:solidFill>
                <a:srgbClr val="000000"/>
              </a:solidFill>
              <a:latin typeface="Arial"/>
              <a:ea typeface="Arial"/>
              <a:cs typeface="Arial"/>
              <a:sym typeface="Arial"/>
            </a:endParaRP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Model</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How we represent our data. In ExtJS, we create data stores and utilize a CRUD proxy within the model.</a:t>
            </a: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Store</a:t>
            </a:r>
            <a:r>
              <a:rPr b="0" sz="2400" lang="en-US" i="1">
                <a:solidFill>
                  <a:srgbClr val="000000"/>
                </a:solidFill>
                <a:latin typeface="Arial"/>
                <a:ea typeface="Arial"/>
                <a:cs typeface="Arial"/>
                <a:sym typeface="Arial"/>
              </a:rPr>
              <a:t> - An ExtJS data store that can hold our data locally.</a:t>
            </a: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View</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How we visualize the data we have within our model.</a:t>
            </a:r>
          </a:p>
          <a:p>
            <a:pPr rtl="0" lvl="0" marR="0" indent="-203200" marL="381000">
              <a:lnSpc>
                <a:spcPct val="100000"/>
              </a:lnSpc>
              <a:spcBef>
                <a:spcPts val="0"/>
              </a:spcBef>
              <a:spcAft>
                <a:spcPts val="0"/>
              </a:spcAft>
              <a:buClr>
                <a:srgbClr val="000000"/>
              </a:buClr>
              <a:buSzPct val="100000"/>
              <a:buFont typeface="Arial"/>
              <a:buChar char="●"/>
            </a:pPr>
            <a:r>
              <a:rPr b="1" sz="2400" lang="en-US">
                <a:solidFill>
                  <a:srgbClr val="000000"/>
                </a:solidFill>
                <a:latin typeface="Arial"/>
                <a:ea typeface="Arial"/>
                <a:cs typeface="Arial"/>
                <a:sym typeface="Arial"/>
              </a:rPr>
              <a:t>Controller</a:t>
            </a:r>
            <a:r>
              <a:rPr b="0" sz="2400" lang="en-US">
                <a:solidFill>
                  <a:srgbClr val="000000"/>
                </a:solidFill>
                <a:latin typeface="Arial"/>
                <a:ea typeface="Arial"/>
                <a:cs typeface="Arial"/>
                <a:sym typeface="Arial"/>
              </a:rPr>
              <a:t> - </a:t>
            </a:r>
            <a:r>
              <a:rPr b="0" sz="2400" lang="en-US" i="1">
                <a:solidFill>
                  <a:srgbClr val="000000"/>
                </a:solidFill>
                <a:latin typeface="Arial"/>
                <a:ea typeface="Arial"/>
                <a:cs typeface="Arial"/>
                <a:sym typeface="Arial"/>
              </a:rPr>
              <a:t>The actions we want to take within the application, typically against our model.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1" name="Shape 51"/>
        <p:cNvGrpSpPr/>
        <p:nvPr/>
      </p:nvGrpSpPr>
      <p:grpSpPr>
        <a:xfrm>
          <a:off y="0" x="0"/>
          <a:ext cy="0" cx="0"/>
          <a:chOff y="0" x="0"/>
          <a:chExt cy="0" cx="0"/>
        </a:xfrm>
      </p:grpSpPr>
      <p:sp>
        <p:nvSpPr>
          <p:cNvPr id="52" name="Shape 52"/>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Where To Begin</a:t>
            </a:r>
          </a:p>
        </p:txBody>
      </p:sp>
      <p:sp>
        <p:nvSpPr>
          <p:cNvPr id="53" name="Shape 53"/>
          <p:cNvSpPr txBox="1"/>
          <p:nvPr/>
        </p:nvSpPr>
        <p:spPr>
          <a:xfrm>
            <a:off y="1644425" x="307875"/>
            <a:ext cy="4810449" cx="966084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When a front end developer is handed a project, typically the first thing they will do is begin mocking up (AKA the best phase ever because you get to scribble) their future baby. Said front end-er would usually go on to begin programming immediately after.</a:t>
            </a:r>
          </a:p>
          <a:p>
            <a:pPr rtl="0">
              <a:lnSpc>
                <a:spcPct val="100000"/>
              </a:lnSpc>
              <a:spcBef>
                <a:spcPts val="0"/>
              </a:spcBef>
              <a:buNone/>
            </a:pPr>
            <a:r>
              <a:t/>
            </a:r>
            <a:endParaRPr sz="2133">
              <a:solidFill>
                <a:srgbClr val="000000"/>
              </a:solidFill>
              <a:latin typeface="Arial"/>
              <a:ea typeface="Arial"/>
              <a:cs typeface="Arial"/>
              <a:sym typeface="Arial"/>
            </a:endParaRPr>
          </a:p>
          <a:p>
            <a:pPr rtl="0">
              <a:lnSpc>
                <a:spcPct val="100000"/>
              </a:lnSpc>
              <a:spcBef>
                <a:spcPts val="0"/>
              </a:spcBef>
              <a:buNone/>
            </a:pPr>
            <a:r>
              <a:rPr b="1" sz="2133" lang="en-US">
                <a:solidFill>
                  <a:srgbClr val="990000"/>
                </a:solidFill>
                <a:latin typeface="Arial"/>
                <a:ea typeface="Arial"/>
                <a:cs typeface="Arial"/>
                <a:sym typeface="Arial"/>
              </a:rPr>
              <a:t>HOLD THE PHONE BILLY</a:t>
            </a:r>
            <a:r>
              <a:rPr sz="2133" lang="en-US">
                <a:solidFill>
                  <a:srgbClr val="000000"/>
                </a:solidFill>
                <a:latin typeface="Arial"/>
                <a:ea typeface="Arial"/>
                <a:cs typeface="Arial"/>
                <a:sym typeface="Arial"/>
              </a:rPr>
              <a:t>! Now that we know about this marvelous MVC architecture, we can begin breaking down our </a:t>
            </a:r>
            <a:r>
              <a:rPr b="1" sz="2133" lang="en-US" i="1">
                <a:solidFill>
                  <a:srgbClr val="000000"/>
                </a:solidFill>
                <a:latin typeface="Arial"/>
                <a:ea typeface="Arial"/>
                <a:cs typeface="Arial"/>
                <a:sym typeface="Arial"/>
              </a:rPr>
              <a:t>views</a:t>
            </a:r>
            <a:r>
              <a:rPr b="0" sz="2133" lang="en-US" i="0">
                <a:solidFill>
                  <a:srgbClr val="000000"/>
                </a:solidFill>
                <a:latin typeface="Arial"/>
                <a:ea typeface="Arial"/>
                <a:cs typeface="Arial"/>
                <a:sym typeface="Arial"/>
              </a:rPr>
              <a:t>. </a:t>
            </a:r>
          </a:p>
          <a:p>
            <a:pPr rtl="0">
              <a:lnSpc>
                <a:spcPct val="100000"/>
              </a:lnSpc>
              <a:spcBef>
                <a:spcPts val="0"/>
              </a:spcBef>
              <a:buNone/>
            </a:pPr>
            <a:r>
              <a:t/>
            </a:r>
            <a:endParaRPr b="0" sz="2133" i="0">
              <a:solidFill>
                <a:srgbClr val="000000"/>
              </a:solidFill>
              <a:latin typeface="Arial"/>
              <a:ea typeface="Arial"/>
              <a:cs typeface="Arial"/>
              <a:sym typeface="Arial"/>
            </a:endParaRPr>
          </a:p>
          <a:p>
            <a:pPr rtl="0">
              <a:lnSpc>
                <a:spcPct val="100000"/>
              </a:lnSpc>
              <a:spcBef>
                <a:spcPts val="0"/>
              </a:spcBef>
              <a:buNone/>
            </a:pPr>
            <a:r>
              <a:rPr b="0" sz="2133" lang="en-US" i="0">
                <a:solidFill>
                  <a:srgbClr val="000000"/>
                </a:solidFill>
                <a:latin typeface="Arial"/>
                <a:ea typeface="Arial"/>
                <a:cs typeface="Arial"/>
                <a:sym typeface="Arial"/>
              </a:rPr>
              <a:t>When we're breaking down our mockup:</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Breakdown by functionality</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Remember K.I.S.S and D.R.Y</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Refrain from being overly complicated or overly generic. You want to meet somewhere in the middle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7" name="Shape 57"/>
        <p:cNvGrpSpPr/>
        <p:nvPr/>
      </p:nvGrpSpPr>
      <p:grpSpPr>
        <a:xfrm>
          <a:off y="0" x="0"/>
          <a:ext cy="0" cx="0"/>
          <a:chOff y="0" x="0"/>
          <a:chExt cy="0" cx="0"/>
        </a:xfrm>
      </p:grpSpPr>
      <p:sp>
        <p:nvSpPr>
          <p:cNvPr id="58" name="Shape 58"/>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View Breakdown</a:t>
            </a:r>
          </a:p>
        </p:txBody>
      </p:sp>
      <p:sp>
        <p:nvSpPr>
          <p:cNvPr id="59" name="Shape 59"/>
          <p:cNvSpPr txBox="1"/>
          <p:nvPr/>
        </p:nvSpPr>
        <p:spPr>
          <a:xfrm>
            <a:off y="1644425" x="307875"/>
            <a:ext cy="4810449" cx="966084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So now that we know how our view should breakdown, let's look at an example. For this - I've stolen Sencha's Pandora mockup.</a:t>
            </a:r>
          </a:p>
        </p:txBody>
      </p:sp>
      <p:pic>
        <p:nvPicPr>
          <p:cNvPr id="60" name="Shape 60"/>
          <p:cNvPicPr preferRelativeResize="0"/>
          <p:nvPr/>
        </p:nvPicPr>
        <p:blipFill>
          <a:blip r:embed="rId4">
            <a:alphaModFix/>
          </a:blip>
          <a:stretch>
            <a:fillRect/>
          </a:stretch>
        </p:blipFill>
        <p:spPr>
          <a:xfrm>
            <a:off y="2743200" x="2336800"/>
            <a:ext cy="3709874" cx="50704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4" name="Shape 64"/>
        <p:cNvGrpSpPr/>
        <p:nvPr/>
      </p:nvGrpSpPr>
      <p:grpSpPr>
        <a:xfrm>
          <a:off y="0" x="0"/>
          <a:ext cy="0" cx="0"/>
          <a:chOff y="0" x="0"/>
          <a:chExt cy="0" cx="0"/>
        </a:xfrm>
      </p:grpSpPr>
      <p:sp>
        <p:nvSpPr>
          <p:cNvPr id="65" name="Shape 65"/>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View Breakdown Part Deux</a:t>
            </a:r>
          </a:p>
        </p:txBody>
      </p:sp>
      <p:sp>
        <p:nvSpPr>
          <p:cNvPr id="66" name="Shape 66"/>
          <p:cNvSpPr txBox="1"/>
          <p:nvPr/>
        </p:nvSpPr>
        <p:spPr>
          <a:xfrm>
            <a:off y="1644425" x="307875"/>
            <a:ext cy="4810449" cx="9660849"/>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Looking at this, we see how we would breakdown our views:</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NewStation</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SongControls</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StationsList</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RecentlyPlayedScroll</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Ad</a:t>
            </a:r>
          </a:p>
          <a:p>
            <a:pPr rtl="0" lvl="0" marR="0" indent="-184150" marL="381000">
              <a:lnSpc>
                <a:spcPct val="100000"/>
              </a:lnSpc>
              <a:spcBef>
                <a:spcPts val="0"/>
              </a:spcBef>
              <a:spcAft>
                <a:spcPts val="0"/>
              </a:spcAft>
              <a:buClr>
                <a:srgbClr val="000000"/>
              </a:buClr>
              <a:buSzPct val="100000"/>
              <a:buFont typeface="Arial"/>
              <a:buChar char="●"/>
            </a:pPr>
            <a:r>
              <a:rPr sz="2100" lang="en-US">
                <a:solidFill>
                  <a:srgbClr val="000000"/>
                </a:solidFill>
                <a:latin typeface="Arial"/>
                <a:ea typeface="Arial"/>
                <a:cs typeface="Arial"/>
                <a:sym typeface="Arial"/>
              </a:rPr>
              <a:t>SongInfo</a:t>
            </a:r>
          </a:p>
          <a:p>
            <a:pPr rtl="0">
              <a:lnSpc>
                <a:spcPct val="100000"/>
              </a:lnSpc>
              <a:spcBef>
                <a:spcPts val="0"/>
              </a:spcBef>
              <a:buNone/>
            </a:pPr>
            <a:r>
              <a:rPr sz="2100" lang="en-US">
                <a:solidFill>
                  <a:srgbClr val="000000"/>
                </a:solidFill>
                <a:latin typeface="Arial"/>
                <a:ea typeface="Arial"/>
                <a:cs typeface="Arial"/>
                <a:sym typeface="Arial"/>
              </a:rPr>
              <a:t>For each of these we</a:t>
            </a:r>
          </a:p>
          <a:p>
            <a:pPr rtl="0">
              <a:lnSpc>
                <a:spcPct val="100000"/>
              </a:lnSpc>
              <a:spcBef>
                <a:spcPts val="0"/>
              </a:spcBef>
              <a:buNone/>
            </a:pPr>
            <a:r>
              <a:rPr sz="2100" lang="en-US">
                <a:solidFill>
                  <a:srgbClr val="000000"/>
                </a:solidFill>
                <a:latin typeface="Arial"/>
                <a:ea typeface="Arial"/>
                <a:cs typeface="Arial"/>
                <a:sym typeface="Arial"/>
              </a:rPr>
              <a:t>would have a file with a</a:t>
            </a:r>
          </a:p>
          <a:p>
            <a:pPr rtl="0">
              <a:lnSpc>
                <a:spcPct val="100000"/>
              </a:lnSpc>
              <a:spcBef>
                <a:spcPts val="0"/>
              </a:spcBef>
              <a:buNone/>
            </a:pPr>
            <a:r>
              <a:rPr sz="2100" lang="en-US">
                <a:solidFill>
                  <a:srgbClr val="000000"/>
                </a:solidFill>
                <a:latin typeface="Arial"/>
                <a:ea typeface="Arial"/>
                <a:cs typeface="Arial"/>
                <a:sym typeface="Arial"/>
              </a:rPr>
              <a:t>relevant name located in</a:t>
            </a:r>
          </a:p>
          <a:p>
            <a:pPr rtl="0">
              <a:lnSpc>
                <a:spcPct val="100000"/>
              </a:lnSpc>
              <a:spcBef>
                <a:spcPts val="0"/>
              </a:spcBef>
              <a:buNone/>
            </a:pPr>
            <a:r>
              <a:rPr sz="2100" lang="en-US">
                <a:solidFill>
                  <a:srgbClr val="000000"/>
                </a:solidFill>
                <a:latin typeface="courier new"/>
                <a:ea typeface="courier new"/>
                <a:cs typeface="courier new"/>
                <a:sym typeface="courier new"/>
              </a:rPr>
              <a:t>/app/view/</a:t>
            </a:r>
          </a:p>
        </p:txBody>
      </p:sp>
      <p:pic>
        <p:nvPicPr>
          <p:cNvPr id="67" name="Shape 67"/>
          <p:cNvPicPr preferRelativeResize="0"/>
          <p:nvPr/>
        </p:nvPicPr>
        <p:blipFill>
          <a:blip r:embed="rId4">
            <a:alphaModFix/>
          </a:blip>
          <a:stretch>
            <a:fillRect/>
          </a:stretch>
        </p:blipFill>
        <p:spPr>
          <a:xfrm>
            <a:off y="2135725" x="3559075"/>
            <a:ext cy="4538449" cx="62029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 name="Shape 71"/>
        <p:cNvGrpSpPr/>
        <p:nvPr/>
      </p:nvGrpSpPr>
      <p:grpSpPr>
        <a:xfrm>
          <a:off y="0" x="0"/>
          <a:ext cy="0" cx="0"/>
          <a:chOff y="0" x="0"/>
          <a:chExt cy="0" cx="0"/>
        </a:xfrm>
      </p:grpSpPr>
      <p:sp>
        <p:nvSpPr>
          <p:cNvPr id="72" name="Shape 72"/>
          <p:cNvSpPr txBox="1"/>
          <p:nvPr/>
        </p:nvSpPr>
        <p:spPr>
          <a:xfrm>
            <a:off y="914400" x="304800"/>
            <a:ext cy="476249" cx="9768374"/>
          </a:xfrm>
          <a:prstGeom prst="rect">
            <a:avLst/>
          </a:prstGeom>
          <a:noFill/>
          <a:ln>
            <a:noFill/>
          </a:ln>
        </p:spPr>
        <p:txBody>
          <a:bodyPr bIns="38100" rIns="38100" lIns="38100" tIns="38100" anchor="t" anchorCtr="0">
            <a:normAutofit/>
          </a:bodyPr>
          <a:lstStyle/>
          <a:p>
            <a:pPr rtl="0">
              <a:lnSpc>
                <a:spcPct val="100000"/>
              </a:lnSpc>
              <a:spcBef>
                <a:spcPts val="0"/>
              </a:spcBef>
              <a:buNone/>
            </a:pPr>
            <a:r>
              <a:rPr sz="2666" lang="en-US">
                <a:solidFill>
                  <a:srgbClr val="FF9900"/>
                </a:solidFill>
                <a:latin typeface="Arial"/>
                <a:ea typeface="Arial"/>
                <a:cs typeface="Arial"/>
                <a:sym typeface="Arial"/>
              </a:rPr>
              <a:t>Building Our Models</a:t>
            </a:r>
          </a:p>
        </p:txBody>
      </p:sp>
      <p:sp>
        <p:nvSpPr>
          <p:cNvPr id="73" name="Shape 73"/>
          <p:cNvSpPr txBox="1"/>
          <p:nvPr/>
        </p:nvSpPr>
        <p:spPr>
          <a:xfrm>
            <a:off y="1495425" x="304800"/>
            <a:ext cy="3461425" cx="9641750"/>
          </a:xfrm>
          <a:prstGeom prst="rect">
            <a:avLst/>
          </a:prstGeom>
          <a:noFill/>
          <a:ln>
            <a:noFill/>
          </a:ln>
        </p:spPr>
        <p:txBody>
          <a:bodyPr bIns="38100" rIns="38100" lIns="38100" tIns="38100" anchor="t" anchorCtr="0">
            <a:normAutofit/>
          </a:bodyPr>
          <a:lstStyle/>
          <a:p>
            <a:pPr rtl="0">
              <a:lnSpc>
                <a:spcPct val="100000"/>
              </a:lnSpc>
              <a:spcBef>
                <a:spcPts val="0"/>
              </a:spcBef>
              <a:buNone/>
            </a:pPr>
            <a:r>
              <a:rPr sz="2133" lang="en-US">
                <a:solidFill>
                  <a:srgbClr val="000000"/>
                </a:solidFill>
                <a:latin typeface="Arial"/>
                <a:ea typeface="Arial"/>
                <a:cs typeface="Arial"/>
                <a:sym typeface="Arial"/>
              </a:rPr>
              <a:t>So now that we have our views in place, we can start building out our models. By looking at the type of </a:t>
            </a:r>
            <a:r>
              <a:rPr b="1" sz="2133" lang="en-US">
                <a:solidFill>
                  <a:srgbClr val="000000"/>
                </a:solidFill>
                <a:latin typeface="Arial"/>
                <a:ea typeface="Arial"/>
                <a:cs typeface="Arial"/>
                <a:sym typeface="Arial"/>
              </a:rPr>
              <a:t>dynamic </a:t>
            </a:r>
            <a:r>
              <a:rPr b="0" sz="2133" lang="en-US">
                <a:solidFill>
                  <a:srgbClr val="000000"/>
                </a:solidFill>
                <a:latin typeface="Arial"/>
                <a:ea typeface="Arial"/>
                <a:cs typeface="Arial"/>
                <a:sym typeface="Arial"/>
              </a:rPr>
              <a:t>data in our UI, we can get an idea of what needs to go into each model.</a:t>
            </a:r>
          </a:p>
          <a:p>
            <a:pPr rtl="0">
              <a:lnSpc>
                <a:spcPct val="100000"/>
              </a:lnSpc>
              <a:spcBef>
                <a:spcPts val="0"/>
              </a:spcBef>
              <a:buNone/>
            </a:pPr>
            <a:r>
              <a:t/>
            </a:r>
            <a:endParaRPr b="0" sz="2133">
              <a:solidFill>
                <a:srgbClr val="000000"/>
              </a:solidFill>
              <a:latin typeface="Arial"/>
              <a:ea typeface="Arial"/>
              <a:cs typeface="Arial"/>
              <a:sym typeface="Arial"/>
            </a:endParaRPr>
          </a:p>
          <a:p>
            <a:pPr rtl="0">
              <a:lnSpc>
                <a:spcPct val="100000"/>
              </a:lnSpc>
              <a:spcBef>
                <a:spcPts val="0"/>
              </a:spcBef>
              <a:buNone/>
            </a:pPr>
            <a:r>
              <a:rPr b="0" sz="2133" lang="en-US">
                <a:solidFill>
                  <a:srgbClr val="000000"/>
                </a:solidFill>
                <a:latin typeface="Arial"/>
                <a:ea typeface="Arial"/>
                <a:cs typeface="Arial"/>
                <a:sym typeface="Arial"/>
              </a:rPr>
              <a:t>It should be noted that not every view will necessarily have its own model. Remember, when building out your applications K.I.S.S and D.R.Y. We want to try to reuse the same data that is in our local store as much as possible to avoid additional data calls to the database.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