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0.xml" ContentType="application/vnd.openxmlformats-officedocument.presentationml.slide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7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68.xml" ContentType="application/vnd.openxmlformats-officedocument.presentationml.slide+xml"/>
  <Override PartName="/ppt/slides/slide85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78.xml" ContentType="application/vnd.openxmlformats-officedocument.presentationml.slide+xml"/>
  <Override PartName="/ppt/slides/slide44.xml" ContentType="application/vnd.openxmlformats-officedocument.presentationml.slide+xml"/>
  <Override PartName="/ppt/slides/slide72.xml" ContentType="application/vnd.openxmlformats-officedocument.presentationml.slide+xml"/>
  <Override PartName="/ppt/slides/slide46.xml" ContentType="application/vnd.openxmlformats-officedocument.presentationml.slide+xml"/>
  <Override PartName="/ppt/slides/slide71.xml" ContentType="application/vnd.openxmlformats-officedocument.presentationml.slide+xml"/>
  <Override PartName="/ppt/slides/slide39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74.xml" ContentType="application/vnd.openxmlformats-officedocument.presentationml.slide+xml"/>
  <Override PartName="/ppt/slides/slide79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73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75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62.xml" ContentType="application/vnd.openxmlformats-officedocument.presentationml.slide+xml"/>
  <Override PartName="/ppt/slides/slide69.xml" ContentType="application/vnd.openxmlformats-officedocument.presentationml.slide+xml"/>
  <Override PartName="/ppt/slides/slide65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67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87.xml" ContentType="application/vnd.openxmlformats-officedocument.presentationml.slide+xml"/>
  <Override PartName="/ppt/slides/slide86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60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8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64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66.xml" ContentType="application/vnd.openxmlformats-officedocument.presentationml.slide+xml"/>
  <Override PartName="/ppt/slides/slide84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76.xml" ContentType="application/vnd.openxmlformats-officedocument.presentationml.slide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slides/slide6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31.xml" Type="http://schemas.openxmlformats.org/officeDocument/2006/relationships/slide" Id="rId36"/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slides/slide66.xml" Type="http://schemas.openxmlformats.org/officeDocument/2006/relationships/slide" Id="rId71"/><Relationship Target="slides/slide29.xml" Type="http://schemas.openxmlformats.org/officeDocument/2006/relationships/slide" Id="rId34"/><Relationship Target="slides/slide65.xml" Type="http://schemas.openxmlformats.org/officeDocument/2006/relationships/slide" Id="rId70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70.xml" Type="http://schemas.openxmlformats.org/officeDocument/2006/relationships/slide" Id="rId75"/><Relationship Target="slides/slide69.xml" Type="http://schemas.openxmlformats.org/officeDocument/2006/relationships/slide" Id="rId74"/><Relationship Target="slides/slide68.xml" Type="http://schemas.openxmlformats.org/officeDocument/2006/relationships/slide" Id="rId73"/><Relationship Target="slides/slide67.xml" Type="http://schemas.openxmlformats.org/officeDocument/2006/relationships/slide" Id="rId72"/><Relationship Target="slides/slide74.xml" Type="http://schemas.openxmlformats.org/officeDocument/2006/relationships/slide" Id="rId79"/><Relationship Target="slides/slide73.xml" Type="http://schemas.openxmlformats.org/officeDocument/2006/relationships/slide" Id="rId78"/><Relationship Target="slides/slide72.xml" Type="http://schemas.openxmlformats.org/officeDocument/2006/relationships/slide" Id="rId77"/><Relationship Target="slides/slide71.xml" Type="http://schemas.openxmlformats.org/officeDocument/2006/relationships/slide" Id="rId76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44.xml" Type="http://schemas.openxmlformats.org/officeDocument/2006/relationships/slide" Id="rId49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35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6.xml" Type="http://schemas.openxmlformats.org/officeDocument/2006/relationships/slide" Id="rId41"/><Relationship Target="tableStyles.xml" Type="http://schemas.openxmlformats.org/officeDocument/2006/relationships/tableStyles" Id="rId3"/><Relationship Target="slides/slide37.xml" Type="http://schemas.openxmlformats.org/officeDocument/2006/relationships/slide" Id="rId42"/><Relationship Target="slides/slide75.xml" Type="http://schemas.openxmlformats.org/officeDocument/2006/relationships/slide" Id="rId80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77.xml" Type="http://schemas.openxmlformats.org/officeDocument/2006/relationships/slide" Id="rId82"/><Relationship Target="slides/slide40.xml" Type="http://schemas.openxmlformats.org/officeDocument/2006/relationships/slide" Id="rId45"/><Relationship Target="slides/slide76.xml" Type="http://schemas.openxmlformats.org/officeDocument/2006/relationships/slide" Id="rId81"/><Relationship Target="slides/slide41.xml" Type="http://schemas.openxmlformats.org/officeDocument/2006/relationships/slide" Id="rId46"/><Relationship Target="slides/slide79.xml" Type="http://schemas.openxmlformats.org/officeDocument/2006/relationships/slide" Id="rId84"/><Relationship Target="slides/slide78.xml" Type="http://schemas.openxmlformats.org/officeDocument/2006/relationships/slide" Id="rId83"/><Relationship Target="slides/slide4.xml" Type="http://schemas.openxmlformats.org/officeDocument/2006/relationships/slide" Id="rId9"/><Relationship Target="slides/slide81.xml" Type="http://schemas.openxmlformats.org/officeDocument/2006/relationships/slide" Id="rId86"/><Relationship Target="slides/slide80.xml" Type="http://schemas.openxmlformats.org/officeDocument/2006/relationships/slide" Id="rId85"/><Relationship Target="slides/slide83.xml" Type="http://schemas.openxmlformats.org/officeDocument/2006/relationships/slide" Id="rId88"/><Relationship Target="slides/slide1.xml" Type="http://schemas.openxmlformats.org/officeDocument/2006/relationships/slide" Id="rId6"/><Relationship Target="slides/slide82.xml" Type="http://schemas.openxmlformats.org/officeDocument/2006/relationships/slide" Id="rId87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84.xml" Type="http://schemas.openxmlformats.org/officeDocument/2006/relationships/slide" Id="rId89"/><Relationship Target="slides/slide2.xml" Type="http://schemas.openxmlformats.org/officeDocument/2006/relationships/slide" Id="rId7"/><Relationship Target="slides/slide53.xml" Type="http://schemas.openxmlformats.org/officeDocument/2006/relationships/slide" Id="rId58"/><Relationship Target="slides/slide54.xml" Type="http://schemas.openxmlformats.org/officeDocument/2006/relationships/slide" Id="rId59"/><Relationship Target="slides/slide85.xml" Type="http://schemas.openxmlformats.org/officeDocument/2006/relationships/slide" Id="rId90"/><Relationship Target="slides/slide86.xml" Type="http://schemas.openxmlformats.org/officeDocument/2006/relationships/slide" Id="rId91"/><Relationship Target="slides/slide87.xml" Type="http://schemas.openxmlformats.org/officeDocument/2006/relationships/slide" Id="rId92"/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64.xml" Type="http://schemas.openxmlformats.org/officeDocument/2006/relationships/slide" Id="rId69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55.xml" Type="http://schemas.openxmlformats.org/officeDocument/2006/relationships/slide" Id="rId60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61.xml" Type="http://schemas.openxmlformats.org/officeDocument/2006/relationships/slide" Id="rId66"/><Relationship Target="slides/slide60.xml" Type="http://schemas.openxmlformats.org/officeDocument/2006/relationships/slide" Id="rId65"/><Relationship Target="slides/slide63.xml" Type="http://schemas.openxmlformats.org/officeDocument/2006/relationships/slide" Id="rId68"/><Relationship Target="slides/slide62.xml" Type="http://schemas.openxmlformats.org/officeDocument/2006/relationships/slide" Id="rId67"/><Relationship Target="slides/slide57.xml" Type="http://schemas.openxmlformats.org/officeDocument/2006/relationships/slide" Id="rId62"/><Relationship Target="slides/slide56.xml" Type="http://schemas.openxmlformats.org/officeDocument/2006/relationships/slide" Id="rId61"/><Relationship Target="slides/slide59.xml" Type="http://schemas.openxmlformats.org/officeDocument/2006/relationships/slide" Id="rId64"/><Relationship Target="slides/slide58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7" name="Shape 2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4" name="Shape 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8" name="Shape 2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4" name="Shape 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0" name="Shape 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6" name="Shape 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3" name="Shape 3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7" name="Shape 3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3" name="Shape 3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9" name="Shape 3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5" name="Shape 3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1" name="Shape 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7" name="Shape 3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3" name="Shape 3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9" name="Shape 3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5" name="Shape 3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1" name="Shape 3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7" name="Shape 3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3" name="Shape 4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0" name="Shape 4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9" name="Shape 4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5" name="Shape 4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1" name="Shape 4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8" name="Shape 4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4" name="Shape 4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0" name="Shape 4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7" name="Shape 4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3" name="Shape 4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9" name="Shape 4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5" name="Shape 4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1" name="Shape 4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7" name="Shape 4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3" name="Shape 4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9" name="Shape 4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5" name="Shape 5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2" name="Shape 5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8" name="Shape 5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4" name="Shape 5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0" name="Shape 5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6" name="Shape 5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2" name="Shape 5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3" name="Shape 5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8" name="Shape 5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9" name="Shape 5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4" name="Shape 5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0" name="Shape 5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6" name="Shape 5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7" name="Shape 5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2" name="Shape 5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9" name="Shape 5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0" name="Shape 5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 sz="3600"/>
            </a:lvl1pPr>
            <a:lvl2pPr rtl="0">
              <a:spcBef>
                <a:spcPts val="0"/>
              </a:spcBef>
              <a:defRPr sz="3600"/>
            </a:lvl2pPr>
            <a:lvl3pPr rtl="0">
              <a:spcBef>
                <a:spcPts val="0"/>
              </a:spcBef>
              <a:defRPr sz="3600"/>
            </a:lvl3pPr>
            <a:lvl4pPr rtl="0">
              <a:spcBef>
                <a:spcPts val="0"/>
              </a:spcBef>
              <a:defRPr sz="3600"/>
            </a:lvl4pPr>
            <a:lvl5pPr rtl="0">
              <a:spcBef>
                <a:spcPts val="0"/>
              </a:spcBef>
              <a:defRPr sz="3600"/>
            </a:lvl5pPr>
            <a:lvl6pPr rtl="0">
              <a:spcBef>
                <a:spcPts val="0"/>
              </a:spcBef>
              <a:defRPr sz="3600"/>
            </a:lvl6pPr>
            <a:lvl7pPr rtl="0">
              <a:spcBef>
                <a:spcPts val="0"/>
              </a:spcBef>
              <a:defRPr sz="3600"/>
            </a:lvl7pPr>
            <a:lvl8pPr rtl="0">
              <a:spcBef>
                <a:spcPts val="0"/>
              </a:spcBef>
              <a:defRPr sz="3600"/>
            </a:lvl8pPr>
            <a:lvl9pPr rtl="0">
              <a:spcBef>
                <a:spcPts val="0"/>
              </a:spcBef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1pPr>
            <a:lvl2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4pPr>
            <a:lvl5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7pPr>
            <a:lvl8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61.xml.rels><?xml version="1.0" encoding="UTF-8" standalone="yes"?><Relationships xmlns="http://schemas.openxmlformats.org/package/2006/relationships"><Relationship Target="../notesSlides/notesSlide6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62.xml.rels><?xml version="1.0" encoding="UTF-8" standalone="yes"?><Relationships xmlns="http://schemas.openxmlformats.org/package/2006/relationships"><Relationship Target="../notesSlides/notesSlide6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3.xml.rels><?xml version="1.0" encoding="UTF-8" standalone="yes"?><Relationships xmlns="http://schemas.openxmlformats.org/package/2006/relationships"><Relationship Target="../notesSlides/notesSlide6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4.xml.rels><?xml version="1.0" encoding="UTF-8" standalone="yes"?><Relationships xmlns="http://schemas.openxmlformats.org/package/2006/relationships"><Relationship Target="../notesSlides/notesSlide6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65.xml.rels><?xml version="1.0" encoding="UTF-8" standalone="yes"?><Relationships xmlns="http://schemas.openxmlformats.org/package/2006/relationships"><Relationship Target="../notesSlides/notesSlide6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6.xml.rels><?xml version="1.0" encoding="UTF-8" standalone="yes"?><Relationships xmlns="http://schemas.openxmlformats.org/package/2006/relationships"><Relationship Target="../notesSlides/notesSlide6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7.xml.rels><?xml version="1.0" encoding="UTF-8" standalone="yes"?><Relationships xmlns="http://schemas.openxmlformats.org/package/2006/relationships"><Relationship Target="../notesSlides/notesSlide6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68.xml.rels><?xml version="1.0" encoding="UTF-8" standalone="yes"?><Relationships xmlns="http://schemas.openxmlformats.org/package/2006/relationships"><Relationship Target="../notesSlides/notesSlide6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9.xml.rels><?xml version="1.0" encoding="UTF-8" standalone="yes"?><Relationships xmlns="http://schemas.openxmlformats.org/package/2006/relationships"><Relationship Target="../notesSlides/notesSlide6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0.xml.rels><?xml version="1.0" encoding="UTF-8" standalone="yes"?><Relationships xmlns="http://schemas.openxmlformats.org/package/2006/relationships"><Relationship Target="../notesSlides/notesSlide7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1.xml.rels><?xml version="1.0" encoding="UTF-8" standalone="yes"?><Relationships xmlns="http://schemas.openxmlformats.org/package/2006/relationships"><Relationship Target="../notesSlides/notesSlide7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2.xml.rels><?xml version="1.0" encoding="UTF-8" standalone="yes"?><Relationships xmlns="http://schemas.openxmlformats.org/package/2006/relationships"><Relationship Target="../notesSlides/notesSlide7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3.xml.rels><?xml version="1.0" encoding="UTF-8" standalone="yes"?><Relationships xmlns="http://schemas.openxmlformats.org/package/2006/relationships"><Relationship Target="../notesSlides/notesSlide7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4.xml.rels><?xml version="1.0" encoding="UTF-8" standalone="yes"?><Relationships xmlns="http://schemas.openxmlformats.org/package/2006/relationships"><Relationship Target="../notesSlides/notesSlide7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5.xml.rels><?xml version="1.0" encoding="UTF-8" standalone="yes"?><Relationships xmlns="http://schemas.openxmlformats.org/package/2006/relationships"><Relationship Target="../notesSlides/notesSlide7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6.xml.rels><?xml version="1.0" encoding="UTF-8" standalone="yes"?><Relationships xmlns="http://schemas.openxmlformats.org/package/2006/relationships"><Relationship Target="../notesSlides/notesSlide7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77.xml.rels><?xml version="1.0" encoding="UTF-8" standalone="yes"?><Relationships xmlns="http://schemas.openxmlformats.org/package/2006/relationships"><Relationship Target="../notesSlides/notesSlide7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8.xml.rels><?xml version="1.0" encoding="UTF-8" standalone="yes"?><Relationships xmlns="http://schemas.openxmlformats.org/package/2006/relationships"><Relationship Target="../notesSlides/notesSlide7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9.xml.rels><?xml version="1.0" encoding="UTF-8" standalone="yes"?><Relationships xmlns="http://schemas.openxmlformats.org/package/2006/relationships"><Relationship Target="../notesSlides/notesSlide7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0.xml.rels><?xml version="1.0" encoding="UTF-8" standalone="yes"?><Relationships xmlns="http://schemas.openxmlformats.org/package/2006/relationships"><Relationship Target="../notesSlides/notesSlide8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1.xml.rels><?xml version="1.0" encoding="UTF-8" standalone="yes"?><Relationships xmlns="http://schemas.openxmlformats.org/package/2006/relationships"><Relationship Target="../notesSlides/notesSlide8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2.xml.rels><?xml version="1.0" encoding="UTF-8" standalone="yes"?><Relationships xmlns="http://schemas.openxmlformats.org/package/2006/relationships"><Relationship Target="../notesSlides/notesSlide8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3.xml.rels><?xml version="1.0" encoding="UTF-8" standalone="yes"?><Relationships xmlns="http://schemas.openxmlformats.org/package/2006/relationships"><Relationship Target="../notesSlides/notesSlide8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4.xml.rels><?xml version="1.0" encoding="UTF-8" standalone="yes"?><Relationships xmlns="http://schemas.openxmlformats.org/package/2006/relationships"><Relationship Target="../notesSlides/notesSlide8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5.xml.rels><?xml version="1.0" encoding="UTF-8" standalone="yes"?><Relationships xmlns="http://schemas.openxmlformats.org/package/2006/relationships"><Relationship Target="../notesSlides/notesSlide8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6.xml.rels><?xml version="1.0" encoding="UTF-8" standalone="yes"?><Relationships xmlns="http://schemas.openxmlformats.org/package/2006/relationships"><Relationship Target="../notesSlides/notesSlide8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7.xml.rels><?xml version="1.0" encoding="UTF-8" standalone="yes"?><Relationships xmlns="http://schemas.openxmlformats.org/package/2006/relationships"><Relationship Target="../notesSlides/notesSlide8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gif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2490375" x="2117050"/>
            <a:ext cy="2198400" cx="62772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indent="0" marL="0">
              <a:spcBef>
                <a:spcPts val="0"/>
              </a:spcBef>
              <a:buNone/>
            </a:pPr>
            <a:r>
              <a:rPr lang="en"/>
              <a:t>Making ExtJS Perform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How to avoid speed impact</a:t>
            </a: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49075" x="579149"/>
            <a:ext cy="2087275" cx="137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/>
          <p:nvPr/>
        </p:nvSpPr>
        <p:spPr>
          <a:xfrm>
            <a:off y="6125350" x="5784575"/>
            <a:ext cy="340800" cx="2673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Presented by </a:t>
            </a:r>
            <a:r>
              <a:rPr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Brandon Ryall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Network Issues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So then if we have all of these slow loading issues, why do we continue to use it?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lang="en"/>
              <a:t>The simple answer is that </a:t>
            </a:r>
            <a:r>
              <a:rPr sz="4800" lang="en"/>
              <a:t>it works</a:t>
            </a:r>
            <a:r>
              <a:rPr lang="en"/>
              <a:t>. And it works well.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Network Issues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So then if we have all of these slow loading issues, why do we continue to use it?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lang="en"/>
              <a:t>The simple answer is that </a:t>
            </a:r>
            <a:r>
              <a:rPr sz="4800" lang="en"/>
              <a:t>it works</a:t>
            </a:r>
            <a:r>
              <a:rPr lang="en"/>
              <a:t>. And it works well.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The problem is that we’re just 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4800" lang="en"/>
              <a:t>doing it wrong</a:t>
            </a:r>
            <a:r>
              <a:rPr lang="en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 Issues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Really really really wrong.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Like really.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006025" x="2263637"/>
            <a:ext cy="3561874" cx="461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 Issues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But we can fix it!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Network Issues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But we can fix it!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How?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Use the bootstrap, it is your friend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Network Issues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But we can fix it!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How?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Use the bootstrap, it is your friend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Reduce the number of JS files needed to be loaded by using the Ext.Loader and Ext.require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Network Issues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But we can fix it!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How?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Use the bootstrap, it is your friend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Reduce the number of JS files needed to be loaded by using the Ext.Loader and Ext.require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Compress and obfuscate the files into a single cacheable file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Network Issues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But we can fix it!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How?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Use the bootstrap, it is your friend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Reduce the number of JS files needed to be loaded by using the Ext.Loader and Ext.require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Compress and obfuscate the files into a single cacheable file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Use SASS to compress and compile that CSS into a single file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Network Issues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But we can fix it!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How?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Use the bootstrap, it is your friend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Reduce the number of JS files needed to be loaded by using the Ext.Loader and Ext.require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Compress and obfuscate the files into a single cacheable file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Use SASS to compress and compile that CSS into a single file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Turn all of those images you’re loading into a sprite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 Issues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A real word example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When the wizard v2 was created, one of the things done was introduce compression/obfuscation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The results were pretty noticeable: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Question: What types of things can impact our speed?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98100" x="2190750"/>
            <a:ext cy="3571875" cx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Network Issues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A real word example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When the wizard v2 was created, one of the things done was introduce compression/obfuscation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The results were pretty noticeable: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Uncompressed development version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All JS loaded: ~3.2 seconds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Total load: ~9 seconds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Network Issues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A real word example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When the wizard v2 was created, one of the things done was introduce compression/obfuscation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The results were pretty noticeable: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Uncompressed development version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All JS loaded: ~3.2 seconds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Total load: ~9 seconds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Compressed/Light Obfuscation version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All JS loaded: ~400 milliseconds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Total load: ~6 seconds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CSS Selectors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Question: How will the browser handle the selector below?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div.nav &gt; div[title=boo] span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CSS Selectors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Question: How will the browser handle the selector below?</a:t>
            </a:r>
          </a:p>
          <a:p>
            <a:pPr algn="ctr"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algn="ctr"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div.nav &gt; div[title=boo] span</a:t>
            </a:r>
          </a:p>
          <a:p>
            <a:pPr algn="ctr"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algn="ctr" rtl="0" lv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sz="2000" lang="en"/>
              <a:t>CSS selectors read right to left, so </a:t>
            </a:r>
            <a:r>
              <a:rPr sz="2000"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sz="2000" lang="en"/>
              <a:t> would be our key selector.</a:t>
            </a:r>
          </a:p>
          <a:p>
            <a:pPr algn="ctr"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algn="l"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CSS Selectors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Question: How will the browser handle the selector below?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div.nav &gt; div[title=boo] span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algn="ctr" rtl="0" lvl="0">
              <a:spcBef>
                <a:spcPts val="0"/>
              </a:spcBef>
              <a:buNone/>
            </a:pPr>
            <a:r>
              <a:rPr sz="2000" lang="en"/>
              <a:t>CSS selectors read right to left, so </a:t>
            </a:r>
            <a:r>
              <a:rPr sz="2000"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sz="2000" lang="en"/>
              <a:t> would be our key selector.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Is our key selector </a:t>
            </a:r>
            <a:r>
              <a:rPr lang="en">
                <a:solidFill>
                  <a:srgbClr val="38761D"/>
                </a:solidFill>
              </a:rPr>
              <a:t>efficient</a:t>
            </a:r>
            <a:r>
              <a:rPr lang="en"/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CSS Selectors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Question: How will the browser handle the selector below?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div.nav &gt; div[title=boo] span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algn="ctr" rtl="0" lvl="0">
              <a:spcBef>
                <a:spcPts val="0"/>
              </a:spcBef>
              <a:buNone/>
            </a:pPr>
            <a:r>
              <a:rPr sz="2000" lang="en"/>
              <a:t>CSS selectors read right to left, so </a:t>
            </a:r>
            <a:r>
              <a:rPr sz="2000"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sz="2000" lang="en"/>
              <a:t> would be our key selector.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Is our key selector </a:t>
            </a:r>
            <a:r>
              <a:rPr lang="en">
                <a:solidFill>
                  <a:srgbClr val="38761D"/>
                </a:solidFill>
              </a:rPr>
              <a:t>efficient</a:t>
            </a:r>
            <a:r>
              <a:rPr lang="en"/>
              <a:t>?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930299" x="3071625"/>
            <a:ext cy="1637599" cx="30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CSS Selectors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So what is the point of having a key selector?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CSS Selectors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So what is the point of having a key selector?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Key selectors help the browser quickly filter out a mismatched result to your selector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CSS Selectors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So what is the point of having a key selector?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Key selectors help the browser quickly filter out a mismatched result to your selector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So why is our key selector of 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/>
              <a:t> bad?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CSS Selectors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So what is the point of having a key selector?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Key selectors help the browser quickly filter out a mismatched result to your selector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So why is our key selector of 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/>
              <a:t> bad?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2000" lang="en"/>
              <a:t>We’re essentially hitting every single span in the DOM.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2000" lang="en"/>
              <a:t>It’s like trying to find your best friend Greg, when all Gregs in the world have no middle name nor last name. 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2000" lang="en"/>
              <a:t>It’s going to take a long time and slow you down.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Question: What types of things can impact our speed?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Network latency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A slow network can have a major impact on our usability, many things such as rendering to data load.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CSS Selectors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So key selectors are pretty important.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rPr sz="2000" lang="en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“This is the key to </a:t>
            </a:r>
            <a:r>
              <a:rPr sz="2500" lang="en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dramatically increasing performance</a:t>
            </a:r>
            <a:r>
              <a:rPr sz="2000" lang="en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2000" lang="en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sz="2500" lang="en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fewer rules</a:t>
            </a:r>
            <a:r>
              <a:rPr sz="2000" lang="en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required to check for a given element, 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2000" lang="en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faster style resolution will be.”</a:t>
            </a:r>
          </a:p>
          <a:p>
            <a:pPr algn="ctr">
              <a:spcBef>
                <a:spcPts val="0"/>
              </a:spcBef>
              <a:buNone/>
            </a:pPr>
            <a:r>
              <a:rPr sz="2000" lang="en">
                <a:latin typeface="Times New Roman"/>
                <a:ea typeface="Times New Roman"/>
                <a:cs typeface="Times New Roman"/>
                <a:sym typeface="Times New Roman"/>
              </a:rPr>
              <a:t>David Hyatt, Mozilla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CSS Selectors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So which selectors are most efficient?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000" lang="en"/>
              <a:t>id (#myID)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000" lang="en"/>
              <a:t>class (.myClass)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000" lang="en"/>
              <a:t>tag (div, span, h1)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000" lang="en"/>
              <a:t>adjacent sibling (div + p)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000" lang="en"/>
              <a:t>child (ul &gt; li)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000" lang="en"/>
              <a:t>descendant (li a)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000" lang="en"/>
              <a:t>universal (*)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000" lang="en"/>
              <a:t>attribute (a[title=booger])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000" lang="en"/>
              <a:t>pseudo-class &amp; pseudo-element (a:hover, li:first)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(ordered best to worst)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rPr sz="2000" lang="en"/>
              <a:t>For ExtJS, we should try to use a class for most of our components since we do not use IDs.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Better DOM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Question: What is wrong with the Ext structure below?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xtype: ‘panel’,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anchor: ‘100%’,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layout: ‘hbox’,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items: [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	{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xtype: ‘panel’,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flex: 1,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html: ‘Panel 1’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},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xtype: ‘container’,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flex: 2,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html: ‘Panel 2’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Better DOM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Question: What is wrong with the Ext structure below?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xtype: ‘panel’,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anchor: ‘100%’,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layout: ‘hbox’,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items: [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	{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xtype: ‘panel’,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flex: 1,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html: ‘Panel 1’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},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xtype: ‘container’,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flex: 2,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html: ‘Panel 2’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  <p:sp>
        <p:nvSpPr>
          <p:cNvPr id="232" name="Shape 232"/>
          <p:cNvSpPr/>
          <p:nvPr/>
        </p:nvSpPr>
        <p:spPr>
          <a:xfrm>
            <a:off y="3169150" x="2112775"/>
            <a:ext cy="162000" cx="92009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y="3039250" x="3032875"/>
            <a:ext cy="336599" cx="5330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use a panel with extra overhead we don’t need?</a:t>
            </a:r>
          </a:p>
        </p:txBody>
      </p:sp>
      <p:sp>
        <p:nvSpPr>
          <p:cNvPr id="234" name="Shape 234"/>
          <p:cNvSpPr/>
          <p:nvPr/>
        </p:nvSpPr>
        <p:spPr>
          <a:xfrm>
            <a:off y="3375850" x="2999725"/>
            <a:ext cy="960300" cx="349200"/>
          </a:xfrm>
          <a:prstGeom prst="leftUpArrow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Better DOM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Question: What is wrong with the Ext structure below?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xtype: ‘panel’,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anchor: ‘100%’,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layout: ‘hbox’,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items: [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	{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xtype: ‘panel’,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flex: 1,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html: ‘Panel 1’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},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xtype: ‘container’,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flex: 2,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	html: ‘Panel 2’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  <p:sp>
        <p:nvSpPr>
          <p:cNvPr id="241" name="Shape 241"/>
          <p:cNvSpPr/>
          <p:nvPr/>
        </p:nvSpPr>
        <p:spPr>
          <a:xfrm>
            <a:off y="3169150" x="2112775"/>
            <a:ext cy="162000" cx="92009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/>
        </p:nvSpPr>
        <p:spPr>
          <a:xfrm>
            <a:off y="3039250" x="3032875"/>
            <a:ext cy="336599" cx="5330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Why use a panel with extra overhead we don’t need?</a:t>
            </a:r>
          </a:p>
        </p:txBody>
      </p:sp>
      <p:sp>
        <p:nvSpPr>
          <p:cNvPr id="243" name="Shape 243"/>
          <p:cNvSpPr/>
          <p:nvPr/>
        </p:nvSpPr>
        <p:spPr>
          <a:xfrm>
            <a:off y="3375850" x="2999725"/>
            <a:ext cy="960300" cx="349200"/>
          </a:xfrm>
          <a:prstGeom prst="leftUpArrow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y="3501425" x="3578100"/>
            <a:ext cy="1090499" cx="5108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When we have no need for extra features (ie: docking bars, extra event listeners, title) then we should be using a simple container. Containers are essentially a single div and free up a lot of the overhead a panel creates.</a:t>
            </a:r>
          </a:p>
        </p:txBody>
      </p:sp>
      <p:sp>
        <p:nvSpPr>
          <p:cNvPr id="245" name="Shape 245"/>
          <p:cNvSpPr/>
          <p:nvPr/>
        </p:nvSpPr>
        <p:spPr>
          <a:xfrm>
            <a:off y="4498175" x="3348925"/>
            <a:ext cy="894600" cx="468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Better DOM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It’s important that we always remember to reduce our container/component nesting to the shallowest level possible to prevent redundant layout runs.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Better DOM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It’s important that we always remember to reduce our container/component nesting to the shallowest level possible to prevent redundant layout runs.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Remember: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Better DOM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It’s important that we always remember to reduce our container/component nesting to the shallowest level possible to prevent redundant layout runs.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Remember: 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Layout calls are 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6000" lang="en">
                <a:solidFill>
                  <a:srgbClr val="CC0000"/>
                </a:solidFill>
              </a:rPr>
              <a:t>expensive</a:t>
            </a:r>
            <a:r>
              <a:rPr lang="en"/>
              <a:t>!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Better DOM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Question: What is wrong with this Ext structure?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xtype: ‘tabpanel’,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items: [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	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		title: ‘Tab 1’,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		items: [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			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				xtype: ‘grid’,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				...</a:t>
            </a:r>
          </a:p>
          <a:p>
            <a:pPr rtl="0" lvl="0" indent="457200" marL="137160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 indent="457200" marL="91440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Better DOM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Question: What is wrong with this Ext structure?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xtype: ‘tabpanel’,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items: [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		title: ‘Tab 1’,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		items: [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			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				xtype: ‘grid’,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				...</a:t>
            </a:r>
          </a:p>
          <a:p>
            <a:pPr rtl="0" lvl="0" indent="457200" marL="137160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 indent="457200" marL="91440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y="2836900" x="4677075"/>
            <a:ext cy="2708999" cx="400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sz="2000" lang="en"/>
              <a:t>Do I really need this panel?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Question: What types of things can impact our speed?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Network latency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A slow network can have a major impact on our usability, many things such as rendering to data load.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CSS Selectors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Improper selectors can slow down our DOM traversal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Better DOM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Question: What is wrong with this Ext structure?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xtype: ‘tabpanel’,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items: [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		title: ‘Tab 1’,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		items: [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			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				xtype: ‘grid’,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				...</a:t>
            </a:r>
          </a:p>
          <a:p>
            <a:pPr rtl="0" lvl="0" indent="457200" marL="137160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 indent="457200" marL="91440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y="2836900" x="4677075"/>
            <a:ext cy="2708999" cx="400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000" lang="en"/>
              <a:t>Do I really need this panel?</a:t>
            </a:r>
          </a:p>
          <a:p>
            <a:pPr rtl="0" lvl="0">
              <a:spcBef>
                <a:spcPts val="0"/>
              </a:spcBef>
              <a:buNone/>
            </a:pPr>
            <a:r>
              <a:rPr sz="9600" lang="en">
                <a:solidFill>
                  <a:srgbClr val="CC0000"/>
                </a:solidFill>
              </a:rPr>
              <a:t>Nope.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Better DOM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Question: What is wrong with this Ext structure?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xtype: ‘tabpanel’,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items: [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		title: ‘Tab 1’,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		items: [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			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				xtype: ‘grid’,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				...</a:t>
            </a:r>
          </a:p>
          <a:p>
            <a:pPr rtl="0" lvl="0" indent="457200" marL="137160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 indent="457200" marL="91440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y="2836900" x="4677075"/>
            <a:ext cy="2708999" cx="400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000" lang="en"/>
              <a:t>So how do I fix this guy then?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Better DOM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Question: What is wrong with this Ext structure?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xtype: ‘tabpanel’,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items: [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	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		xtype: ‘grid’,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sz="1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title: ‘Tab 1’,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		...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y="2836900" x="4677075"/>
            <a:ext cy="2708999" cx="400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000" lang="en"/>
              <a:t>So how do I fix this guy then?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 lvl="0">
              <a:spcBef>
                <a:spcPts val="0"/>
              </a:spcBef>
              <a:buNone/>
            </a:pPr>
            <a:r>
              <a:rPr sz="2000" lang="en"/>
              <a:t>- Remove the panel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en"/>
              <a:t>- Move our title to our grid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Better DOM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“But Brandon, why is this important!” 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all of you right now.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Better DOM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“But Brandon, why is this important!” 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all of you right now.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algn="l">
              <a:spcBef>
                <a:spcPts val="0"/>
              </a:spcBef>
              <a:buNone/>
            </a:pPr>
            <a:r>
              <a:rPr lang="en"/>
              <a:t>This is very important because we have to remember, each component has to </a:t>
            </a:r>
            <a:r>
              <a:rPr lang="en">
                <a:solidFill>
                  <a:srgbClr val="CC0000"/>
                </a:solidFill>
              </a:rPr>
              <a:t>render itself</a:t>
            </a:r>
            <a:r>
              <a:rPr lang="en"/>
              <a:t> and </a:t>
            </a:r>
            <a:r>
              <a:rPr lang="en">
                <a:solidFill>
                  <a:srgbClr val="CC0000"/>
                </a:solidFill>
              </a:rPr>
              <a:t>run the layout manager</a:t>
            </a:r>
            <a:r>
              <a:rPr lang="en"/>
              <a:t>. Having these nested structures is </a:t>
            </a:r>
            <a:r>
              <a:rPr b="1" lang="en">
                <a:solidFill>
                  <a:srgbClr val="FF0000"/>
                </a:solidFill>
              </a:rPr>
              <a:t>expensive</a:t>
            </a:r>
            <a:r>
              <a:rPr lang="en"/>
              <a:t> and time consuming.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Better DOM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Things to remember and avoid: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shrink wrapping (auto sizing based on content) where possible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size constraints (minHeight, maxHeight, minWidth, maxWidth) where possible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Better DOM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How about a real world example?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Here is our wizard version 1, using ext3.</a:t>
            </a:r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05899" x="2276345"/>
            <a:ext cy="3761999" cx="4591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Better DOM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How about a real world example?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And here we are in ext4 using goodness</a:t>
            </a:r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24774" x="2365712"/>
            <a:ext cy="3743123" cx="441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Better DOM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Awesome sauce, now we’re in business!</a:t>
            </a:r>
          </a:p>
        </p:txBody>
      </p:sp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671725" x="2530149"/>
            <a:ext cy="3896173" cx="408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Optimizing JavaScript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Question: When would be the best time to optimize our JavaScript?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Question: What types of things can impact our speed?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Network latency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A slow network can have a major impact on our usability, many things such as rendering to data load.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CSS Selectors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Improper selectors can slow down our DOM traversal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Dom Manipulation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Creating panels within panels create unnecessary DOM nesting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Optimizing JavaScript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Question: When would be the best time to optimize our JavaScript?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When methods are repeated frequently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Optimizing JavaScript</a:t>
            </a: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Question: When would be the best time to optimize our JavaScript?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When methods are repeated frequently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When a method is executed during render or layout time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Optimizing JavaScript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Question: When would be the best time to optimize our JavaScript?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When methods are repeated frequently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When a method is executed during render or layout time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...Although it’s probably best to not do extra activity during render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Optimizing JavaScript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Question: When would be the best time to optimize our JavaScript?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When methods are repeated frequently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When a method is executed during render or layout time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...Although it’s probably best to not do extra activity during render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Cache variables when possible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Optimizing JavaScript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Question: When would be the best time to optimize our JavaScript?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When methods are repeated frequently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When a method is executed during render or layout time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...Although it’s probably best to not do extra activity during render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Cache variables when possible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Avoid using Ext.each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Optimizing JavaScript</a:t>
            </a: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Question: When would be the best time to optimize our JavaScript?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When methods are repeated frequently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When a method is executed during render or layout time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...Although it’s probably best to not do extra activity during render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Cache variables when possible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Avoid using Ext.each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Others that I can’t think of off the top of my head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Optimizing JavaScript</a:t>
            </a: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algn="ctr" rtl="0" lvl="0">
              <a:spcBef>
                <a:spcPts val="0"/>
              </a:spcBef>
              <a:buNone/>
            </a:pPr>
            <a:r>
              <a:rPr sz="4800" lang="en"/>
              <a:t>What’s the deal about </a:t>
            </a:r>
          </a:p>
          <a:p>
            <a:pPr algn="ctr">
              <a:spcBef>
                <a:spcPts val="0"/>
              </a:spcBef>
              <a:buNone/>
            </a:pPr>
            <a:r>
              <a:rPr sz="4800" lang="en"/>
              <a:t>Ext.each()?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Optimizing JavaScript</a:t>
            </a: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Here at SevOne, we pride ourselves on our speed: True or False?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Optimizing JavaScript</a:t>
            </a: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Here at SevOne, we pride ourselves on our speed: </a:t>
            </a:r>
            <a:r>
              <a:rPr b="1" lang="en">
                <a:solidFill>
                  <a:srgbClr val="6AA84F"/>
                </a:solidFill>
              </a:rPr>
              <a:t>True</a:t>
            </a:r>
            <a:r>
              <a:rPr lang="en"/>
              <a:t> or False?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...So why would we use the worst looping constructs we can?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Optimizing JavaScript</a:t>
            </a: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Lets look at the numbers...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Question: What types of things can impact our speed?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Network latency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A slow network can have a major impact on our usability, many things such as rendering to data load.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CSS Selectors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Improper selectors can slow down our DOM traversal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Dom Manipulation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Creating panels within panels create unnecessary DOM nesting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Slow JavaScript Execution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Unoptimized javascript can make the app sluggish and create a terrible user-experience 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Optimizing JavaScript</a:t>
            </a:r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Lets look at the numbers…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2000" lang="en"/>
              <a:t>Ext.each() - for - $.each</a:t>
            </a:r>
          </a:p>
        </p:txBody>
      </p:sp>
      <p:pic>
        <p:nvPicPr>
          <p:cNvPr id="409" name="Shape 4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975725" x="47625"/>
            <a:ext cy="3000375" cx="90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Optimizing JavaScript</a:t>
            </a: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Lets look at the numbers…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2000" lang="en"/>
              <a:t>Ext.each() - for - $.each</a:t>
            </a:r>
          </a:p>
        </p:txBody>
      </p:sp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975725" x="47625"/>
            <a:ext cy="3000375" cx="90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Shape 417"/>
          <p:cNvSpPr/>
          <p:nvPr/>
        </p:nvSpPr>
        <p:spPr>
          <a:xfrm>
            <a:off y="3484375" x="5605675"/>
            <a:ext cy="332399" cx="21893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 txBox="1"/>
          <p:nvPr/>
        </p:nvSpPr>
        <p:spPr>
          <a:xfrm>
            <a:off y="3312025" x="4664450"/>
            <a:ext cy="677100" cx="1145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b="1" sz="3000" lang="en">
                <a:solidFill>
                  <a:srgbClr val="CC0000"/>
                </a:solidFill>
              </a:rPr>
              <a:t>BAD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2" name="Shape 4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Optimizing JavaScript</a:t>
            </a:r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So knowing that Ext.each is ridiculously slow, how can we improve the code below?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>
              <a:spcBef>
                <a:spcPts val="0"/>
              </a:spcBef>
              <a:buNone/>
            </a:pPr>
            <a:r>
              <a:rPr sz="1500" lang="en">
                <a:latin typeface="Courier New"/>
                <a:ea typeface="Courier New"/>
                <a:cs typeface="Courier New"/>
                <a:sym typeface="Courier New"/>
              </a:rPr>
              <a:t>var myStore = Ext.getStore(‘Devices’);</a:t>
            </a:r>
          </a:p>
          <a:p>
            <a:pPr rtl="0" lvl="0">
              <a:spcBef>
                <a:spcPts val="0"/>
              </a:spcBef>
              <a:buNone/>
            </a:pPr>
            <a:r>
              <a:rPr sz="1500" lang="en">
                <a:latin typeface="Courier New"/>
                <a:ea typeface="Courier New"/>
                <a:cs typeface="Courier New"/>
                <a:sym typeface="Courier New"/>
              </a:rPr>
              <a:t>myStore.each(function() {</a:t>
            </a:r>
          </a:p>
          <a:p>
            <a:pPr rtl="0" lvl="0">
              <a:spcBef>
                <a:spcPts val="0"/>
              </a:spcBef>
              <a:buNone/>
            </a:pPr>
            <a:r>
              <a:rPr sz="1500" lang="en">
                <a:latin typeface="Courier New"/>
                <a:ea typeface="Courier New"/>
                <a:cs typeface="Courier New"/>
                <a:sym typeface="Courier New"/>
              </a:rPr>
              <a:t>	console.log( this );</a:t>
            </a:r>
          </a:p>
          <a:p>
            <a:pPr rtl="0" lvl="0">
              <a:spcBef>
                <a:spcPts val="0"/>
              </a:spcBef>
              <a:buNone/>
            </a:pPr>
            <a:r>
              <a:rPr sz="1500" lang="en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8" name="Shape 4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Optimizing JavaScript</a:t>
            </a: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So knowing that Ext.each is ridiculously slow, how can we improve the code below?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>
              <a:spcBef>
                <a:spcPts val="0"/>
              </a:spcBef>
              <a:buNone/>
            </a:pPr>
            <a:r>
              <a:rPr sz="1500" lang="en">
                <a:latin typeface="Courier New"/>
                <a:ea typeface="Courier New"/>
                <a:cs typeface="Courier New"/>
                <a:sym typeface="Courier New"/>
              </a:rPr>
              <a:t>var myStore = Ext.getStore(‘Devices’),</a:t>
            </a:r>
          </a:p>
          <a:p>
            <a:pPr rtl="0" lvl="0">
              <a:spcBef>
                <a:spcPts val="0"/>
              </a:spcBef>
              <a:buNone/>
            </a:pPr>
            <a:r>
              <a:rPr sz="1500" lang="en">
                <a:latin typeface="Courier New"/>
                <a:ea typeface="Courier New"/>
                <a:cs typeface="Courier New"/>
                <a:sym typeface="Courier New"/>
              </a:rPr>
              <a:t>	data = myStore.data;</a:t>
            </a:r>
          </a:p>
          <a:p>
            <a:pPr rtl="0" lvl="0">
              <a:spcBef>
                <a:spcPts val="0"/>
              </a:spcBef>
              <a:buNone/>
            </a:pPr>
            <a:r>
              <a:rPr sz="1500" lang="en">
                <a:latin typeface="Courier New"/>
                <a:ea typeface="Courier New"/>
                <a:cs typeface="Courier New"/>
                <a:sym typeface="Courier New"/>
              </a:rPr>
              <a:t>for( var i = 0; i &lt; data.length; i++ ) {</a:t>
            </a:r>
          </a:p>
          <a:p>
            <a:pPr rtl="0" lvl="0">
              <a:spcBef>
                <a:spcPts val="0"/>
              </a:spcBef>
              <a:buNone/>
            </a:pPr>
            <a:r>
              <a:rPr sz="1500" lang="en">
                <a:latin typeface="Courier New"/>
                <a:ea typeface="Courier New"/>
                <a:cs typeface="Courier New"/>
                <a:sym typeface="Courier New"/>
              </a:rPr>
              <a:t>	console.log( data[ i ] );</a:t>
            </a:r>
          </a:p>
          <a:p>
            <a:pPr rtl="0" lvl="0">
              <a:spcBef>
                <a:spcPts val="0"/>
              </a:spcBef>
              <a:buNone/>
            </a:pPr>
            <a:r>
              <a:rPr sz="15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Optimizing JavaScript</a:t>
            </a: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37" name="Shape 4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36275" x="2097025"/>
            <a:ext cy="2495550" cx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Optimizing JavaScript</a:t>
            </a: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So knowing that Ext.each is ridiculously slow, how can we improve the code below?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>
              <a:spcBef>
                <a:spcPts val="0"/>
              </a:spcBef>
              <a:buNone/>
            </a:pPr>
            <a:r>
              <a:rPr sz="1500" lang="en">
                <a:latin typeface="Courier New"/>
                <a:ea typeface="Courier New"/>
                <a:cs typeface="Courier New"/>
                <a:sym typeface="Courier New"/>
              </a:rPr>
              <a:t>var myStore = Ext.getStore(‘Devices’),</a:t>
            </a:r>
          </a:p>
          <a:p>
            <a:pPr rtl="0" lvl="0">
              <a:spcBef>
                <a:spcPts val="0"/>
              </a:spcBef>
              <a:buNone/>
            </a:pPr>
            <a:r>
              <a:rPr sz="1500" lang="en">
                <a:latin typeface="Courier New"/>
                <a:ea typeface="Courier New"/>
                <a:cs typeface="Courier New"/>
                <a:sym typeface="Courier New"/>
              </a:rPr>
              <a:t>	data = myStore.data,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500" lang="en">
                <a:latin typeface="Courier New"/>
                <a:ea typeface="Courier New"/>
                <a:cs typeface="Courier New"/>
                <a:sym typeface="Courier New"/>
              </a:rPr>
              <a:t>len = data.length</a:t>
            </a:r>
            <a:r>
              <a:rPr sz="1500"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 lvl="0">
              <a:spcBef>
                <a:spcPts val="0"/>
              </a:spcBef>
              <a:buNone/>
            </a:pPr>
            <a:r>
              <a:rPr sz="1500" lang="en">
                <a:latin typeface="Courier New"/>
                <a:ea typeface="Courier New"/>
                <a:cs typeface="Courier New"/>
                <a:sym typeface="Courier New"/>
              </a:rPr>
              <a:t>for( var i = 0; i &lt; </a:t>
            </a:r>
            <a:r>
              <a:rPr sz="1500" lang="en"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z="1500" lang="en">
                <a:latin typeface="Courier New"/>
                <a:ea typeface="Courier New"/>
                <a:cs typeface="Courier New"/>
                <a:sym typeface="Courier New"/>
              </a:rPr>
              <a:t>; i++ ) {</a:t>
            </a:r>
          </a:p>
          <a:p>
            <a:pPr rtl="0" lvl="0">
              <a:spcBef>
                <a:spcPts val="0"/>
              </a:spcBef>
              <a:buNone/>
            </a:pPr>
            <a:r>
              <a:rPr sz="1500" lang="en">
                <a:latin typeface="Courier New"/>
                <a:ea typeface="Courier New"/>
                <a:cs typeface="Courier New"/>
                <a:sym typeface="Courier New"/>
              </a:rPr>
              <a:t>	console.log( data[ i ] );</a:t>
            </a:r>
          </a:p>
          <a:p>
            <a:pPr rtl="0" lvl="0">
              <a:spcBef>
                <a:spcPts val="0"/>
              </a:spcBef>
              <a:buNone/>
            </a:pPr>
            <a:r>
              <a:rPr sz="15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7" name="Shape 4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Optimizing JavaScript</a:t>
            </a:r>
          </a:p>
        </p:txBody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Wait...is there a faster loop?</a:t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3" name="Shape 4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Optimizing JavaScript</a:t>
            </a:r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Wait...is there a faster loop?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There might be.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Mind if I have a buddy of mine look at it?</a:t>
            </a:r>
          </a:p>
        </p:txBody>
      </p:sp>
      <p:pic>
        <p:nvPicPr>
          <p:cNvPr id="456" name="Shape 4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62150" x="3143250"/>
            <a:ext cy="2857500" cx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0" name="Shape 4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Optimizing JavaScript</a:t>
            </a:r>
          </a:p>
        </p:txBody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Every time browsers change their engines, the speed differences appear to change.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Optimizing JavaScript</a:t>
            </a:r>
          </a:p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For instance, decrementing while loops were a power player for a long time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>
              <a:spcBef>
                <a:spcPts val="0"/>
              </a:spcBef>
              <a:buNone/>
            </a:pPr>
            <a:r>
              <a:rPr sz="2000" lang="en">
                <a:latin typeface="Courier New"/>
                <a:ea typeface="Courier New"/>
                <a:cs typeface="Courier New"/>
                <a:sym typeface="Courier New"/>
              </a:rPr>
              <a:t>var i = 10000;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en">
                <a:latin typeface="Courier New"/>
                <a:ea typeface="Courier New"/>
                <a:cs typeface="Courier New"/>
                <a:sym typeface="Courier New"/>
              </a:rPr>
              <a:t>while( i-- ) {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en">
                <a:latin typeface="Courier New"/>
                <a:ea typeface="Courier New"/>
                <a:cs typeface="Courier New"/>
                <a:sym typeface="Courier New"/>
              </a:rPr>
              <a:t>	console.log( i );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rPr sz="2000" lang="en"/>
              <a:t>However, this is no longer the case…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 Issues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/>
              <a:t>One of the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9600" lang="en"/>
              <a:t>biggest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800" lang="en"/>
              <a:t>issues we run into when using libraries and frameworks are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9600" lang="en"/>
              <a:t>slow</a:t>
            </a:r>
          </a:p>
          <a:p>
            <a:pPr algn="ctr">
              <a:spcBef>
                <a:spcPts val="0"/>
              </a:spcBef>
              <a:buNone/>
            </a:pPr>
            <a:r>
              <a:rPr sz="1800" lang="en"/>
              <a:t>load times.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Optimizing JavaScript</a:t>
            </a:r>
          </a:p>
        </p:txBody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Current benchmarks show that cached for loops are the most powerful.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algn="l" rtl="0" lvl="0">
              <a:spcBef>
                <a:spcPts val="0"/>
              </a:spcBef>
              <a:buNone/>
            </a:pPr>
            <a:r>
              <a:rPr sz="2000" lang="en">
                <a:latin typeface="Courier New"/>
                <a:ea typeface="Courier New"/>
                <a:cs typeface="Courier New"/>
                <a:sym typeface="Courier New"/>
              </a:rPr>
              <a:t>var arr = [ … ]; // assume lots...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en">
                <a:latin typeface="Courier New"/>
                <a:ea typeface="Courier New"/>
                <a:cs typeface="Courier New"/>
                <a:sym typeface="Courier New"/>
              </a:rPr>
              <a:t>for (var i = 0, len = arr.length; i &lt; len; i++) {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en">
                <a:latin typeface="Courier New"/>
                <a:ea typeface="Courier New"/>
                <a:cs typeface="Courier New"/>
                <a:sym typeface="Courier New"/>
              </a:rPr>
              <a:t>	console.log( i );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rPr sz="2000" lang="en"/>
              <a:t>I’ll always love you while loops...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8" name="Shape 4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9" name="Shape 4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Optimizing JavaScript</a:t>
            </a:r>
          </a:p>
        </p:txBody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So to reiterate some rules for optimizing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4" name="Shape 4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Optimizing JavaScript</a:t>
            </a:r>
          </a:p>
        </p:txBody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So to reiterate some rules for optimizing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Use the best loops possible</a:t>
            </a: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Optimizing JavaScript</a:t>
            </a: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So to reiterate some rules for optimizing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Use the best loops possible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Cache variables, components, etc. when possible</a:t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6" name="Shape 4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7" name="Shape 4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Optimizing JavaScript</a:t>
            </a:r>
          </a:p>
        </p:txBody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So to reiterate some rules for optimizing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Use the best loops possible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Cache variables, components, etc. when possible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Optimize frequently repeated methods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2" name="Shape 5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3" name="Shape 5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Optimizing JavaScript</a:t>
            </a:r>
          </a:p>
        </p:txBody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So to reiterate some rules for optimizing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Use the best loops possible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Cache variables, components, etc. when possible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Optimize frequently repeated methods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Avoid strenuous actions during render</a:t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8" name="Shape 5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Almost there...</a:t>
            </a:r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11" name="Shape 5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58525" x="2468427"/>
            <a:ext cy="4909374" cx="42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5" name="Shape 5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Practices to Avoid</a:t>
            </a:r>
          </a:p>
        </p:txBody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Unnecessary nesting of component structures</a:t>
            </a: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1" name="Shape 5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Practices to Avoid</a:t>
            </a:r>
          </a:p>
        </p:txBody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Unnecessary nesting of component structures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Creating memory leaks created by improper component usage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Example: Not caching a window component</a:t>
            </a: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7" name="Shape 5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8" name="Shape 5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Practices to Avoid</a:t>
            </a:r>
          </a:p>
        </p:txBody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Unnecessary nesting of component structures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Creating memory leaks created by improper component usage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Example: Not caching a window component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Huge controllers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Remember, each view should really have its own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 Issues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Why?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We’re loading tons of JavaScript files at once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We’re loading tons of CSS at once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We’re loading tons of images at once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3" name="Shape 5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4" name="Shape 5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Practices to Avoid</a:t>
            </a:r>
          </a:p>
        </p:txBody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Unnecessary nesting of component structures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Creating memory leaks created by improper component usage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Example: Not caching a window component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Huge controllers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Remember, each view should really have its own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Bad folder structure</a:t>
            </a:r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9" name="Shape 5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0" name="Shape 5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Practices to Avoid</a:t>
            </a:r>
          </a:p>
        </p:txBody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Unnecessary nesting of component structures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Creating memory leaks created by improper component usage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Example: Not caching a window component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Huge controllers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Remember, each view should really have its own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Bad folder structure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Global variables</a:t>
            </a:r>
          </a:p>
        </p:txBody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5" name="Shape 5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6" name="Shape 5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Practices to Avoid</a:t>
            </a:r>
          </a:p>
        </p:txBody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Unnecessary nesting of component structures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Creating memory leaks created by improper component usage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Example: Not caching a window component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Huge controllers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Remember, each view should really have its own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Bad folder structure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Global variables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Using id</a:t>
            </a:r>
          </a:p>
        </p:txBody>
      </p:sp>
    </p:spTree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1" name="Shape 5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2" name="Shape 5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Practices to Avoid</a:t>
            </a:r>
          </a:p>
        </p:txBody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Unnecessary nesting of component structures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Creating memory leaks created by improper component usage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Example: Not caching a window component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Huge controllers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Remember, each view should really have its own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Bad folder structure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Global variables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Using id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Not creating references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By creating refs you are essentially caching the component</a:t>
            </a:r>
          </a:p>
        </p:txBody>
      </p:sp>
    </p:spTree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7" name="Shape 5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8" name="Shape 5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Practices to Avoid</a:t>
            </a:r>
          </a:p>
        </p:txBody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Unnecessary nesting of component structures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Creating memory leaks created by improper component usage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Example: Not caching a window component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Huge controllers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Remember, each view should really have its own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Bad folder structure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Global variables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Using id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Not creating references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By creating refs you are essentially caching the component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Not sticking with a standard naming convention</a:t>
            </a:r>
          </a:p>
        </p:txBody>
      </p:sp>
    </p:spTree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3" name="Shape 5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4" name="Shape 5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Practices to Avoid</a:t>
            </a:r>
          </a:p>
        </p:txBody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Unnecessary nesting of component structures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Creating memory leaks created by improper component usage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Example: Not caching a window component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Huge controllers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Remember, each view should really have its own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Bad folder structure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Global variables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Using id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Not creating references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By creating refs you are essentially caching the component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Not sticking with a standard naming convention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Making your code overly complicated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D.R.Y and K.I.S.S</a:t>
            </a:r>
          </a:p>
        </p:txBody>
      </p:sp>
    </p:spTree>
  </p:cSld>
  <p:clrMapOvr>
    <a:masterClrMapping/>
  </p:clrMapOvr>
  <p:transition spd="slow">
    <p:cut/>
  </p:transition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9" name="Shape 5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0" name="Shape 5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Practices to Avoid</a:t>
            </a:r>
          </a:p>
        </p:txBody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Unnecessary nesting of component structures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Creating memory leaks created by improper component usage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Example: Not caching a window component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Huge controllers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Remember, each view should really have its own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Bad folder structure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Global variables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Using id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Not creating references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By creating refs you are essentially caching the component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Not sticking with a standard naming convention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Making your code overly complicated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D.R.Y and K.I.S.S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Forgetting to add the MVC files to Ext.require</a:t>
            </a:r>
          </a:p>
        </p:txBody>
      </p:sp>
    </p:spTree>
  </p:cSld>
  <p:clrMapOvr>
    <a:masterClrMapping/>
  </p:clrMapOvr>
  <p:transition spd="slow">
    <p:cut/>
  </p:transition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5" name="Shape 5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6" name="Shape 5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That’s it</a:t>
            </a:r>
          </a:p>
        </p:txBody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sz="6000" lang="en"/>
              <a:t>Questions?</a:t>
            </a:r>
          </a:p>
        </p:txBody>
      </p:sp>
      <p:pic>
        <p:nvPicPr>
          <p:cNvPr id="578" name="Shape 5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90737" x="2148150"/>
            <a:ext cy="2676525" cx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Network Issues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So then if we have all of these slow loading issues, why do we continue to use it?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