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5.xml" Type="http://schemas.openxmlformats.org/officeDocument/2006/relationships/slide" Id="rId50"/><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44.xml" Type="http://schemas.openxmlformats.org/officeDocument/2006/relationships/slide" Id="rId4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3.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8" name="Shape 208"/>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6" name="Shape 22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0" name="Shape 230"/>
        <p:cNvGrpSpPr/>
        <p:nvPr/>
      </p:nvGrpSpPr>
      <p:grpSpPr>
        <a:xfrm>
          <a:off y="0" x="0"/>
          <a:ext cy="0" cx="0"/>
          <a:chOff y="0" x="0"/>
          <a:chExt cy="0" cx="0"/>
        </a:xfrm>
      </p:grpSpPr>
      <p:sp>
        <p:nvSpPr>
          <p:cNvPr id="231" name="Shape 2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2" name="Shape 23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5" name="Shape 245"/>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1" name="Shape 251"/>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6" name="Shape 256"/>
        <p:cNvGrpSpPr/>
        <p:nvPr/>
      </p:nvGrpSpPr>
      <p:grpSpPr>
        <a:xfrm>
          <a:off y="0" x="0"/>
          <a:ext cy="0" cx="0"/>
          <a:chOff y="0" x="0"/>
          <a:chExt cy="0" cx="0"/>
        </a:xfrm>
      </p:grpSpPr>
      <p:sp>
        <p:nvSpPr>
          <p:cNvPr id="257" name="Shape 2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8" name="Shape 258"/>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0" name="Shape 27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0" name="Shape 280"/>
        <p:cNvGrpSpPr/>
        <p:nvPr/>
      </p:nvGrpSpPr>
      <p:grpSpPr>
        <a:xfrm>
          <a:off y="0" x="0"/>
          <a:ext cy="0" cx="0"/>
          <a:chOff y="0" x="0"/>
          <a:chExt cy="0" cx="0"/>
        </a:xfrm>
      </p:grpSpPr>
      <p:sp>
        <p:nvSpPr>
          <p:cNvPr id="281" name="Shape 2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2" name="Shape 28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6" name="Shape 286"/>
        <p:cNvGrpSpPr/>
        <p:nvPr/>
      </p:nvGrpSpPr>
      <p:grpSpPr>
        <a:xfrm>
          <a:off y="0" x="0"/>
          <a:ext cy="0" cx="0"/>
          <a:chOff y="0" x="0"/>
          <a:chExt cy="0" cx="0"/>
        </a:xfrm>
      </p:grpSpPr>
      <p:sp>
        <p:nvSpPr>
          <p:cNvPr id="287" name="Shape 2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8" name="Shape 288"/>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6" name="Shape 29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2" name="Shape 30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8" name="Shape 308"/>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3518399" cx="9144000"/>
          </a:xfrm>
          <a:prstGeom prst="rect">
            <a:avLst/>
          </a:prstGeom>
          <a:solidFill>
            <a:schemeClr val="dk2"/>
          </a:solidFill>
          <a:ln>
            <a:noFill/>
          </a:ln>
        </p:spPr>
        <p:txBody>
          <a:bodyPr bIns="45700" rIns="91425" lIns="91425" tIns="45700" anchor="ctr" anchorCtr="0">
            <a:spAutoFit/>
          </a:bodyPr>
          <a:lstStyle/>
          <a:p>
            <a:pPr>
              <a:spcBef>
                <a:spcPts val="0"/>
              </a:spcBef>
              <a:buNone/>
            </a:pPr>
            <a:r>
              <a:t/>
            </a:r>
            <a:endParaRPr/>
          </a:p>
        </p:txBody>
      </p:sp>
      <p:cxnSp>
        <p:nvCxnSpPr>
          <p:cNvPr id="9" name="Shape 9"/>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 name="Shape 10"/>
          <p:cNvSpPr txBox="1"/>
          <p:nvPr>
            <p:ph type="ctrTitle"/>
          </p:nvPr>
        </p:nvSpPr>
        <p:spPr>
          <a:xfrm>
            <a:off y="1867781" x="685800"/>
            <a:ext cy="1648800"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627026" x="685800"/>
            <a:ext cy="774300" cx="7772400"/>
          </a:xfrm>
          <a:prstGeom prst="rect">
            <a:avLst/>
          </a:prstGeom>
        </p:spPr>
        <p:txBody>
          <a:bodyPr bIns="91425" rIns="91425" lIns="91425" t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49900" cx="9144000"/>
          </a:xfrm>
          <a:prstGeom prst="rect">
            <a:avLst/>
          </a:prstGeom>
          <a:solidFill>
            <a:srgbClr val="2388DB"/>
          </a:solidFill>
          <a:ln>
            <a:noFill/>
          </a:ln>
        </p:spPr>
        <p:txBody>
          <a:bodyPr bIns="45700" rIns="91425" lIns="91425" tIns="45700" anchor="ctr" anchorCtr="0">
            <a:spAutoFit/>
          </a:bodyPr>
          <a:lstStyle/>
          <a:p>
            <a:pPr>
              <a:spcBef>
                <a:spcPts val="0"/>
              </a:spcBef>
              <a:buNone/>
            </a:pPr>
            <a:r>
              <a:t/>
            </a:r>
            <a:endParaRPr/>
          </a:p>
        </p:txBody>
      </p:sp>
      <p:cxnSp>
        <p:nvCxnSpPr>
          <p:cNvPr id="14" name="Shape 14"/>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49900" cx="9144000"/>
          </a:xfrm>
          <a:prstGeom prst="rect">
            <a:avLst/>
          </a:prstGeom>
          <a:solidFill>
            <a:schemeClr val="dk2"/>
          </a:solidFill>
          <a:ln>
            <a:noFill/>
          </a:ln>
        </p:spPr>
        <p:txBody>
          <a:bodyPr bIns="45700" rIns="91425" lIns="91425" tIns="45700" anchor="ctr" anchorCtr="0">
            <a:spAutoFit/>
          </a:bodyPr>
          <a:lstStyle/>
          <a:p>
            <a:pPr>
              <a:spcBef>
                <a:spcPts val="0"/>
              </a:spcBef>
              <a:buNone/>
            </a:pPr>
            <a:r>
              <a:t/>
            </a:r>
            <a:endParaRPr/>
          </a:p>
        </p:txBody>
      </p:sp>
      <p:cxnSp>
        <p:nvCxnSpPr>
          <p:cNvPr id="19" name="Shape 1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49900" cx="9144000"/>
          </a:xfrm>
          <a:prstGeom prst="rect">
            <a:avLst/>
          </a:prstGeom>
          <a:solidFill>
            <a:srgbClr val="2388DB"/>
          </a:solidFill>
          <a:ln>
            <a:noFill/>
          </a:ln>
        </p:spPr>
        <p:txBody>
          <a:bodyPr bIns="45700" rIns="91425" lIns="91425" tIns="45700" anchor="ctr" anchorCtr="0">
            <a:spAutoFit/>
          </a:bodyPr>
          <a:lstStyle/>
          <a:p>
            <a:pPr>
              <a:spcBef>
                <a:spcPts val="0"/>
              </a:spcBef>
              <a:buNone/>
            </a:pPr>
            <a:r>
              <a:t/>
            </a:r>
            <a:endParaRPr/>
          </a:p>
        </p:txBody>
      </p:sp>
      <p:cxnSp>
        <p:nvCxnSpPr>
          <p:cNvPr id="25" name="Shape 25"/>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a:spcBef>
                <a:spcPts val="0"/>
              </a:spcBef>
              <a:buClr>
                <a:schemeClr val="dk2"/>
              </a:buClr>
              <a:buSzPct val="100000"/>
              <a:buNone/>
              <a:defRPr sz="1800">
                <a:solidFill>
                  <a:schemeClr val="dk2"/>
                </a:solidFill>
              </a:defRPr>
            </a:lvl1pPr>
          </a:lstStyle>
          <a:p/>
        </p:txBody>
      </p:sp>
      <p:sp>
        <p:nvSpPr>
          <p:cNvPr id="29" name="Shape 29"/>
          <p:cNvSpPr/>
          <p:nvPr/>
        </p:nvSpPr>
        <p:spPr>
          <a:xfrm>
            <a:off y="0" x="4274"/>
            <a:ext cy="4406399" cx="9144000"/>
          </a:xfrm>
          <a:prstGeom prst="rect">
            <a:avLst/>
          </a:prstGeom>
          <a:solidFill>
            <a:srgbClr val="2388DB"/>
          </a:solidFill>
          <a:ln>
            <a:noFill/>
          </a:ln>
        </p:spPr>
        <p:txBody>
          <a:bodyPr bIns="45700" rIns="91425" lIns="91425" tIns="45700" anchor="ctr" anchorCtr="0">
            <a:spAutoFit/>
          </a:bodyPr>
          <a:lstStyle/>
          <a:p>
            <a:pPr>
              <a:spcBef>
                <a:spcPts val="0"/>
              </a:spcBef>
              <a:buNone/>
            </a:pPr>
            <a:r>
              <a:t/>
            </a:r>
            <a:endParaRPr/>
          </a:p>
        </p:txBody>
      </p:sp>
      <p:cxnSp>
        <p:nvCxnSpPr>
          <p:cNvPr id="30" name="Shape 30"/>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4.gif"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3.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3.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02.gif"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03.gif"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3.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gif"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1867781" x="685800"/>
            <a:ext cy="1648800" cx="7772400"/>
          </a:xfrm>
          <a:prstGeom prst="rect">
            <a:avLst/>
          </a:prstGeom>
        </p:spPr>
        <p:txBody>
          <a:bodyPr bIns="91425" rIns="91425" lIns="91425" tIns="91425" anchor="b" anchorCtr="0">
            <a:spAutoFit/>
          </a:bodyPr>
          <a:lstStyle/>
          <a:p>
            <a:pPr algn="r">
              <a:spcBef>
                <a:spcPts val="0"/>
              </a:spcBef>
              <a:buNone/>
            </a:pPr>
            <a:r>
              <a:rPr lang="en"/>
              <a:t>Managing Data</a:t>
            </a:r>
          </a:p>
        </p:txBody>
      </p:sp>
      <p:sp>
        <p:nvSpPr>
          <p:cNvPr id="34" name="Shape 34"/>
          <p:cNvSpPr txBox="1"/>
          <p:nvPr>
            <p:ph idx="1" type="subTitle"/>
          </p:nvPr>
        </p:nvSpPr>
        <p:spPr>
          <a:xfrm>
            <a:off y="3627026" x="685800"/>
            <a:ext cy="774300" cx="7772400"/>
          </a:xfrm>
          <a:prstGeom prst="rect">
            <a:avLst/>
          </a:prstGeom>
        </p:spPr>
        <p:txBody>
          <a:bodyPr bIns="91425" rIns="91425" lIns="91425" tIns="91425" anchor="t" anchorCtr="0">
            <a:spAutoFit/>
          </a:bodyPr>
          <a:lstStyle/>
          <a:p>
            <a:pPr algn="r">
              <a:spcBef>
                <a:spcPts val="0"/>
              </a:spcBef>
              <a:buNone/>
            </a:pPr>
            <a:r>
              <a:rPr lang="en"/>
              <a:t>Data management the Ext way.</a:t>
            </a:r>
          </a:p>
        </p:txBody>
      </p:sp>
      <p:sp>
        <p:nvSpPr>
          <p:cNvPr id="35" name="Shape 35"/>
          <p:cNvSpPr txBox="1"/>
          <p:nvPr/>
        </p:nvSpPr>
        <p:spPr>
          <a:xfrm>
            <a:off y="4485400" x="4875150"/>
            <a:ext cy="517499" cx="3583199"/>
          </a:xfrm>
          <a:prstGeom prst="rect">
            <a:avLst/>
          </a:prstGeom>
          <a:noFill/>
          <a:ln>
            <a:noFill/>
          </a:ln>
        </p:spPr>
        <p:txBody>
          <a:bodyPr bIns="91425" rIns="91425" lIns="91425" tIns="91425" anchor="t" anchorCtr="0">
            <a:spAutoFit/>
          </a:bodyPr>
          <a:lstStyle/>
          <a:p>
            <a:pPr algn="r">
              <a:spcBef>
                <a:spcPts val="0"/>
              </a:spcBef>
              <a:buNone/>
            </a:pPr>
            <a:r>
              <a:rPr lang="en">
                <a:solidFill>
                  <a:schemeClr val="dk2"/>
                </a:solidFill>
                <a:latin typeface="Calibri"/>
                <a:ea typeface="Calibri"/>
                <a:cs typeface="Calibri"/>
                <a:sym typeface="Calibri"/>
              </a:rPr>
              <a:t>presented by</a:t>
            </a:r>
            <a:r>
              <a:rPr lang="en">
                <a:solidFill>
                  <a:schemeClr val="accent1"/>
                </a:solidFill>
                <a:latin typeface="Calibri"/>
                <a:ea typeface="Calibri"/>
                <a:cs typeface="Calibri"/>
                <a:sym typeface="Calibri"/>
              </a:rPr>
              <a:t> Brandon Ryall</a:t>
            </a:r>
          </a:p>
        </p:txBody>
      </p:sp>
      <p:pic>
        <p:nvPicPr>
          <p:cNvPr id="36" name="Shape 36"/>
          <p:cNvPicPr preferRelativeResize="0"/>
          <p:nvPr/>
        </p:nvPicPr>
        <p:blipFill>
          <a:blip r:embed="rId3">
            <a:alphaModFix/>
          </a:blip>
          <a:stretch>
            <a:fillRect/>
          </a:stretch>
        </p:blipFill>
        <p:spPr>
          <a:xfrm>
            <a:off y="2351297" x="1093400"/>
            <a:ext cy="967200" cx="6381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Model - Fields</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A field defines a key that a model contains. A field can be defined in 2 ways, simply putting the key name in a string or defining an object.</a:t>
            </a:r>
          </a:p>
          <a:p>
            <a:pPr rtl="0">
              <a:spcBef>
                <a:spcPts val="0"/>
              </a:spcBef>
              <a:buNone/>
            </a:pPr>
            <a:r>
              <a:rPr sz="1800" lang="en"/>
              <a:t>Below is an example of a model’s field setup containing both simple and complex fields:</a:t>
            </a:r>
          </a:p>
          <a:p>
            <a:pPr rtl="0">
              <a:spcBef>
                <a:spcPts val="0"/>
              </a:spcBef>
              <a:buNone/>
            </a:pPr>
            <a:r>
              <a:rPr sz="1400" lang="en">
                <a:solidFill>
                  <a:srgbClr val="B7B7B7"/>
                </a:solidFill>
                <a:latin typeface="Courier New"/>
                <a:ea typeface="Courier New"/>
                <a:cs typeface="Courier New"/>
                <a:sym typeface="Courier New"/>
              </a:rPr>
              <a:t>Ext.define( ‘Alert’, {</a:t>
            </a:r>
          </a:p>
          <a:p>
            <a:pPr rtl="0">
              <a:spcBef>
                <a:spcPts val="0"/>
              </a:spcBef>
              <a:buNone/>
            </a:pPr>
            <a:r>
              <a:rPr sz="1400" lang="en">
                <a:solidFill>
                  <a:srgbClr val="B7B7B7"/>
                </a:solidFill>
                <a:latin typeface="Courier New"/>
                <a:ea typeface="Courier New"/>
                <a:cs typeface="Courier New"/>
                <a:sym typeface="Courier New"/>
              </a:rPr>
              <a:t>	extends: ‘Ext.data.Model’,</a:t>
            </a:r>
          </a:p>
          <a:p>
            <a:pPr rtl="0">
              <a:spcBef>
                <a:spcPts val="0"/>
              </a:spcBef>
              <a:buNone/>
            </a:pPr>
            <a:r>
              <a:rPr sz="1400" lang="en">
                <a:latin typeface="Courier New"/>
                <a:ea typeface="Courier New"/>
                <a:cs typeface="Courier New"/>
                <a:sym typeface="Courier New"/>
              </a:rPr>
              <a:t>	fields: [</a:t>
            </a:r>
          </a:p>
          <a:p>
            <a:pPr rtl="0">
              <a:spcBef>
                <a:spcPts val="0"/>
              </a:spcBef>
              <a:buNone/>
            </a:pPr>
            <a:r>
              <a:rPr sz="1400" lang="en">
                <a:latin typeface="Courier New"/>
                <a:ea typeface="Courier New"/>
                <a:cs typeface="Courier New"/>
                <a:sym typeface="Courier New"/>
              </a:rPr>
              <a:t>		</a:t>
            </a:r>
            <a:r>
              <a:rPr sz="1400" lang="en">
                <a:solidFill>
                  <a:schemeClr val="accent1"/>
                </a:solidFill>
                <a:latin typeface="Courier New"/>
                <a:ea typeface="Courier New"/>
                <a:cs typeface="Courier New"/>
                <a:sym typeface="Courier New"/>
              </a:rPr>
              <a:t>‘id’,</a:t>
            </a:r>
          </a:p>
          <a:p>
            <a:pPr rtl="0" indent="457200" marL="457200">
              <a:spcBef>
                <a:spcPts val="0"/>
              </a:spcBef>
              <a:buNone/>
            </a:pPr>
            <a:r>
              <a:rPr sz="1400" lang="en">
                <a:solidFill>
                  <a:schemeClr val="accent1"/>
                </a:solidFill>
                <a:latin typeface="Courier New"/>
                <a:ea typeface="Courier New"/>
                <a:cs typeface="Courier New"/>
                <a:sym typeface="Courier New"/>
              </a:rPr>
              <a:t>‘device’,</a:t>
            </a:r>
          </a:p>
          <a:p>
            <a:pPr rtl="0" indent="457200" marL="457200">
              <a:spcBef>
                <a:spcPts val="0"/>
              </a:spcBef>
              <a:buNone/>
            </a:pPr>
            <a:r>
              <a:rPr sz="1400" lang="en">
                <a:solidFill>
                  <a:schemeClr val="accent1"/>
                </a:solidFill>
                <a:latin typeface="Courier New"/>
                <a:ea typeface="Courier New"/>
                <a:cs typeface="Courier New"/>
                <a:sym typeface="Courier New"/>
              </a:rPr>
              <a:t>{ name: ‘first’, type: ‘date’, dateFormat: ‘Y-m-d’ }</a:t>
            </a:r>
          </a:p>
          <a:p>
            <a:pPr rtl="0" indent="457200">
              <a:spcBef>
                <a:spcPts val="0"/>
              </a:spcBef>
              <a:buNone/>
            </a:pPr>
            <a:r>
              <a:rPr sz="1400" lang="en">
                <a:latin typeface="Courier New"/>
                <a:ea typeface="Courier New"/>
                <a:cs typeface="Courier New"/>
                <a:sym typeface="Courier New"/>
              </a:rPr>
              <a:t>]</a:t>
            </a:r>
          </a:p>
          <a:p>
            <a:pPr>
              <a:spcBef>
                <a:spcPts val="0"/>
              </a:spcBef>
              <a:buNone/>
            </a:pPr>
            <a:r>
              <a:rPr sz="1400" lang="en">
                <a:solidFill>
                  <a:srgbClr val="B7B7B7"/>
                </a:solidFill>
                <a:latin typeface="Courier New"/>
                <a:ea typeface="Courier New"/>
                <a:cs typeface="Courier New"/>
                <a:sym typeface="Courier New"/>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Fields - Continued</a:t>
            </a:r>
          </a:p>
        </p:txBody>
      </p:sp>
      <p:sp>
        <p:nvSpPr>
          <p:cNvPr id="98" name="Shape 98"/>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In our example we defined “id” and “device” as simple fields.</a:t>
            </a:r>
          </a:p>
          <a:p>
            <a:pPr rtl="0">
              <a:spcBef>
                <a:spcPts val="0"/>
              </a:spcBef>
              <a:buNone/>
            </a:pPr>
            <a:r>
              <a:t/>
            </a:r>
            <a:endParaRPr sz="1400"/>
          </a:p>
          <a:p>
            <a:pPr rtl="0">
              <a:spcBef>
                <a:spcPts val="0"/>
              </a:spcBef>
              <a:buNone/>
            </a:pPr>
            <a:r>
              <a:rPr sz="1800" lang="en"/>
              <a:t>The one thing to remember when using a simple field is that the data type will be automatic. It is the same as stating:</a:t>
            </a:r>
          </a:p>
          <a:p>
            <a:pPr rtl="0">
              <a:spcBef>
                <a:spcPts val="0"/>
              </a:spcBef>
              <a:buNone/>
            </a:pPr>
            <a:r>
              <a:rPr sz="1400" lang="en">
                <a:solidFill>
                  <a:schemeClr val="accent1"/>
                </a:solidFill>
                <a:latin typeface="Courier New"/>
                <a:ea typeface="Courier New"/>
                <a:cs typeface="Courier New"/>
                <a:sym typeface="Courier New"/>
              </a:rPr>
              <a:t>{ name: ‘id’, type: ‘auto’ }</a:t>
            </a:r>
          </a:p>
          <a:p>
            <a:pPr rtl="0">
              <a:spcBef>
                <a:spcPts val="0"/>
              </a:spcBef>
              <a:buNone/>
            </a:pPr>
            <a:r>
              <a:t/>
            </a:r>
            <a:endParaRPr sz="1400"/>
          </a:p>
          <a:p>
            <a:pPr rtl="0" lvl="0">
              <a:spcBef>
                <a:spcPts val="0"/>
              </a:spcBef>
              <a:buNone/>
            </a:pPr>
            <a:r>
              <a:rPr sz="1800" lang="en"/>
              <a:t>What this means is that there will be no conversion, so above we could assume that “id” should be an integer, but if the model is given a string then “id” will continue to be a string.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Fields - Continued</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In our example we also defined “first” which would be a more complex field. It’s ideal to use complex fields for their type checking and validation abilities. Let’s talk more about what goes into a complex field.</a:t>
            </a:r>
          </a:p>
          <a:p>
            <a:pPr rtl="0">
              <a:spcBef>
                <a:spcPts val="0"/>
              </a:spcBef>
              <a:buNone/>
            </a:pPr>
            <a:r>
              <a:rPr sz="1800" lang="en"/>
              <a:t>In our example we had the following:</a:t>
            </a:r>
          </a:p>
          <a:p>
            <a:pPr rtl="0">
              <a:spcBef>
                <a:spcPts val="0"/>
              </a:spcBef>
              <a:buNone/>
            </a:pPr>
            <a:r>
              <a:rPr sz="1400" lang="en">
                <a:solidFill>
                  <a:schemeClr val="accent1"/>
                </a:solidFill>
                <a:latin typeface="Courier New"/>
                <a:ea typeface="Courier New"/>
                <a:cs typeface="Courier New"/>
                <a:sym typeface="Courier New"/>
              </a:rPr>
              <a:t>{ name: ‘first’, type: ‘date’, dateFormat: ‘Y-m-d’ }</a:t>
            </a:r>
          </a:p>
          <a:p>
            <a:pPr rtl="0">
              <a:spcBef>
                <a:spcPts val="0"/>
              </a:spcBef>
              <a:buNone/>
            </a:pPr>
            <a:r>
              <a:rPr sz="1800" lang="en">
                <a:solidFill>
                  <a:srgbClr val="000000"/>
                </a:solidFill>
              </a:rPr>
              <a:t>Let’s evaluate what each piece of this means:</a:t>
            </a:r>
          </a:p>
          <a:p>
            <a:pPr rtl="0" lvl="0" indent="-317500" marL="457200">
              <a:spcBef>
                <a:spcPts val="0"/>
              </a:spcBef>
              <a:buClr>
                <a:srgbClr val="000000"/>
              </a:buClr>
              <a:buSzPct val="100000"/>
              <a:buFont typeface="Arial"/>
              <a:buChar char="●"/>
            </a:pPr>
            <a:r>
              <a:rPr sz="1400" lang="en">
                <a:solidFill>
                  <a:srgbClr val="000000"/>
                </a:solidFill>
              </a:rPr>
              <a:t>name</a:t>
            </a:r>
          </a:p>
          <a:p>
            <a:pPr rtl="0" lvl="1" indent="-317500" marL="914400">
              <a:spcBef>
                <a:spcPts val="0"/>
              </a:spcBef>
              <a:buClr>
                <a:srgbClr val="000000"/>
              </a:buClr>
              <a:buSzPct val="100000"/>
              <a:buFont typeface="Courier New"/>
              <a:buChar char="o"/>
            </a:pPr>
            <a:r>
              <a:rPr sz="1400" lang="en">
                <a:solidFill>
                  <a:srgbClr val="000000"/>
                </a:solidFill>
              </a:rPr>
              <a:t>This is the corresponding key in your data set. This is stating that “first” will be a key in the data set.</a:t>
            </a:r>
          </a:p>
          <a:p>
            <a:pPr rtl="0" lvl="0" indent="-317500" marL="457200">
              <a:spcBef>
                <a:spcPts val="0"/>
              </a:spcBef>
              <a:buClr>
                <a:srgbClr val="000000"/>
              </a:buClr>
              <a:buSzPct val="100000"/>
              <a:buFont typeface="Arial"/>
              <a:buChar char="●"/>
            </a:pPr>
            <a:r>
              <a:rPr sz="1400" lang="en">
                <a:solidFill>
                  <a:srgbClr val="000000"/>
                </a:solidFill>
              </a:rPr>
              <a:t>type</a:t>
            </a:r>
          </a:p>
          <a:p>
            <a:pPr rtl="0" lvl="1" indent="-317500" marL="914400">
              <a:spcBef>
                <a:spcPts val="0"/>
              </a:spcBef>
              <a:buClr>
                <a:srgbClr val="000000"/>
              </a:buClr>
              <a:buSzPct val="100000"/>
              <a:buFont typeface="Courier New"/>
              <a:buChar char="o"/>
            </a:pPr>
            <a:r>
              <a:rPr sz="1400" lang="en">
                <a:solidFill>
                  <a:srgbClr val="000000"/>
                </a:solidFill>
              </a:rPr>
              <a:t>The type of data for conversion. Ext will ensure any value passed in gets converted to this type. Possible values: auto (default), string, int, float, boolean, date</a:t>
            </a:r>
          </a:p>
          <a:p>
            <a:pPr rtl="0" lvl="0" indent="-317500" marL="457200">
              <a:spcBef>
                <a:spcPts val="0"/>
              </a:spcBef>
              <a:buClr>
                <a:srgbClr val="000000"/>
              </a:buClr>
              <a:buSzPct val="100000"/>
              <a:buFont typeface="Arial"/>
              <a:buChar char="●"/>
            </a:pPr>
            <a:r>
              <a:rPr sz="1400" lang="en">
                <a:solidFill>
                  <a:srgbClr val="000000"/>
                </a:solidFill>
              </a:rPr>
              <a:t>dateFormat</a:t>
            </a:r>
          </a:p>
          <a:p>
            <a:pPr rtl="0" lvl="1" indent="-317500" marL="914400">
              <a:spcBef>
                <a:spcPts val="0"/>
              </a:spcBef>
              <a:buClr>
                <a:srgbClr val="000000"/>
              </a:buClr>
              <a:buSzPct val="100000"/>
              <a:buFont typeface="Courier New"/>
              <a:buChar char="o"/>
            </a:pPr>
            <a:r>
              <a:rPr sz="1400" lang="en">
                <a:solidFill>
                  <a:srgbClr val="000000"/>
                </a:solidFill>
              </a:rPr>
              <a:t>Only available for date data types, the format in which to display the date. Uses Ext.Date formatting.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Fields - Continued</a:t>
            </a:r>
          </a:p>
        </p:txBody>
      </p:sp>
      <p:sp>
        <p:nvSpPr>
          <p:cNvPr id="110" name="Shape 110"/>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We’ve already got the basics covered for a complex field, but what else can go into it?</a:t>
            </a:r>
          </a:p>
          <a:p>
            <a:pPr rtl="0" lvl="0" indent="-304800" marL="457200">
              <a:spcBef>
                <a:spcPts val="0"/>
              </a:spcBef>
              <a:buClr>
                <a:schemeClr val="dk1"/>
              </a:buClr>
              <a:buSzPct val="100000"/>
              <a:buFont typeface="Arial"/>
              <a:buChar char="●"/>
            </a:pPr>
            <a:r>
              <a:rPr sz="1200" lang="en"/>
              <a:t>defaultValue</a:t>
            </a:r>
          </a:p>
          <a:p>
            <a:pPr rtl="0" lvl="1" indent="-304800" marL="914400">
              <a:spcBef>
                <a:spcPts val="0"/>
              </a:spcBef>
              <a:buClr>
                <a:schemeClr val="dk1"/>
              </a:buClr>
              <a:buSzPct val="100000"/>
              <a:buFont typeface="Courier New"/>
              <a:buChar char="o"/>
            </a:pPr>
            <a:r>
              <a:rPr sz="1200" lang="en"/>
              <a:t>What the default value should be in the event nothing is returned</a:t>
            </a:r>
          </a:p>
          <a:p>
            <a:pPr rtl="0" lvl="0" indent="-304800" marL="457200">
              <a:spcBef>
                <a:spcPts val="0"/>
              </a:spcBef>
              <a:buClr>
                <a:schemeClr val="dk1"/>
              </a:buClr>
              <a:buSzPct val="100000"/>
              <a:buFont typeface="Arial"/>
              <a:buChar char="●"/>
            </a:pPr>
            <a:r>
              <a:rPr sz="1200" lang="en"/>
              <a:t>persist</a:t>
            </a:r>
          </a:p>
          <a:p>
            <a:pPr rtl="0" lvl="1" indent="-304800" marL="914400">
              <a:spcBef>
                <a:spcPts val="0"/>
              </a:spcBef>
              <a:buClr>
                <a:schemeClr val="dk1"/>
              </a:buClr>
              <a:buSzPct val="100000"/>
              <a:buFont typeface="Courier New"/>
              <a:buChar char="o"/>
            </a:pPr>
            <a:r>
              <a:rPr sz="1200" lang="en"/>
              <a:t>Tells our writer (we’ll get to those) whether or not to include the fields when dealing with data changes</a:t>
            </a:r>
          </a:p>
          <a:p>
            <a:pPr rtl="0" lvl="0" indent="-304800" marL="457200">
              <a:spcBef>
                <a:spcPts val="0"/>
              </a:spcBef>
              <a:buClr>
                <a:schemeClr val="dk1"/>
              </a:buClr>
              <a:buSzPct val="100000"/>
              <a:buFont typeface="Arial"/>
              <a:buChar char="●"/>
            </a:pPr>
            <a:r>
              <a:rPr sz="1200" lang="en"/>
              <a:t>useNull</a:t>
            </a:r>
          </a:p>
          <a:p>
            <a:pPr rtl="0" lvl="1" indent="-304800" marL="914400">
              <a:spcBef>
                <a:spcPts val="0"/>
              </a:spcBef>
              <a:buClr>
                <a:schemeClr val="dk1"/>
              </a:buClr>
              <a:buSzPct val="100000"/>
              <a:buFont typeface="Courier New"/>
              <a:buChar char="o"/>
            </a:pPr>
            <a:r>
              <a:rPr sz="1200" lang="en"/>
              <a:t>Whether or not null values are allowed to be used. This could be anything from conversion issues to setting the value to null. A good example is forcing updates for boolean fields.</a:t>
            </a:r>
          </a:p>
          <a:p>
            <a:pPr rtl="0" lvl="0" indent="-304800" marL="457200">
              <a:spcBef>
                <a:spcPts val="0"/>
              </a:spcBef>
              <a:buClr>
                <a:schemeClr val="dk1"/>
              </a:buClr>
              <a:buSzPct val="100000"/>
              <a:buFont typeface="Arial"/>
              <a:buChar char="●"/>
            </a:pPr>
            <a:r>
              <a:rPr sz="1200" lang="en"/>
              <a:t>convert</a:t>
            </a:r>
          </a:p>
          <a:p>
            <a:pPr rtl="0" lvl="1" indent="-304800" marL="914400">
              <a:spcBef>
                <a:spcPts val="0"/>
              </a:spcBef>
              <a:buClr>
                <a:schemeClr val="dk1"/>
              </a:buClr>
              <a:buSzPct val="100000"/>
              <a:buFont typeface="Courier New"/>
              <a:buChar char="o"/>
            </a:pPr>
            <a:r>
              <a:rPr sz="1200" lang="en"/>
              <a:t>A custom conversion function that can be used during data reading</a:t>
            </a:r>
          </a:p>
          <a:p>
            <a:pPr rtl="0">
              <a:spcBef>
                <a:spcPts val="0"/>
              </a:spcBef>
              <a:buNone/>
            </a:pPr>
            <a:r>
              <a:t/>
            </a:r>
            <a:endParaRPr sz="1200"/>
          </a:p>
          <a:p>
            <a:pPr rtl="0" lvl="0">
              <a:spcBef>
                <a:spcPts val="0"/>
              </a:spcBef>
              <a:buNone/>
            </a:pPr>
            <a:r>
              <a:rPr sz="1200" lang="en"/>
              <a:t>There are a few more, but in general you probably don’t need to use them since </a:t>
            </a:r>
            <a:r>
              <a:rPr sz="1200" lang="en" i="1"/>
              <a:t>most</a:t>
            </a:r>
            <a:r>
              <a:rPr sz="1200" lang="en"/>
              <a:t> of that functionality that they handle can also be done outside of the fields.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Data Validation</a:t>
            </a:r>
          </a:p>
        </p:txBody>
      </p:sp>
      <p:sp>
        <p:nvSpPr>
          <p:cNvPr id="116" name="Shape 116"/>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Model’s can also handle data validation to make life a bit simpler. Supported validations can be found in the Ext.data.validations singleton.</a:t>
            </a:r>
          </a:p>
          <a:p>
            <a:pPr rtl="0">
              <a:spcBef>
                <a:spcPts val="0"/>
              </a:spcBef>
              <a:buNone/>
            </a:pPr>
            <a:r>
              <a:rPr sz="1800" lang="en"/>
              <a:t>Let’s continue with our previous model “Alert” and add some validation to it:</a:t>
            </a:r>
          </a:p>
          <a:p>
            <a:pPr rtl="0" lvl="0">
              <a:spcBef>
                <a:spcPts val="0"/>
              </a:spcBef>
              <a:buClr>
                <a:schemeClr val="dk1"/>
              </a:buClr>
              <a:buSzPct val="91666"/>
              <a:buFont typeface="Arial"/>
              <a:buNone/>
            </a:pPr>
            <a:r>
              <a:rPr sz="1200" lang="en">
                <a:solidFill>
                  <a:srgbClr val="B7B7B7"/>
                </a:solidFill>
                <a:latin typeface="Courier New"/>
                <a:ea typeface="Courier New"/>
                <a:cs typeface="Courier New"/>
                <a:sym typeface="Courier New"/>
              </a:rPr>
              <a:t>Ext.define( ‘Alert’, {</a:t>
            </a:r>
          </a:p>
          <a:p>
            <a:pPr rtl="0" lvl="0">
              <a:spcBef>
                <a:spcPts val="0"/>
              </a:spcBef>
              <a:buClr>
                <a:schemeClr val="dk1"/>
              </a:buClr>
              <a:buSzPct val="91666"/>
              <a:buFont typeface="Arial"/>
              <a:buNone/>
            </a:pPr>
            <a:r>
              <a:rPr sz="1200" lang="en">
                <a:solidFill>
                  <a:srgbClr val="B7B7B7"/>
                </a:solidFill>
                <a:latin typeface="Courier New"/>
                <a:ea typeface="Courier New"/>
                <a:cs typeface="Courier New"/>
                <a:sym typeface="Courier New"/>
              </a:rPr>
              <a:t>	extends: ‘Ext.data.Model’,</a:t>
            </a:r>
          </a:p>
          <a:p>
            <a:pPr rtl="0" lvl="0">
              <a:spcBef>
                <a:spcPts val="0"/>
              </a:spcBef>
              <a:buClr>
                <a:schemeClr val="dk1"/>
              </a:buClr>
              <a:buSzPct val="91666"/>
              <a:buFont typeface="Arial"/>
              <a:buNone/>
            </a:pPr>
            <a:r>
              <a:rPr sz="1200" lang="en">
                <a:latin typeface="Courier New"/>
                <a:ea typeface="Courier New"/>
                <a:cs typeface="Courier New"/>
                <a:sym typeface="Courier New"/>
              </a:rPr>
              <a:t>	</a:t>
            </a:r>
            <a:r>
              <a:rPr sz="1200" lang="en">
                <a:solidFill>
                  <a:srgbClr val="B7B7B7"/>
                </a:solidFill>
                <a:latin typeface="Courier New"/>
                <a:ea typeface="Courier New"/>
                <a:cs typeface="Courier New"/>
                <a:sym typeface="Courier New"/>
              </a:rPr>
              <a:t>fields: [</a:t>
            </a:r>
          </a:p>
          <a:p>
            <a:pPr rtl="0" lvl="0">
              <a:spcBef>
                <a:spcPts val="0"/>
              </a:spcBef>
              <a:buClr>
                <a:schemeClr val="dk1"/>
              </a:buClr>
              <a:buSzPct val="91666"/>
              <a:buFont typeface="Arial"/>
              <a:buNone/>
            </a:pPr>
            <a:r>
              <a:rPr sz="1200" lang="en">
                <a:solidFill>
                  <a:srgbClr val="B7B7B7"/>
                </a:solidFill>
                <a:latin typeface="Courier New"/>
                <a:ea typeface="Courier New"/>
                <a:cs typeface="Courier New"/>
                <a:sym typeface="Courier New"/>
              </a:rPr>
              <a:t>		‘id’, ‘device’, { name: ‘first’, type: ‘date’, dateFormat: ‘Y-m-d’ }</a:t>
            </a:r>
          </a:p>
          <a:p>
            <a:pPr rtl="0" lvl="0" indent="457200">
              <a:spcBef>
                <a:spcPts val="0"/>
              </a:spcBef>
              <a:buNone/>
            </a:pPr>
            <a:r>
              <a:rPr sz="1200" lang="en">
                <a:solidFill>
                  <a:srgbClr val="B7B7B7"/>
                </a:solidFill>
                <a:latin typeface="Courier New"/>
                <a:ea typeface="Courier New"/>
                <a:cs typeface="Courier New"/>
                <a:sym typeface="Courier New"/>
              </a:rPr>
              <a:t>],</a:t>
            </a:r>
          </a:p>
          <a:p>
            <a:pPr rtl="0" lvl="0" indent="457200">
              <a:spcBef>
                <a:spcPts val="0"/>
              </a:spcBef>
              <a:buNone/>
            </a:pPr>
            <a:r>
              <a:rPr sz="1200" lang="en">
                <a:solidFill>
                  <a:srgbClr val="000000"/>
                </a:solidFill>
                <a:latin typeface="Courier New"/>
                <a:ea typeface="Courier New"/>
                <a:cs typeface="Courier New"/>
                <a:sym typeface="Courier New"/>
              </a:rPr>
              <a:t>val</a:t>
            </a:r>
            <a:r>
              <a:rPr sz="1200" lang="en">
                <a:latin typeface="Courier New"/>
                <a:ea typeface="Courier New"/>
                <a:cs typeface="Courier New"/>
                <a:sym typeface="Courier New"/>
              </a:rPr>
              <a:t>idations: [</a:t>
            </a:r>
          </a:p>
          <a:p>
            <a:pPr rtl="0" lvl="0" indent="457200">
              <a:spcBef>
                <a:spcPts val="0"/>
              </a:spcBef>
              <a:buNone/>
            </a:pPr>
            <a:r>
              <a:rPr sz="1200" lang="en">
                <a:latin typeface="Courier New"/>
                <a:ea typeface="Courier New"/>
                <a:cs typeface="Courier New"/>
                <a:sym typeface="Courier New"/>
              </a:rPr>
              <a:t>	</a:t>
            </a:r>
            <a:r>
              <a:rPr sz="1200" lang="en">
                <a:solidFill>
                  <a:schemeClr val="accent1"/>
                </a:solidFill>
                <a:latin typeface="Courier New"/>
                <a:ea typeface="Courier New"/>
                <a:cs typeface="Courier New"/>
                <a:sym typeface="Courier New"/>
              </a:rPr>
              <a:t>{ field: ‘device’, type: ‘presence’ },</a:t>
            </a:r>
          </a:p>
          <a:p>
            <a:pPr rtl="0" lvl="0" indent="457200">
              <a:spcBef>
                <a:spcPts val="0"/>
              </a:spcBef>
              <a:buNone/>
            </a:pPr>
            <a:r>
              <a:rPr sz="1200" lang="en">
                <a:solidFill>
                  <a:schemeClr val="accent1"/>
                </a:solidFill>
                <a:latin typeface="Courier New"/>
                <a:ea typeface="Courier New"/>
                <a:cs typeface="Courier New"/>
                <a:sym typeface="Courier New"/>
              </a:rPr>
              <a:t>	{ field: ‘device’, type: ‘length’, min: ‘1’ }</a:t>
            </a:r>
          </a:p>
          <a:p>
            <a:pPr rtl="0" lvl="0" indent="457200">
              <a:spcBef>
                <a:spcPts val="0"/>
              </a:spcBef>
              <a:buClr>
                <a:schemeClr val="dk1"/>
              </a:buClr>
              <a:buSzPct val="91666"/>
              <a:buFont typeface="Arial"/>
              <a:buNone/>
            </a:pPr>
            <a:r>
              <a:rPr sz="1200" lang="en">
                <a:latin typeface="Courier New"/>
                <a:ea typeface="Courier New"/>
                <a:cs typeface="Courier New"/>
                <a:sym typeface="Courier New"/>
              </a:rPr>
              <a:t>]</a:t>
            </a:r>
          </a:p>
          <a:p>
            <a:pPr rtl="0" lvl="0">
              <a:spcBef>
                <a:spcPts val="0"/>
              </a:spcBef>
              <a:buClr>
                <a:schemeClr val="dk1"/>
              </a:buClr>
              <a:buSzPct val="91666"/>
              <a:buFont typeface="Arial"/>
              <a:buNone/>
            </a:pPr>
            <a:r>
              <a:rPr sz="1200" lang="en">
                <a:solidFill>
                  <a:srgbClr val="B7B7B7"/>
                </a:solidFill>
                <a:latin typeface="Courier New"/>
                <a:ea typeface="Courier New"/>
                <a:cs typeface="Courier New"/>
                <a:sym typeface="Courier New"/>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Associations</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1800" lang="en"/>
              <a:t>One of the undervalued abilities of a model is associating. Models can have associations with other models via Ext.data.associations.*.</a:t>
            </a:r>
          </a:p>
          <a:p>
            <a:pPr rtl="0" lvl="0">
              <a:spcBef>
                <a:spcPts val="0"/>
              </a:spcBef>
              <a:buNone/>
            </a:pPr>
            <a:r>
              <a:t/>
            </a:r>
            <a:endParaRPr sz="1800"/>
          </a:p>
          <a:p>
            <a:pPr rtl="0" lvl="0">
              <a:spcBef>
                <a:spcPts val="0"/>
              </a:spcBef>
              <a:buNone/>
            </a:pPr>
            <a:r>
              <a:rPr sz="1800" lang="en"/>
              <a:t>Possible relationships:</a:t>
            </a:r>
          </a:p>
          <a:p>
            <a:pPr rtl="0" lvl="0" indent="-342900" marL="457200">
              <a:spcBef>
                <a:spcPts val="0"/>
              </a:spcBef>
              <a:buClr>
                <a:schemeClr val="dk1"/>
              </a:buClr>
              <a:buSzPct val="100000"/>
              <a:buFont typeface="Arial"/>
              <a:buChar char="●"/>
            </a:pPr>
            <a:r>
              <a:rPr sz="1800" lang="en"/>
              <a:t>BelongsTo</a:t>
            </a:r>
          </a:p>
          <a:p>
            <a:pPr rtl="0" lvl="1" indent="-342900" marL="914400">
              <a:spcBef>
                <a:spcPts val="0"/>
              </a:spcBef>
              <a:buClr>
                <a:schemeClr val="dk1"/>
              </a:buClr>
              <a:buSzPct val="100000"/>
              <a:buFont typeface="Courier New"/>
              <a:buChar char="o"/>
            </a:pPr>
            <a:r>
              <a:rPr sz="1800" lang="en"/>
              <a:t>Many to one relationship, where the owner model is expected to have a foreign key which is the primary key for the associated models</a:t>
            </a:r>
          </a:p>
          <a:p>
            <a:pPr rtl="0" lvl="0" indent="-342900" marL="457200">
              <a:spcBef>
                <a:spcPts val="0"/>
              </a:spcBef>
              <a:buClr>
                <a:schemeClr val="dk1"/>
              </a:buClr>
              <a:buSzPct val="100000"/>
              <a:buFont typeface="Arial"/>
              <a:buChar char="●"/>
            </a:pPr>
            <a:r>
              <a:rPr sz="1800" lang="en"/>
              <a:t>HasMany</a:t>
            </a:r>
          </a:p>
          <a:p>
            <a:pPr rtl="0" lvl="1" indent="-342900" marL="914400">
              <a:spcBef>
                <a:spcPts val="0"/>
              </a:spcBef>
              <a:buClr>
                <a:schemeClr val="dk1"/>
              </a:buClr>
              <a:buSzPct val="100000"/>
              <a:buFont typeface="Courier New"/>
              <a:buChar char="o"/>
            </a:pPr>
            <a:r>
              <a:rPr sz="1800" lang="en"/>
              <a:t>One to many relationship</a:t>
            </a:r>
          </a:p>
          <a:p>
            <a:pPr rtl="0" lvl="0" indent="-342900" marL="457200">
              <a:spcBef>
                <a:spcPts val="0"/>
              </a:spcBef>
              <a:buClr>
                <a:schemeClr val="dk1"/>
              </a:buClr>
              <a:buSzPct val="100000"/>
              <a:buFont typeface="Arial"/>
              <a:buChar char="●"/>
            </a:pPr>
            <a:r>
              <a:rPr sz="1800" lang="en"/>
              <a:t>HasOne</a:t>
            </a:r>
          </a:p>
          <a:p>
            <a:pPr rtl="0" lvl="1" indent="-342900" marL="914400">
              <a:spcBef>
                <a:spcPts val="0"/>
              </a:spcBef>
              <a:buClr>
                <a:schemeClr val="dk1"/>
              </a:buClr>
              <a:buSzPct val="100000"/>
              <a:buFont typeface="Courier New"/>
              <a:buChar char="o"/>
            </a:pPr>
            <a:r>
              <a:rPr sz="1800" lang="en"/>
              <a:t>One to one relationship, where the owner model is expected to have a foreign key which is the primary key for the associated model</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Associations - Continued</a:t>
            </a: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1800" lang="en"/>
              <a:t>Let’s look at an example using our “Alert” model and newly created “Device” model. (we’re going to leave out the field information, etc. for space)</a:t>
            </a:r>
          </a:p>
          <a:p>
            <a:pPr rtl="0" lvl="0">
              <a:spcBef>
                <a:spcPts val="0"/>
              </a:spcBef>
              <a:buNone/>
            </a:pPr>
            <a:r>
              <a:rPr sz="1200" lang="en">
                <a:latin typeface="Courier New"/>
                <a:ea typeface="Courier New"/>
                <a:cs typeface="Courier New"/>
                <a:sym typeface="Courier New"/>
              </a:rPr>
              <a:t>Ext.define( ‘Alert’, {</a:t>
            </a:r>
          </a:p>
          <a:p>
            <a:pPr rtl="0" lvl="0">
              <a:spcBef>
                <a:spcPts val="0"/>
              </a:spcBef>
              <a:buNone/>
            </a:pPr>
            <a:r>
              <a:rPr sz="1200" lang="en">
                <a:latin typeface="Courier New"/>
                <a:ea typeface="Courier New"/>
                <a:cs typeface="Courier New"/>
                <a:sym typeface="Courier New"/>
              </a:rPr>
              <a:t>	extends: ‘Ext.data.Model’,</a:t>
            </a:r>
          </a:p>
          <a:p>
            <a:pPr rtl="0" lvl="0">
              <a:spcBef>
                <a:spcPts val="0"/>
              </a:spcBef>
              <a:buNone/>
            </a:pPr>
            <a:r>
              <a:rPr sz="1200" lang="en">
                <a:latin typeface="Courier New"/>
                <a:ea typeface="Courier New"/>
                <a:cs typeface="Courier New"/>
                <a:sym typeface="Courier New"/>
              </a:rPr>
              <a:t>	</a:t>
            </a:r>
            <a:r>
              <a:rPr sz="1200" lang="en">
                <a:solidFill>
                  <a:schemeClr val="accent1"/>
                </a:solidFill>
                <a:latin typeface="Courier New"/>
                <a:ea typeface="Courier New"/>
                <a:cs typeface="Courier New"/>
                <a:sym typeface="Courier New"/>
              </a:rPr>
              <a:t>belongsTo: ‘Device’</a:t>
            </a:r>
          </a:p>
          <a:p>
            <a:pPr rtl="0" lvl="0">
              <a:spcBef>
                <a:spcPts val="0"/>
              </a:spcBef>
              <a:buNone/>
            </a:pPr>
            <a:r>
              <a:rPr sz="1200" lang="en">
                <a:latin typeface="Courier New"/>
                <a:ea typeface="Courier New"/>
                <a:cs typeface="Courier New"/>
                <a:sym typeface="Courier New"/>
              </a:rPr>
              <a:t>} );</a:t>
            </a:r>
          </a:p>
          <a:p>
            <a:pPr rtl="0" lvl="0">
              <a:spcBef>
                <a:spcPts val="0"/>
              </a:spcBef>
              <a:buNone/>
            </a:pPr>
            <a:r>
              <a:rPr sz="1200" lang="en">
                <a:latin typeface="Courier New"/>
                <a:ea typeface="Courier New"/>
                <a:cs typeface="Courier New"/>
                <a:sym typeface="Courier New"/>
              </a:rPr>
              <a:t>Ext.define( ‘Device’, {</a:t>
            </a:r>
          </a:p>
          <a:p>
            <a:pPr rtl="0" lvl="0">
              <a:spcBef>
                <a:spcPts val="0"/>
              </a:spcBef>
              <a:buNone/>
            </a:pPr>
            <a:r>
              <a:rPr sz="1200" lang="en">
                <a:latin typeface="Courier New"/>
                <a:ea typeface="Courier New"/>
                <a:cs typeface="Courier New"/>
                <a:sym typeface="Courier New"/>
              </a:rPr>
              <a:t>	extends: ‘Ext.data.Model’,</a:t>
            </a:r>
          </a:p>
          <a:p>
            <a:pPr rtl="0" lvl="0">
              <a:spcBef>
                <a:spcPts val="0"/>
              </a:spcBef>
              <a:buNone/>
            </a:pPr>
            <a:r>
              <a:rPr sz="1200" lang="en">
                <a:latin typeface="Courier New"/>
                <a:ea typeface="Courier New"/>
                <a:cs typeface="Courier New"/>
                <a:sym typeface="Courier New"/>
              </a:rPr>
              <a:t>	</a:t>
            </a:r>
            <a:r>
              <a:rPr sz="1200" lang="en">
                <a:solidFill>
                  <a:schemeClr val="accent1"/>
                </a:solidFill>
                <a:latin typeface="Courier New"/>
                <a:ea typeface="Courier New"/>
                <a:cs typeface="Courier New"/>
                <a:sym typeface="Courier New"/>
              </a:rPr>
              <a:t>hasMany: [</a:t>
            </a:r>
          </a:p>
          <a:p>
            <a:pPr rtl="0" lvl="0">
              <a:spcBef>
                <a:spcPts val="0"/>
              </a:spcBef>
              <a:buNone/>
            </a:pPr>
            <a:r>
              <a:rPr sz="1200" lang="en">
                <a:solidFill>
                  <a:schemeClr val="accent1"/>
                </a:solidFill>
                <a:latin typeface="Courier New"/>
                <a:ea typeface="Courier New"/>
                <a:cs typeface="Courier New"/>
                <a:sym typeface="Courier New"/>
              </a:rPr>
              <a:t>		{ model: ‘Alert’, name: ‘alerts’ }</a:t>
            </a:r>
          </a:p>
          <a:p>
            <a:pPr rtl="0" lvl="0" indent="457200">
              <a:spcBef>
                <a:spcPts val="0"/>
              </a:spcBef>
              <a:buNone/>
            </a:pPr>
            <a:r>
              <a:rPr sz="1200" lang="en">
                <a:solidFill>
                  <a:schemeClr val="accent1"/>
                </a:solidFill>
                <a:latin typeface="Courier New"/>
                <a:ea typeface="Courier New"/>
                <a:cs typeface="Courier New"/>
                <a:sym typeface="Courier New"/>
              </a:rPr>
              <a:t>]</a:t>
            </a:r>
          </a:p>
          <a:p>
            <a:pPr rtl="0" lvl="0">
              <a:spcBef>
                <a:spcPts val="0"/>
              </a:spcBef>
              <a:buNone/>
            </a:pPr>
            <a:r>
              <a:rPr sz="1200" lang="en">
                <a:latin typeface="Courier New"/>
                <a:ea typeface="Courier New"/>
                <a:cs typeface="Courier New"/>
                <a:sym typeface="Courier New"/>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Associations - Continued</a:t>
            </a:r>
          </a:p>
        </p:txBody>
      </p:sp>
      <p:sp>
        <p:nvSpPr>
          <p:cNvPr id="134" name="Shape 134"/>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1800" lang="en"/>
              <a:t>In our example we stated that a “Device” can have many “Alert” models. So how does this get used?</a:t>
            </a:r>
          </a:p>
          <a:p>
            <a:pPr rtl="0" lvl="0">
              <a:spcBef>
                <a:spcPts val="0"/>
              </a:spcBef>
              <a:buNone/>
            </a:pPr>
            <a:r>
              <a:rPr sz="1800" lang="en"/>
              <a:t>Lets assume that we have a device with an ID of 23 and a reference to device store already.</a:t>
            </a:r>
          </a:p>
          <a:p>
            <a:pPr rtl="0" lvl="0">
              <a:spcBef>
                <a:spcPts val="0"/>
              </a:spcBef>
              <a:buNone/>
            </a:pPr>
            <a:r>
              <a:rPr sz="1400" lang="en">
                <a:solidFill>
                  <a:schemeClr val="accent1"/>
                </a:solidFill>
                <a:latin typeface="Courier New"/>
                <a:ea typeface="Courier New"/>
                <a:cs typeface="Courier New"/>
                <a:sym typeface="Courier New"/>
              </a:rPr>
              <a:t>var myDevice = this.getDeviceStore().getById( 23 );</a:t>
            </a:r>
          </a:p>
          <a:p>
            <a:pPr rtl="0" lvl="0">
              <a:spcBef>
                <a:spcPts val="0"/>
              </a:spcBef>
              <a:buNone/>
            </a:pPr>
            <a:r>
              <a:rPr sz="1400" lang="en">
                <a:solidFill>
                  <a:schemeClr val="accent1"/>
                </a:solidFill>
                <a:latin typeface="Courier New"/>
                <a:ea typeface="Courier New"/>
                <a:cs typeface="Courier New"/>
                <a:sym typeface="Courier New"/>
              </a:rPr>
              <a:t>var myDeviceAlerts = myDevice.alerts();</a:t>
            </a:r>
          </a:p>
          <a:p>
            <a:pPr rtl="0" lvl="0">
              <a:spcBef>
                <a:spcPts val="0"/>
              </a:spcBef>
              <a:buNone/>
            </a:pPr>
            <a:r>
              <a:rPr sz="1800" lang="en"/>
              <a:t>The function “alerts” was automatically generated by the name we provided for the </a:t>
            </a:r>
            <a:r>
              <a:rPr sz="1800" lang="en" i="1"/>
              <a:t>many</a:t>
            </a:r>
            <a:r>
              <a:rPr sz="1800" lang="en"/>
              <a:t> reference on “Device”. This function will automatically create a store scoped to the set of alerts for device 23.</a:t>
            </a:r>
          </a:p>
          <a:p>
            <a:pPr rtl="0" lvl="0">
              <a:spcBef>
                <a:spcPts val="0"/>
              </a:spcBef>
              <a:buNone/>
            </a:pPr>
            <a:r>
              <a:rPr sz="1800" lang="en"/>
              <a:t>This would assume your response data would be something like:</a:t>
            </a:r>
          </a:p>
          <a:p>
            <a:pPr rtl="0" lvl="0">
              <a:spcBef>
                <a:spcPts val="0"/>
              </a:spcBef>
              <a:buNone/>
            </a:pPr>
            <a:r>
              <a:rPr sz="1400" lang="en">
                <a:solidFill>
                  <a:schemeClr val="accent1"/>
                </a:solidFill>
                <a:latin typeface="Courier New"/>
                <a:ea typeface="Courier New"/>
                <a:cs typeface="Courier New"/>
                <a:sym typeface="Courier New"/>
              </a:rPr>
              <a:t>{ data: [ { id: 23, name: “Jay”, alerts: [ { id: 1, device: “Jay”, first: “2014-08-08 01:03:04 } ] } ]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Associations - Continued</a:t>
            </a:r>
          </a:p>
        </p:txBody>
      </p:sp>
      <p:sp>
        <p:nvSpPr>
          <p:cNvPr id="140" name="Shape 140"/>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1800" lang="en"/>
              <a:t>What are the benefits of using associations?</a:t>
            </a:r>
          </a:p>
          <a:p>
            <a:pPr rtl="0" lvl="0" indent="-342900" marL="457200">
              <a:spcBef>
                <a:spcPts val="0"/>
              </a:spcBef>
              <a:buClr>
                <a:schemeClr val="dk1"/>
              </a:buClr>
              <a:buSzPct val="100000"/>
              <a:buFont typeface="Arial"/>
              <a:buChar char="●"/>
            </a:pPr>
            <a:r>
              <a:rPr sz="1800" lang="en"/>
              <a:t>Less calls to the server</a:t>
            </a:r>
          </a:p>
          <a:p>
            <a:pPr rtl="0" lvl="0" indent="-342900" marL="457200">
              <a:spcBef>
                <a:spcPts val="0"/>
              </a:spcBef>
              <a:buClr>
                <a:schemeClr val="dk1"/>
              </a:buClr>
              <a:buSzPct val="100000"/>
              <a:buFont typeface="Arial"/>
              <a:buChar char="●"/>
            </a:pPr>
            <a:r>
              <a:rPr sz="1800" lang="en"/>
              <a:t>Dependency errors go down</a:t>
            </a:r>
          </a:p>
          <a:p>
            <a:pPr rtl="0" lvl="0" indent="-342900" marL="457200">
              <a:spcBef>
                <a:spcPts val="0"/>
              </a:spcBef>
              <a:buClr>
                <a:schemeClr val="dk1"/>
              </a:buClr>
              <a:buSzPct val="100000"/>
              <a:buFont typeface="Arial"/>
              <a:buChar char="●"/>
            </a:pPr>
            <a:r>
              <a:rPr sz="1800" lang="en"/>
              <a:t>Easier to manage on the client side</a:t>
            </a:r>
          </a:p>
          <a:p>
            <a:pPr rtl="0">
              <a:spcBef>
                <a:spcPts val="0"/>
              </a:spcBef>
              <a:buNone/>
            </a:pPr>
            <a:r>
              <a:t/>
            </a:r>
            <a:endParaRPr sz="1800"/>
          </a:p>
          <a:p>
            <a:pPr rtl="0">
              <a:spcBef>
                <a:spcPts val="0"/>
              </a:spcBef>
              <a:buNone/>
            </a:pPr>
            <a:r>
              <a:rPr sz="1800" lang="en"/>
              <a:t>Disadvantages?</a:t>
            </a:r>
          </a:p>
          <a:p>
            <a:pPr rtl="0" lvl="0" indent="-342900" marL="457200">
              <a:spcBef>
                <a:spcPts val="0"/>
              </a:spcBef>
              <a:buClr>
                <a:schemeClr val="dk1"/>
              </a:buClr>
              <a:buSzPct val="100000"/>
              <a:buFont typeface="Arial"/>
              <a:buChar char="●"/>
            </a:pPr>
            <a:r>
              <a:rPr sz="1800" lang="en"/>
              <a:t>Slower requests due in part to larger data sets</a:t>
            </a:r>
          </a:p>
          <a:p>
            <a:pPr rtl="0" lvl="0" indent="-342900" marL="457200">
              <a:spcBef>
                <a:spcPts val="0"/>
              </a:spcBef>
              <a:buClr>
                <a:schemeClr val="dk1"/>
              </a:buClr>
              <a:buSzPct val="100000"/>
              <a:buFont typeface="Arial"/>
              <a:buChar char="●"/>
            </a:pPr>
            <a:r>
              <a:rPr sz="1800" lang="en"/>
              <a:t>Slightly more complex client side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Model - Did You Know?</a:t>
            </a:r>
          </a:p>
        </p:txBody>
      </p:sp>
      <p:sp>
        <p:nvSpPr>
          <p:cNvPr id="146" name="Shape 146"/>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lang="en"/>
              <a:t>A model can also have its own proxy setup</a:t>
            </a:r>
          </a:p>
          <a:p>
            <a:pPr rtl="0">
              <a:spcBef>
                <a:spcPts val="0"/>
              </a:spcBef>
              <a:buNone/>
            </a:pPr>
            <a:r>
              <a:t/>
            </a:r>
            <a:endParaRPr/>
          </a:p>
          <a:p>
            <a:pPr>
              <a:spcBef>
                <a:spcPts val="0"/>
              </a:spcBef>
              <a:buNone/>
            </a:pPr>
            <a:r>
              <a:rPr lang="en"/>
              <a:t>This can be beneficial when we’re dealing with associations as we previously discussed. Lets say we want to update the alert records, we can do just that by specifying a proxy with writability.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What is a data store?</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To get started, lets talk about what a data store is.</a:t>
            </a:r>
          </a:p>
          <a:p>
            <a:pPr rtl="0">
              <a:spcBef>
                <a:spcPts val="0"/>
              </a:spcBef>
              <a:buNone/>
            </a:pPr>
            <a:r>
              <a:t/>
            </a:r>
            <a:endParaRPr sz="1800"/>
          </a:p>
          <a:p>
            <a:pPr rtl="0">
              <a:spcBef>
                <a:spcPts val="0"/>
              </a:spcBef>
              <a:buNone/>
            </a:pPr>
            <a:r>
              <a:rPr sz="1800" lang="en"/>
              <a:t>A data store is exactly what is in the name - it’s a repository of information. A data store can be anything from a piece of paper on your desk to a more robust system such as MySQL.</a:t>
            </a:r>
          </a:p>
          <a:p>
            <a:pPr rtl="0">
              <a:spcBef>
                <a:spcPts val="0"/>
              </a:spcBef>
              <a:buNone/>
            </a:pPr>
            <a:r>
              <a:t/>
            </a:r>
            <a:endParaRPr sz="1800"/>
          </a:p>
          <a:p>
            <a:pPr>
              <a:spcBef>
                <a:spcPts val="0"/>
              </a:spcBef>
              <a:buNone/>
            </a:pPr>
            <a:r>
              <a:rPr sz="1800" lang="en"/>
              <a:t>What truly defines a data store is how it is represented - with a schema model.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Model - Summary</a:t>
            </a:r>
          </a:p>
        </p:txBody>
      </p:sp>
      <p:sp>
        <p:nvSpPr>
          <p:cNvPr id="152" name="Shape 152"/>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Let’s summarize what we just learned about models.</a:t>
            </a:r>
          </a:p>
          <a:p>
            <a:pPr rtl="0" lvl="0" indent="-342900" marL="457200">
              <a:spcBef>
                <a:spcPts val="0"/>
              </a:spcBef>
              <a:buClr>
                <a:schemeClr val="dk1"/>
              </a:buClr>
              <a:buSzPct val="100000"/>
              <a:buFont typeface="Arial"/>
              <a:buChar char="●"/>
            </a:pPr>
            <a:r>
              <a:rPr sz="1800" lang="en"/>
              <a:t>Powerful! Models have a lot of functionality by themselves</a:t>
            </a:r>
          </a:p>
          <a:p>
            <a:pPr rtl="0" lvl="0" indent="-342900" marL="457200">
              <a:spcBef>
                <a:spcPts val="0"/>
              </a:spcBef>
              <a:buClr>
                <a:schemeClr val="dk1"/>
              </a:buClr>
              <a:buSzPct val="100000"/>
              <a:buFont typeface="Arial"/>
              <a:buChar char="●"/>
            </a:pPr>
            <a:r>
              <a:rPr sz="1800" lang="en"/>
              <a:t>We can specify the types of data we want to view and actively convert them</a:t>
            </a:r>
          </a:p>
          <a:p>
            <a:pPr rtl="0" lvl="0" indent="-342900" marL="457200">
              <a:spcBef>
                <a:spcPts val="0"/>
              </a:spcBef>
              <a:buClr>
                <a:schemeClr val="dk1"/>
              </a:buClr>
              <a:buSzPct val="100000"/>
              <a:buFont typeface="Arial"/>
              <a:buChar char="●"/>
            </a:pPr>
            <a:r>
              <a:rPr sz="1800" lang="en"/>
              <a:t>Validation can be done at the model level</a:t>
            </a:r>
          </a:p>
          <a:p>
            <a:pPr rtl="0" lvl="0" indent="-342900" marL="457200">
              <a:spcBef>
                <a:spcPts val="0"/>
              </a:spcBef>
              <a:buClr>
                <a:schemeClr val="dk1"/>
              </a:buClr>
              <a:buSzPct val="100000"/>
              <a:buFont typeface="Arial"/>
              <a:buChar char="●"/>
            </a:pPr>
            <a:r>
              <a:rPr sz="1800" lang="en"/>
              <a:t>Associations are possible and extremely useful for larger applications</a:t>
            </a:r>
          </a:p>
          <a:p>
            <a:pPr lvl="0" indent="-342900" marL="457200">
              <a:spcBef>
                <a:spcPts val="0"/>
              </a:spcBef>
              <a:buClr>
                <a:schemeClr val="dk1"/>
              </a:buClr>
              <a:buSzPct val="100000"/>
              <a:buFont typeface="Arial"/>
              <a:buChar char="●"/>
            </a:pPr>
            <a:r>
              <a:rPr sz="1800" lang="en"/>
              <a:t>Have the ability to run proxy configurations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Model - Summary</a:t>
            </a:r>
          </a:p>
        </p:txBody>
      </p:sp>
      <p:sp>
        <p:nvSpPr>
          <p:cNvPr id="158" name="Shape 158"/>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1800" lang="en"/>
              <a:t>Let’s summarize what we just learned about models.</a:t>
            </a:r>
          </a:p>
          <a:p>
            <a:pPr rtl="0" lvl="0" indent="-342900" marL="457200">
              <a:spcBef>
                <a:spcPts val="0"/>
              </a:spcBef>
              <a:buClr>
                <a:schemeClr val="dk1"/>
              </a:buClr>
              <a:buSzPct val="100000"/>
              <a:buFont typeface="Arial"/>
              <a:buChar char="●"/>
            </a:pPr>
            <a:r>
              <a:rPr sz="1800" lang="en"/>
              <a:t>Powerful! Models have a lot of functionality by themselves</a:t>
            </a:r>
          </a:p>
          <a:p>
            <a:pPr rtl="0" lvl="0" indent="-342900" marL="457200">
              <a:spcBef>
                <a:spcPts val="0"/>
              </a:spcBef>
              <a:buClr>
                <a:schemeClr val="dk1"/>
              </a:buClr>
              <a:buSzPct val="100000"/>
              <a:buFont typeface="Arial"/>
              <a:buChar char="●"/>
            </a:pPr>
            <a:r>
              <a:rPr sz="1800" lang="en"/>
              <a:t>We can specify the types of data we want to view and actively convert them</a:t>
            </a:r>
          </a:p>
          <a:p>
            <a:pPr rtl="0" lvl="0" indent="-342900" marL="457200">
              <a:spcBef>
                <a:spcPts val="0"/>
              </a:spcBef>
              <a:buClr>
                <a:schemeClr val="dk1"/>
              </a:buClr>
              <a:buSzPct val="100000"/>
              <a:buFont typeface="Arial"/>
              <a:buChar char="●"/>
            </a:pPr>
            <a:r>
              <a:rPr sz="1800" lang="en"/>
              <a:t>Validation can be done at the model level</a:t>
            </a:r>
          </a:p>
          <a:p>
            <a:pPr rtl="0" lvl="0" indent="-342900" marL="457200">
              <a:spcBef>
                <a:spcPts val="0"/>
              </a:spcBef>
              <a:buClr>
                <a:schemeClr val="dk1"/>
              </a:buClr>
              <a:buSzPct val="100000"/>
              <a:buFont typeface="Arial"/>
              <a:buChar char="●"/>
            </a:pPr>
            <a:r>
              <a:rPr sz="1800" lang="en"/>
              <a:t>Associations are possible and extremely useful for larger applications</a:t>
            </a:r>
          </a:p>
          <a:p>
            <a:pPr rtl="0" lvl="0" indent="-342900" marL="457200">
              <a:spcBef>
                <a:spcPts val="0"/>
              </a:spcBef>
              <a:buClr>
                <a:schemeClr val="dk1"/>
              </a:buClr>
              <a:buSzPct val="100000"/>
              <a:buFont typeface="Arial"/>
              <a:buChar char="●"/>
            </a:pPr>
            <a:r>
              <a:rPr sz="1800" lang="en"/>
              <a:t>Have the ability to run proxy configurations</a:t>
            </a:r>
          </a:p>
        </p:txBody>
      </p:sp>
      <p:pic>
        <p:nvPicPr>
          <p:cNvPr id="159" name="Shape 159"/>
          <p:cNvPicPr preferRelativeResize="0"/>
          <p:nvPr/>
        </p:nvPicPr>
        <p:blipFill>
          <a:blip r:embed="rId3">
            <a:alphaModFix/>
          </a:blip>
          <a:stretch>
            <a:fillRect/>
          </a:stretch>
        </p:blipFill>
        <p:spPr>
          <a:xfrm>
            <a:off y="3425219" x="3623962"/>
            <a:ext cy="1500625" cx="18960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Basics</a:t>
            </a:r>
          </a:p>
        </p:txBody>
      </p:sp>
      <p:sp>
        <p:nvSpPr>
          <p:cNvPr id="165" name="Shape 165"/>
          <p:cNvSpPr txBox="1"/>
          <p:nvPr>
            <p:ph idx="1" type="body"/>
          </p:nvPr>
        </p:nvSpPr>
        <p:spPr>
          <a:xfrm>
            <a:off y="2466325" x="457200"/>
            <a:ext cy="2459400" cx="3994500"/>
          </a:xfrm>
          <a:prstGeom prst="rect">
            <a:avLst/>
          </a:prstGeom>
        </p:spPr>
        <p:txBody>
          <a:bodyPr bIns="91425" rIns="91425" lIns="91425" tIns="91425" anchor="t" anchorCtr="0">
            <a:spAutoFit/>
          </a:bodyPr>
          <a:lstStyle/>
          <a:p>
            <a:pPr rtl="0" lvl="0">
              <a:spcBef>
                <a:spcPts val="0"/>
              </a:spcBef>
              <a:buClr>
                <a:schemeClr val="dk1"/>
              </a:buClr>
              <a:buSzPct val="78571"/>
              <a:buFont typeface="Arial"/>
              <a:buNone/>
            </a:pPr>
            <a:r>
              <a:rPr sz="1400" lang="en"/>
              <a:t>There are 2 major types of proxies:</a:t>
            </a:r>
          </a:p>
          <a:p>
            <a:pPr rtl="0" lvl="0" indent="-317500" marL="457200">
              <a:spcBef>
                <a:spcPts val="0"/>
              </a:spcBef>
              <a:buClr>
                <a:schemeClr val="dk1"/>
              </a:buClr>
              <a:buSzPct val="100000"/>
              <a:buFont typeface="Arial"/>
              <a:buAutoNum type="arabicPeriod"/>
            </a:pPr>
            <a:r>
              <a:rPr sz="1400" lang="en"/>
              <a:t>Client</a:t>
            </a:r>
          </a:p>
          <a:p>
            <a:pPr rtl="0" lvl="1" indent="-317500" marL="914400">
              <a:spcBef>
                <a:spcPts val="0"/>
              </a:spcBef>
              <a:buClr>
                <a:schemeClr val="dk1"/>
              </a:buClr>
              <a:buSzPct val="100000"/>
              <a:buFont typeface="Arial"/>
              <a:buAutoNum type="alphaLcPeriod"/>
            </a:pPr>
            <a:r>
              <a:rPr sz="1400" lang="en"/>
              <a:t>Local storage</a:t>
            </a:r>
          </a:p>
          <a:p>
            <a:pPr rtl="0" lvl="1" indent="-317500" marL="914400">
              <a:spcBef>
                <a:spcPts val="0"/>
              </a:spcBef>
              <a:buClr>
                <a:schemeClr val="dk1"/>
              </a:buClr>
              <a:buSzPct val="100000"/>
              <a:buFont typeface="Arial"/>
              <a:buAutoNum type="alphaLcPeriod"/>
            </a:pPr>
            <a:r>
              <a:rPr sz="1400" lang="en"/>
              <a:t>Session storage</a:t>
            </a:r>
          </a:p>
          <a:p>
            <a:pPr rtl="0" lvl="1" indent="-317500" marL="914400">
              <a:spcBef>
                <a:spcPts val="0"/>
              </a:spcBef>
              <a:buClr>
                <a:schemeClr val="dk1"/>
              </a:buClr>
              <a:buSzPct val="100000"/>
              <a:buFont typeface="Arial"/>
              <a:buAutoNum type="alphaLcPeriod"/>
            </a:pPr>
            <a:r>
              <a:rPr sz="1400" lang="en"/>
              <a:t>Memory storage</a:t>
            </a:r>
          </a:p>
          <a:p>
            <a:pPr rtl="0" lvl="0" indent="-317500" marL="457200">
              <a:spcBef>
                <a:spcPts val="0"/>
              </a:spcBef>
              <a:buClr>
                <a:schemeClr val="dk1"/>
              </a:buClr>
              <a:buSzPct val="100000"/>
              <a:buFont typeface="Arial"/>
              <a:buAutoNum type="arabicPeriod"/>
            </a:pPr>
            <a:r>
              <a:rPr sz="1400" lang="en"/>
              <a:t>Server</a:t>
            </a:r>
          </a:p>
          <a:p>
            <a:pPr rtl="0" lvl="1" indent="-317500" marL="914400">
              <a:spcBef>
                <a:spcPts val="0"/>
              </a:spcBef>
              <a:buClr>
                <a:schemeClr val="dk1"/>
              </a:buClr>
              <a:buSzPct val="100000"/>
              <a:buFont typeface="Arial"/>
              <a:buAutoNum type="alphaLcPeriod"/>
            </a:pPr>
            <a:r>
              <a:rPr sz="1400" lang="en"/>
              <a:t>AJAX</a:t>
            </a:r>
          </a:p>
          <a:p>
            <a:pPr rtl="0" lvl="1" indent="-317500" marL="914400">
              <a:spcBef>
                <a:spcPts val="0"/>
              </a:spcBef>
              <a:buClr>
                <a:schemeClr val="dk1"/>
              </a:buClr>
              <a:buSzPct val="100000"/>
              <a:buFont typeface="Arial"/>
              <a:buAutoNum type="alphaLcPeriod"/>
            </a:pPr>
            <a:r>
              <a:rPr sz="1400" lang="en"/>
              <a:t>JSONP</a:t>
            </a:r>
          </a:p>
          <a:p>
            <a:pPr rtl="0" lvl="1" indent="-317500" marL="914400">
              <a:spcBef>
                <a:spcPts val="0"/>
              </a:spcBef>
              <a:buClr>
                <a:schemeClr val="dk1"/>
              </a:buClr>
              <a:buSzPct val="100000"/>
              <a:buFont typeface="Arial"/>
              <a:buAutoNum type="alphaLcPeriod"/>
            </a:pPr>
            <a:r>
              <a:rPr sz="1400" lang="en"/>
              <a:t>REST</a:t>
            </a:r>
          </a:p>
          <a:p>
            <a:pPr lvl="1" indent="-317500" marL="914400">
              <a:spcBef>
                <a:spcPts val="0"/>
              </a:spcBef>
              <a:buClr>
                <a:schemeClr val="dk1"/>
              </a:buClr>
              <a:buSzPct val="100000"/>
              <a:buFont typeface="Arial"/>
              <a:buAutoNum type="alphaLcPeriod"/>
            </a:pPr>
            <a:r>
              <a:rPr sz="1400" lang="en"/>
              <a:t>Direct</a:t>
            </a:r>
          </a:p>
        </p:txBody>
      </p:sp>
      <p:sp>
        <p:nvSpPr>
          <p:cNvPr id="166" name="Shape 166"/>
          <p:cNvSpPr txBox="1"/>
          <p:nvPr>
            <p:ph idx="2" type="body"/>
          </p:nvPr>
        </p:nvSpPr>
        <p:spPr>
          <a:xfrm>
            <a:off y="2466450" x="4692275"/>
            <a:ext cy="2459400" cx="3994500"/>
          </a:xfrm>
          <a:prstGeom prst="rect">
            <a:avLst/>
          </a:prstGeom>
        </p:spPr>
        <p:txBody>
          <a:bodyPr bIns="91425" rIns="91425" lIns="91425" tIns="91425" anchor="t" anchorCtr="0">
            <a:spAutoFit/>
          </a:bodyPr>
          <a:lstStyle/>
          <a:p>
            <a:pPr rtl="0">
              <a:spcBef>
                <a:spcPts val="0"/>
              </a:spcBef>
              <a:buNone/>
            </a:pPr>
            <a:r>
              <a:rPr sz="1400" lang="en">
                <a:solidFill>
                  <a:srgbClr val="CCCCCC"/>
                </a:solidFill>
              </a:rPr>
              <a:t>There are also 2 items that should be in proxy setups:</a:t>
            </a:r>
          </a:p>
          <a:p>
            <a:pPr rtl="0" lvl="0" indent="-317500" marL="457200">
              <a:spcBef>
                <a:spcPts val="0"/>
              </a:spcBef>
              <a:buClr>
                <a:srgbClr val="CCCCCC"/>
              </a:buClr>
              <a:buSzPct val="100000"/>
              <a:buFont typeface="Arial"/>
              <a:buAutoNum type="arabicPeriod"/>
            </a:pPr>
            <a:r>
              <a:rPr sz="1400" lang="en">
                <a:solidFill>
                  <a:srgbClr val="CCCCCC"/>
                </a:solidFill>
              </a:rPr>
              <a:t>reader</a:t>
            </a:r>
          </a:p>
          <a:p>
            <a:pPr rtl="0" lvl="1" indent="-317500" marL="914400">
              <a:spcBef>
                <a:spcPts val="0"/>
              </a:spcBef>
              <a:buClr>
                <a:srgbClr val="CCCCCC"/>
              </a:buClr>
              <a:buSzPct val="100000"/>
              <a:buFont typeface="Arial"/>
              <a:buAutoNum type="alphaLcPeriod"/>
            </a:pPr>
            <a:r>
              <a:rPr sz="1400" lang="en">
                <a:solidFill>
                  <a:srgbClr val="CCCCCC"/>
                </a:solidFill>
              </a:rPr>
              <a:t>Readers interpret the data to be loaded into the model instance.</a:t>
            </a:r>
          </a:p>
          <a:p>
            <a:pPr rtl="0" lvl="0" indent="-317500" marL="457200">
              <a:spcBef>
                <a:spcPts val="0"/>
              </a:spcBef>
              <a:buClr>
                <a:srgbClr val="CCCCCC"/>
              </a:buClr>
              <a:buSzPct val="100000"/>
              <a:buFont typeface="Arial"/>
              <a:buAutoNum type="arabicPeriod"/>
            </a:pPr>
            <a:r>
              <a:rPr sz="1400" lang="en">
                <a:solidFill>
                  <a:srgbClr val="CCCCCC"/>
                </a:solidFill>
              </a:rPr>
              <a:t>writer</a:t>
            </a:r>
          </a:p>
          <a:p>
            <a:pPr lvl="1" indent="-317500" marL="914400">
              <a:spcBef>
                <a:spcPts val="0"/>
              </a:spcBef>
              <a:buClr>
                <a:srgbClr val="CCCCCC"/>
              </a:buClr>
              <a:buSzPct val="100000"/>
              <a:buFont typeface="Arial"/>
              <a:buAutoNum type="alphaLcPeriod"/>
            </a:pPr>
            <a:r>
              <a:rPr sz="1400" lang="en">
                <a:solidFill>
                  <a:srgbClr val="CCCCCC"/>
                </a:solidFill>
              </a:rPr>
              <a:t>Writers are used for taking operation objects and passing it through to the request. Writers are only needed for server proxies.</a:t>
            </a:r>
          </a:p>
        </p:txBody>
      </p:sp>
      <p:sp>
        <p:nvSpPr>
          <p:cNvPr id="167" name="Shape 167"/>
          <p:cNvSpPr txBox="1"/>
          <p:nvPr/>
        </p:nvSpPr>
        <p:spPr>
          <a:xfrm>
            <a:off y="1194825" x="460050"/>
            <a:ext cy="1220400" cx="8229600"/>
          </a:xfrm>
          <a:prstGeom prst="rect">
            <a:avLst/>
          </a:prstGeom>
          <a:noFill/>
          <a:ln>
            <a:noFill/>
          </a:ln>
        </p:spPr>
        <p:txBody>
          <a:bodyPr bIns="91425" rIns="91425" lIns="91425" tIns="91425" anchor="t" anchorCtr="0">
            <a:spAutoFit/>
          </a:bodyPr>
          <a:lstStyle/>
          <a:p>
            <a:pPr rtl="0" lvl="0">
              <a:spcBef>
                <a:spcPts val="600"/>
              </a:spcBef>
              <a:buClr>
                <a:schemeClr val="dk1"/>
              </a:buClr>
              <a:buSzPct val="61111"/>
              <a:buFont typeface="Arial"/>
              <a:buNone/>
            </a:pPr>
            <a:r>
              <a:rPr sz="1800" lang="en">
                <a:solidFill>
                  <a:schemeClr val="dk1"/>
                </a:solidFill>
              </a:rPr>
              <a:t>A proxy is used by the store (or model) to process data actions. For the most part, your code should never need to interact with the proxy directly but it is important to understand how to set it up and how they work.</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Proxy - Basics</a:t>
            </a:r>
          </a:p>
        </p:txBody>
      </p:sp>
      <p:sp>
        <p:nvSpPr>
          <p:cNvPr id="173" name="Shape 173"/>
          <p:cNvSpPr txBox="1"/>
          <p:nvPr>
            <p:ph idx="1" type="body"/>
          </p:nvPr>
        </p:nvSpPr>
        <p:spPr>
          <a:xfrm>
            <a:off y="2466325" x="457200"/>
            <a:ext cy="2459400" cx="3994500"/>
          </a:xfrm>
          <a:prstGeom prst="rect">
            <a:avLst/>
          </a:prstGeom>
        </p:spPr>
        <p:txBody>
          <a:bodyPr bIns="91425" rIns="91425" lIns="91425" tIns="91425" anchor="t" anchorCtr="0">
            <a:spAutoFit/>
          </a:bodyPr>
          <a:lstStyle/>
          <a:p>
            <a:pPr rtl="0" lvl="0">
              <a:spcBef>
                <a:spcPts val="0"/>
              </a:spcBef>
              <a:buNone/>
            </a:pPr>
            <a:r>
              <a:rPr sz="1400" lang="en">
                <a:solidFill>
                  <a:srgbClr val="CCCCCC"/>
                </a:solidFill>
              </a:rPr>
              <a:t>There are 2 major types of proxies:</a:t>
            </a:r>
          </a:p>
          <a:p>
            <a:pPr rtl="0" lvl="0" indent="-317500" marL="457200">
              <a:spcBef>
                <a:spcPts val="0"/>
              </a:spcBef>
              <a:buClr>
                <a:srgbClr val="CCCCCC"/>
              </a:buClr>
              <a:buSzPct val="100000"/>
              <a:buFont typeface="Arial"/>
              <a:buAutoNum type="arabicPeriod"/>
            </a:pPr>
            <a:r>
              <a:rPr sz="1400" lang="en">
                <a:solidFill>
                  <a:srgbClr val="CCCCCC"/>
                </a:solidFill>
              </a:rPr>
              <a:t>Client</a:t>
            </a:r>
          </a:p>
          <a:p>
            <a:pPr rtl="0" lvl="1" indent="-317500" marL="914400">
              <a:spcBef>
                <a:spcPts val="0"/>
              </a:spcBef>
              <a:buClr>
                <a:srgbClr val="CCCCCC"/>
              </a:buClr>
              <a:buSzPct val="100000"/>
              <a:buFont typeface="Arial"/>
              <a:buAutoNum type="alphaLcPeriod"/>
            </a:pPr>
            <a:r>
              <a:rPr sz="1400" lang="en">
                <a:solidFill>
                  <a:srgbClr val="CCCCCC"/>
                </a:solidFill>
              </a:rPr>
              <a:t>Local storage</a:t>
            </a:r>
          </a:p>
          <a:p>
            <a:pPr rtl="0" lvl="1" indent="-317500" marL="914400">
              <a:spcBef>
                <a:spcPts val="0"/>
              </a:spcBef>
              <a:buClr>
                <a:srgbClr val="CCCCCC"/>
              </a:buClr>
              <a:buSzPct val="100000"/>
              <a:buFont typeface="Arial"/>
              <a:buAutoNum type="alphaLcPeriod"/>
            </a:pPr>
            <a:r>
              <a:rPr sz="1400" lang="en">
                <a:solidFill>
                  <a:srgbClr val="CCCCCC"/>
                </a:solidFill>
              </a:rPr>
              <a:t>Session storage</a:t>
            </a:r>
          </a:p>
          <a:p>
            <a:pPr rtl="0" lvl="1" indent="-317500" marL="914400">
              <a:spcBef>
                <a:spcPts val="0"/>
              </a:spcBef>
              <a:buClr>
                <a:srgbClr val="CCCCCC"/>
              </a:buClr>
              <a:buSzPct val="100000"/>
              <a:buFont typeface="Arial"/>
              <a:buAutoNum type="alphaLcPeriod"/>
            </a:pPr>
            <a:r>
              <a:rPr sz="1400" lang="en">
                <a:solidFill>
                  <a:srgbClr val="CCCCCC"/>
                </a:solidFill>
              </a:rPr>
              <a:t>Memory storage</a:t>
            </a:r>
          </a:p>
          <a:p>
            <a:pPr rtl="0" lvl="0" indent="-317500" marL="457200">
              <a:spcBef>
                <a:spcPts val="0"/>
              </a:spcBef>
              <a:buClr>
                <a:srgbClr val="CCCCCC"/>
              </a:buClr>
              <a:buSzPct val="100000"/>
              <a:buFont typeface="Arial"/>
              <a:buAutoNum type="arabicPeriod"/>
            </a:pPr>
            <a:r>
              <a:rPr sz="1400" lang="en">
                <a:solidFill>
                  <a:srgbClr val="CCCCCC"/>
                </a:solidFill>
              </a:rPr>
              <a:t>Server</a:t>
            </a:r>
          </a:p>
          <a:p>
            <a:pPr rtl="0" lvl="1" indent="-317500" marL="914400">
              <a:spcBef>
                <a:spcPts val="0"/>
              </a:spcBef>
              <a:buClr>
                <a:srgbClr val="CCCCCC"/>
              </a:buClr>
              <a:buSzPct val="100000"/>
              <a:buFont typeface="Arial"/>
              <a:buAutoNum type="alphaLcPeriod"/>
            </a:pPr>
            <a:r>
              <a:rPr sz="1400" lang="en">
                <a:solidFill>
                  <a:srgbClr val="CCCCCC"/>
                </a:solidFill>
              </a:rPr>
              <a:t>AJAX</a:t>
            </a:r>
          </a:p>
          <a:p>
            <a:pPr rtl="0" lvl="1" indent="-317500" marL="914400">
              <a:spcBef>
                <a:spcPts val="0"/>
              </a:spcBef>
              <a:buClr>
                <a:srgbClr val="CCCCCC"/>
              </a:buClr>
              <a:buSzPct val="100000"/>
              <a:buFont typeface="Arial"/>
              <a:buAutoNum type="alphaLcPeriod"/>
            </a:pPr>
            <a:r>
              <a:rPr sz="1400" lang="en">
                <a:solidFill>
                  <a:srgbClr val="CCCCCC"/>
                </a:solidFill>
              </a:rPr>
              <a:t>JSONP</a:t>
            </a:r>
          </a:p>
          <a:p>
            <a:pPr rtl="0" lvl="1" indent="-317500" marL="914400">
              <a:spcBef>
                <a:spcPts val="0"/>
              </a:spcBef>
              <a:buClr>
                <a:srgbClr val="CCCCCC"/>
              </a:buClr>
              <a:buSzPct val="100000"/>
              <a:buFont typeface="Arial"/>
              <a:buAutoNum type="alphaLcPeriod"/>
            </a:pPr>
            <a:r>
              <a:rPr sz="1400" lang="en">
                <a:solidFill>
                  <a:srgbClr val="CCCCCC"/>
                </a:solidFill>
              </a:rPr>
              <a:t>REST</a:t>
            </a:r>
          </a:p>
          <a:p>
            <a:pPr rtl="0" lvl="1" indent="-317500" marL="914400">
              <a:spcBef>
                <a:spcPts val="0"/>
              </a:spcBef>
              <a:buClr>
                <a:srgbClr val="CCCCCC"/>
              </a:buClr>
              <a:buSzPct val="100000"/>
              <a:buFont typeface="Arial"/>
              <a:buAutoNum type="alphaLcPeriod"/>
            </a:pPr>
            <a:r>
              <a:rPr sz="1400" lang="en">
                <a:solidFill>
                  <a:srgbClr val="CCCCCC"/>
                </a:solidFill>
              </a:rPr>
              <a:t>Direct</a:t>
            </a:r>
          </a:p>
        </p:txBody>
      </p:sp>
      <p:sp>
        <p:nvSpPr>
          <p:cNvPr id="174" name="Shape 174"/>
          <p:cNvSpPr txBox="1"/>
          <p:nvPr>
            <p:ph idx="2" type="body"/>
          </p:nvPr>
        </p:nvSpPr>
        <p:spPr>
          <a:xfrm>
            <a:off y="2466450" x="4692275"/>
            <a:ext cy="2459400" cx="3994500"/>
          </a:xfrm>
          <a:prstGeom prst="rect">
            <a:avLst/>
          </a:prstGeom>
        </p:spPr>
        <p:txBody>
          <a:bodyPr bIns="91425" rIns="91425" lIns="91425" tIns="91425" anchor="t" anchorCtr="0">
            <a:spAutoFit/>
          </a:bodyPr>
          <a:lstStyle/>
          <a:p>
            <a:pPr rtl="0" lvl="0">
              <a:spcBef>
                <a:spcPts val="0"/>
              </a:spcBef>
              <a:buNone/>
            </a:pPr>
            <a:r>
              <a:rPr sz="1400" lang="en"/>
              <a:t>There are also 2 items that should be in proxy setups:</a:t>
            </a:r>
          </a:p>
          <a:p>
            <a:pPr rtl="0" lvl="0" indent="-317500" marL="457200">
              <a:spcBef>
                <a:spcPts val="0"/>
              </a:spcBef>
              <a:buClr>
                <a:schemeClr val="dk1"/>
              </a:buClr>
              <a:buSzPct val="100000"/>
              <a:buFont typeface="Arial"/>
              <a:buAutoNum type="arabicPeriod"/>
            </a:pPr>
            <a:r>
              <a:rPr sz="1400" lang="en"/>
              <a:t>reader</a:t>
            </a:r>
          </a:p>
          <a:p>
            <a:pPr rtl="0" lvl="1" indent="-317500" marL="914400">
              <a:spcBef>
                <a:spcPts val="0"/>
              </a:spcBef>
              <a:buClr>
                <a:schemeClr val="dk1"/>
              </a:buClr>
              <a:buSzPct val="100000"/>
              <a:buFont typeface="Arial"/>
              <a:buAutoNum type="alphaLcPeriod"/>
            </a:pPr>
            <a:r>
              <a:rPr sz="1400" lang="en"/>
              <a:t>Readers interpret the data to be loaded into the model instance.</a:t>
            </a:r>
          </a:p>
          <a:p>
            <a:pPr rtl="0" lvl="0" indent="-317500" marL="457200">
              <a:spcBef>
                <a:spcPts val="0"/>
              </a:spcBef>
              <a:buClr>
                <a:schemeClr val="dk1"/>
              </a:buClr>
              <a:buSzPct val="100000"/>
              <a:buFont typeface="Arial"/>
              <a:buAutoNum type="arabicPeriod"/>
            </a:pPr>
            <a:r>
              <a:rPr sz="1400" lang="en"/>
              <a:t>writer</a:t>
            </a:r>
          </a:p>
          <a:p>
            <a:pPr rtl="0" lvl="1" indent="-317500" marL="914400">
              <a:spcBef>
                <a:spcPts val="0"/>
              </a:spcBef>
              <a:buClr>
                <a:schemeClr val="dk1"/>
              </a:buClr>
              <a:buSzPct val="100000"/>
              <a:buFont typeface="Arial"/>
              <a:buAutoNum type="alphaLcPeriod"/>
            </a:pPr>
            <a:r>
              <a:rPr sz="1400" lang="en"/>
              <a:t>Writers are used for taking operation objects and passing it through to the request. Writers are only needed for server proxies.</a:t>
            </a:r>
          </a:p>
        </p:txBody>
      </p:sp>
      <p:sp>
        <p:nvSpPr>
          <p:cNvPr id="175" name="Shape 175"/>
          <p:cNvSpPr txBox="1"/>
          <p:nvPr/>
        </p:nvSpPr>
        <p:spPr>
          <a:xfrm>
            <a:off y="1194825" x="460050"/>
            <a:ext cy="1220400" cx="8229600"/>
          </a:xfrm>
          <a:prstGeom prst="rect">
            <a:avLst/>
          </a:prstGeom>
          <a:noFill/>
          <a:ln>
            <a:noFill/>
          </a:ln>
        </p:spPr>
        <p:txBody>
          <a:bodyPr bIns="91425" rIns="91425" lIns="91425" tIns="91425" anchor="t" anchorCtr="0">
            <a:spAutoFit/>
          </a:bodyPr>
          <a:lstStyle/>
          <a:p>
            <a:pPr rtl="0" lvl="0">
              <a:spcBef>
                <a:spcPts val="600"/>
              </a:spcBef>
              <a:buNone/>
            </a:pPr>
            <a:r>
              <a:rPr sz="1800" lang="en">
                <a:solidFill>
                  <a:schemeClr val="dk1"/>
                </a:solidFill>
              </a:rPr>
              <a:t>A proxy is used by the store (or model) to process data actions. For the most part, your code should never need to interact with the proxy directly but it is important to understand how to set it up and how they work.</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Client</a:t>
            </a:r>
          </a:p>
        </p:txBody>
      </p:sp>
      <p:sp>
        <p:nvSpPr>
          <p:cNvPr id="181" name="Shape 181"/>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Client side proxies are used to store data in memory or web storage. Below is a list of possible client side proxies:</a:t>
            </a:r>
          </a:p>
          <a:p>
            <a:pPr rtl="0" lvl="0" indent="-317500" marL="457200">
              <a:spcBef>
                <a:spcPts val="0"/>
              </a:spcBef>
              <a:buClr>
                <a:schemeClr val="dk1"/>
              </a:buClr>
              <a:buSzPct val="100000"/>
              <a:buFont typeface="Arial"/>
              <a:buAutoNum type="arabicPeriod"/>
            </a:pPr>
            <a:r>
              <a:rPr sz="1400" lang="en"/>
              <a:t>Local Storage</a:t>
            </a:r>
          </a:p>
          <a:p>
            <a:pPr rtl="0" lvl="1" indent="-317500" marL="914400">
              <a:spcBef>
                <a:spcPts val="0"/>
              </a:spcBef>
              <a:buClr>
                <a:schemeClr val="dk1"/>
              </a:buClr>
              <a:buSzPct val="100000"/>
              <a:buFont typeface="Arial"/>
              <a:buAutoNum type="alphaLcPeriod"/>
            </a:pPr>
            <a:r>
              <a:rPr sz="1400" lang="en"/>
              <a:t>Uses HTML5 localStorage API to store model data. This API is a key=&gt;value type storage and cannot handle overly complex JSON so it relies on serializing and deserializing data. The downside to this type of proxy is browser compatibility. Older browser users would be met with a error.</a:t>
            </a:r>
          </a:p>
          <a:p>
            <a:pPr rtl="0" lvl="0" indent="-317500" marL="457200">
              <a:spcBef>
                <a:spcPts val="0"/>
              </a:spcBef>
              <a:buClr>
                <a:schemeClr val="dk1"/>
              </a:buClr>
              <a:buSzPct val="100000"/>
              <a:buFont typeface="Arial"/>
              <a:buAutoNum type="arabicPeriod"/>
            </a:pPr>
            <a:r>
              <a:rPr sz="1400" lang="en"/>
              <a:t>Session Storage</a:t>
            </a:r>
          </a:p>
          <a:p>
            <a:pPr rtl="0" lvl="1" indent="-317500" marL="914400">
              <a:spcBef>
                <a:spcPts val="0"/>
              </a:spcBef>
              <a:buClr>
                <a:schemeClr val="dk1"/>
              </a:buClr>
              <a:buSzPct val="100000"/>
              <a:buFont typeface="Arial"/>
              <a:buAutoNum type="alphaLcPeriod"/>
            </a:pPr>
            <a:r>
              <a:rPr sz="1400" lang="en"/>
              <a:t>Uses HTML5 sessionStorage API to store model data. This is similar to local storage with the exception that session storage will die when the browser session ends. This should only be used for temporary data.</a:t>
            </a:r>
          </a:p>
          <a:p>
            <a:pPr rtl="0" lvl="0" indent="-317500" marL="457200">
              <a:spcBef>
                <a:spcPts val="0"/>
              </a:spcBef>
              <a:buClr>
                <a:schemeClr val="dk1"/>
              </a:buClr>
              <a:buSzPct val="100000"/>
              <a:buFont typeface="Arial"/>
              <a:buAutoNum type="arabicPeriod"/>
            </a:pPr>
            <a:r>
              <a:rPr sz="1400" lang="en"/>
              <a:t>Memory Storage</a:t>
            </a:r>
          </a:p>
          <a:p>
            <a:pPr lvl="1" indent="-317500" marL="914400">
              <a:spcBef>
                <a:spcPts val="0"/>
              </a:spcBef>
              <a:buClr>
                <a:schemeClr val="dk1"/>
              </a:buClr>
              <a:buSzPct val="100000"/>
              <a:buFont typeface="Arial"/>
              <a:buAutoNum type="alphaLcPeriod"/>
            </a:pPr>
            <a:r>
              <a:rPr sz="1400" lang="en"/>
              <a:t>Uses a local variable for storage, any data changes will be lost on page refresh.</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Server</a:t>
            </a:r>
          </a:p>
        </p:txBody>
      </p:sp>
      <p:sp>
        <p:nvSpPr>
          <p:cNvPr id="187" name="Shape 187"/>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Server proxies are used for data that interacts with server side requests. Below is a list of possible server proxies:</a:t>
            </a:r>
          </a:p>
          <a:p>
            <a:pPr rtl="0" lvl="0" indent="-317500" marL="457200">
              <a:spcBef>
                <a:spcPts val="0"/>
              </a:spcBef>
              <a:buClr>
                <a:schemeClr val="dk1"/>
              </a:buClr>
              <a:buSzPct val="100000"/>
              <a:buFont typeface="Arial"/>
              <a:buAutoNum type="arabicPeriod"/>
            </a:pPr>
            <a:r>
              <a:rPr sz="1400" lang="en"/>
              <a:t>AJAX</a:t>
            </a:r>
          </a:p>
          <a:p>
            <a:pPr rtl="0" lvl="1" indent="-317500" marL="914400">
              <a:spcBef>
                <a:spcPts val="0"/>
              </a:spcBef>
              <a:buClr>
                <a:schemeClr val="dk1"/>
              </a:buClr>
              <a:buSzPct val="100000"/>
              <a:buFont typeface="Courier New"/>
              <a:buChar char="o"/>
            </a:pPr>
            <a:r>
              <a:rPr sz="1400" lang="en"/>
              <a:t>Easily the most used proxy for applications. It works by making AJAX requests to handle operations.</a:t>
            </a:r>
          </a:p>
          <a:p>
            <a:pPr rtl="0" lvl="0" indent="-317500" marL="457200">
              <a:spcBef>
                <a:spcPts val="0"/>
              </a:spcBef>
              <a:buClr>
                <a:schemeClr val="dk1"/>
              </a:buClr>
              <a:buSzPct val="100000"/>
              <a:buFont typeface="Arial"/>
              <a:buAutoNum type="arabicPeriod"/>
            </a:pPr>
            <a:r>
              <a:rPr sz="1400" lang="en"/>
              <a:t>JSONP</a:t>
            </a:r>
          </a:p>
          <a:p>
            <a:pPr rtl="0" lvl="1" indent="-317500" marL="914400">
              <a:spcBef>
                <a:spcPts val="0"/>
              </a:spcBef>
              <a:buClr>
                <a:schemeClr val="dk1"/>
              </a:buClr>
              <a:buSzPct val="100000"/>
              <a:buFont typeface="Courier New"/>
              <a:buChar char="o"/>
            </a:pPr>
            <a:r>
              <a:rPr sz="1400" lang="en"/>
              <a:t>Works by injecting script tags into the page to load data. JsonP proxies are useful for loading data from a remote domain.</a:t>
            </a:r>
          </a:p>
          <a:p>
            <a:pPr rtl="0" lvl="0" indent="-317500" marL="457200">
              <a:spcBef>
                <a:spcPts val="0"/>
              </a:spcBef>
              <a:buClr>
                <a:schemeClr val="dk1"/>
              </a:buClr>
              <a:buSzPct val="100000"/>
              <a:buFont typeface="Arial"/>
              <a:buAutoNum type="arabicPeriod"/>
            </a:pPr>
            <a:r>
              <a:rPr sz="1400" lang="en"/>
              <a:t>REST</a:t>
            </a:r>
          </a:p>
          <a:p>
            <a:pPr rtl="0" lvl="1" indent="-317500" marL="914400">
              <a:spcBef>
                <a:spcPts val="0"/>
              </a:spcBef>
              <a:buClr>
                <a:schemeClr val="dk1"/>
              </a:buClr>
              <a:buSzPct val="100000"/>
              <a:buFont typeface="Courier New"/>
              <a:buChar char="o"/>
            </a:pPr>
            <a:r>
              <a:rPr sz="1400" lang="en"/>
              <a:t>Based on the AJAX proxy, it works by making AJAX requests but supports CRUD functionality (POST, GET, PUT, DELETE)</a:t>
            </a:r>
          </a:p>
          <a:p>
            <a:pPr rtl="0" lvl="0" indent="-317500" marL="457200">
              <a:spcBef>
                <a:spcPts val="0"/>
              </a:spcBef>
              <a:buClr>
                <a:schemeClr val="dk1"/>
              </a:buClr>
              <a:buSzPct val="100000"/>
              <a:buFont typeface="Arial"/>
              <a:buAutoNum type="arabicPeriod"/>
            </a:pPr>
            <a:r>
              <a:rPr sz="1400" lang="en"/>
              <a:t>Direct</a:t>
            </a:r>
          </a:p>
          <a:p>
            <a:pPr lvl="1" indent="-317500" marL="914400">
              <a:spcBef>
                <a:spcPts val="0"/>
              </a:spcBef>
              <a:buClr>
                <a:schemeClr val="dk1"/>
              </a:buClr>
              <a:buSzPct val="100000"/>
              <a:buFont typeface="Courier New"/>
              <a:buChar char="o"/>
            </a:pPr>
            <a:r>
              <a:rPr sz="1400" lang="en"/>
              <a:t>Uses Ext.Direct to streamline communication between the client and server. There’s a lot more to this than we will probably cover.</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Hammer Time</a:t>
            </a:r>
          </a:p>
        </p:txBody>
      </p:sp>
      <p:sp>
        <p:nvSpPr>
          <p:cNvPr id="193" name="Shape 193"/>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lang="en"/>
              <a:t>Before we get any further with proxies we need to learn about 2 more things. We touched on them briefly already, but now we need to know about them in depth.</a:t>
            </a:r>
          </a:p>
          <a:p>
            <a:pPr rtl="0" lvl="0" indent="-419100" marL="457200">
              <a:spcBef>
                <a:spcPts val="0"/>
              </a:spcBef>
              <a:buClr>
                <a:schemeClr val="dk1"/>
              </a:buClr>
              <a:buSzPct val="100000"/>
              <a:buFont typeface="Arial"/>
              <a:buAutoNum type="arabicPeriod"/>
            </a:pPr>
            <a:r>
              <a:rPr lang="en"/>
              <a:t>Readers</a:t>
            </a:r>
          </a:p>
          <a:p>
            <a:pPr lvl="0" indent="-419100" marL="457200">
              <a:spcBef>
                <a:spcPts val="0"/>
              </a:spcBef>
              <a:buClr>
                <a:schemeClr val="dk1"/>
              </a:buClr>
              <a:buSzPct val="100000"/>
              <a:buFont typeface="Arial"/>
              <a:buAutoNum type="arabicPeriod"/>
            </a:pPr>
            <a:r>
              <a:rPr lang="en"/>
              <a:t>Writers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Reader</a:t>
            </a:r>
          </a:p>
        </p:txBody>
      </p:sp>
      <p:sp>
        <p:nvSpPr>
          <p:cNvPr id="199" name="Shape 199"/>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400" lang="en"/>
              <a:t>As mentioned earlier, readers are used to interpret the data loaded into our model. </a:t>
            </a:r>
          </a:p>
          <a:p>
            <a:pPr rtl="0">
              <a:spcBef>
                <a:spcPts val="0"/>
              </a:spcBef>
              <a:buNone/>
            </a:pPr>
            <a:r>
              <a:t/>
            </a:r>
            <a:endParaRPr sz="1100"/>
          </a:p>
          <a:p>
            <a:pPr rtl="0">
              <a:spcBef>
                <a:spcPts val="0"/>
              </a:spcBef>
              <a:buNone/>
            </a:pPr>
            <a:r>
              <a:rPr sz="1400" lang="en"/>
              <a:t>Readers work by looking at the response data, extracting the data, creating accessors, and then passing them off to the model.</a:t>
            </a:r>
          </a:p>
          <a:p>
            <a:pPr rtl="0">
              <a:spcBef>
                <a:spcPts val="0"/>
              </a:spcBef>
              <a:buNone/>
            </a:pPr>
            <a:r>
              <a:t/>
            </a:r>
            <a:endParaRPr sz="1100"/>
          </a:p>
          <a:p>
            <a:pPr rtl="0">
              <a:spcBef>
                <a:spcPts val="0"/>
              </a:spcBef>
              <a:buNone/>
            </a:pPr>
            <a:r>
              <a:rPr sz="1400" lang="en"/>
              <a:t>There are 3 types of readers:</a:t>
            </a:r>
          </a:p>
          <a:p>
            <a:pPr rtl="0" lvl="0" indent="-317500" marL="457200">
              <a:spcBef>
                <a:spcPts val="0"/>
              </a:spcBef>
              <a:buClr>
                <a:schemeClr val="dk1"/>
              </a:buClr>
              <a:buSzPct val="100000"/>
              <a:buFont typeface="Arial"/>
              <a:buAutoNum type="arabicPeriod"/>
            </a:pPr>
            <a:r>
              <a:rPr sz="1400" lang="en"/>
              <a:t>Array</a:t>
            </a:r>
          </a:p>
          <a:p>
            <a:pPr rtl="0" lvl="1" indent="-317500" marL="914400">
              <a:spcBef>
                <a:spcPts val="0"/>
              </a:spcBef>
              <a:buClr>
                <a:schemeClr val="dk1"/>
              </a:buClr>
              <a:buSzPct val="100000"/>
              <a:buFont typeface="Arial"/>
              <a:buAutoNum type="alphaLcPeriod"/>
            </a:pPr>
            <a:r>
              <a:rPr sz="1400" lang="en"/>
              <a:t>Creates an array based on the model’s field setup</a:t>
            </a:r>
          </a:p>
          <a:p>
            <a:pPr rtl="0" lvl="0" indent="-317500" marL="457200">
              <a:spcBef>
                <a:spcPts val="0"/>
              </a:spcBef>
              <a:buClr>
                <a:schemeClr val="dk1"/>
              </a:buClr>
              <a:buSzPct val="100000"/>
              <a:buFont typeface="Arial"/>
              <a:buAutoNum type="arabicPeriod"/>
            </a:pPr>
            <a:r>
              <a:rPr sz="1400" lang="en"/>
              <a:t>JSON</a:t>
            </a:r>
          </a:p>
          <a:p>
            <a:pPr rtl="0" lvl="1" indent="-317500" marL="914400">
              <a:spcBef>
                <a:spcPts val="0"/>
              </a:spcBef>
              <a:buClr>
                <a:schemeClr val="dk1"/>
              </a:buClr>
              <a:buSzPct val="100000"/>
              <a:buFont typeface="Arial"/>
              <a:buAutoNum type="alphaLcPeriod"/>
            </a:pPr>
            <a:r>
              <a:rPr sz="1400" lang="en"/>
              <a:t>Used to interpret data presented in JSON format</a:t>
            </a:r>
          </a:p>
          <a:p>
            <a:pPr rtl="0" lvl="0" indent="-317500" marL="457200">
              <a:spcBef>
                <a:spcPts val="0"/>
              </a:spcBef>
              <a:buClr>
                <a:schemeClr val="dk1"/>
              </a:buClr>
              <a:buSzPct val="100000"/>
              <a:buFont typeface="Arial"/>
              <a:buAutoNum type="arabicPeriod"/>
            </a:pPr>
            <a:r>
              <a:rPr sz="1400" lang="en"/>
              <a:t>XML</a:t>
            </a:r>
          </a:p>
          <a:p>
            <a:pPr rtl="0" lvl="1" indent="-317500" marL="914400">
              <a:spcBef>
                <a:spcPts val="0"/>
              </a:spcBef>
              <a:buClr>
                <a:schemeClr val="dk1"/>
              </a:buClr>
              <a:buSzPct val="100000"/>
              <a:buFont typeface="Arial"/>
              <a:buAutoNum type="alphaLcPeriod"/>
            </a:pPr>
            <a:r>
              <a:rPr sz="1400" lang="en"/>
              <a:t>Used to interpret data presented in XML format</a:t>
            </a:r>
          </a:p>
          <a:p>
            <a:pPr rtl="0" lvl="0">
              <a:spcBef>
                <a:spcPts val="0"/>
              </a:spcBef>
              <a:buNone/>
            </a:pPr>
            <a:r>
              <a:t/>
            </a:r>
            <a:endParaRPr sz="1400"/>
          </a:p>
          <a:p>
            <a:pPr lvl="0">
              <a:spcBef>
                <a:spcPts val="0"/>
              </a:spcBef>
              <a:buNone/>
            </a:pPr>
            <a:r>
              <a:rPr sz="1400" lang="en"/>
              <a:t>For the sake of this presentation, we’re only going to focus on the JSON reader.</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Reader - JSON</a:t>
            </a:r>
          </a:p>
        </p:txBody>
      </p:sp>
      <p:sp>
        <p:nvSpPr>
          <p:cNvPr id="205" name="Shape 205"/>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400" lang="en"/>
              <a:t>Below is an example of a JSON reader setup, we’ll break it down next:</a:t>
            </a:r>
          </a:p>
          <a:p>
            <a:pPr rtl="0">
              <a:spcBef>
                <a:spcPts val="0"/>
              </a:spcBef>
              <a:buNone/>
            </a:pPr>
            <a:r>
              <a:rPr sz="1000" lang="en">
                <a:solidFill>
                  <a:srgbClr val="B7B7B7"/>
                </a:solidFill>
                <a:latin typeface="Courier New"/>
                <a:ea typeface="Courier New"/>
                <a:cs typeface="Courier New"/>
                <a:sym typeface="Courier New"/>
              </a:rPr>
              <a:t>Ext.create( ‘Alerts’, {</a:t>
            </a:r>
          </a:p>
          <a:p>
            <a:pPr rtl="0">
              <a:spcBef>
                <a:spcPts val="0"/>
              </a:spcBef>
              <a:buNone/>
            </a:pPr>
            <a:r>
              <a:rPr sz="1000" lang="en">
                <a:solidFill>
                  <a:srgbClr val="B7B7B7"/>
                </a:solidFill>
                <a:latin typeface="Courier New"/>
                <a:ea typeface="Courier New"/>
                <a:cs typeface="Courier New"/>
                <a:sym typeface="Courier New"/>
              </a:rPr>
              <a:t>	model: ‘Alert’,</a:t>
            </a:r>
          </a:p>
          <a:p>
            <a:pPr rtl="0">
              <a:spcBef>
                <a:spcPts val="0"/>
              </a:spcBef>
              <a:buNone/>
            </a:pPr>
            <a:r>
              <a:rPr sz="1000" lang="en">
                <a:solidFill>
                  <a:srgbClr val="B7B7B7"/>
                </a:solidFill>
                <a:latin typeface="Courier New"/>
                <a:ea typeface="Courier New"/>
                <a:cs typeface="Courier New"/>
                <a:sym typeface="Courier New"/>
              </a:rPr>
              <a:t>	proxy: {</a:t>
            </a:r>
          </a:p>
          <a:p>
            <a:pPr rtl="0">
              <a:spcBef>
                <a:spcPts val="0"/>
              </a:spcBef>
              <a:buNone/>
            </a:pPr>
            <a:r>
              <a:rPr sz="1000" lang="en">
                <a:solidFill>
                  <a:srgbClr val="B7B7B7"/>
                </a:solidFill>
                <a:latin typeface="Courier New"/>
                <a:ea typeface="Courier New"/>
                <a:cs typeface="Courier New"/>
                <a:sym typeface="Courier New"/>
              </a:rPr>
              <a:t>		type: ‘ajax’,</a:t>
            </a:r>
          </a:p>
          <a:p>
            <a:pPr rtl="0">
              <a:spcBef>
                <a:spcPts val="0"/>
              </a:spcBef>
              <a:buNone/>
            </a:pPr>
            <a:r>
              <a:rPr sz="1000" lang="en">
                <a:solidFill>
                  <a:srgbClr val="B7B7B7"/>
                </a:solidFill>
                <a:latin typeface="Courier New"/>
                <a:ea typeface="Courier New"/>
                <a:cs typeface="Courier New"/>
                <a:sym typeface="Courier New"/>
              </a:rPr>
              <a:t>		url: ‘alerts.json’,</a:t>
            </a:r>
          </a:p>
          <a:p>
            <a:pPr rtl="0">
              <a:spcBef>
                <a:spcPts val="0"/>
              </a:spcBef>
              <a:buNone/>
            </a:pPr>
            <a:r>
              <a:rPr sz="1000" lang="en">
                <a:latin typeface="Courier New"/>
                <a:ea typeface="Courier New"/>
                <a:cs typeface="Courier New"/>
                <a:sym typeface="Courier New"/>
              </a:rPr>
              <a:t>		</a:t>
            </a:r>
            <a:r>
              <a:rPr sz="1000" lang="en">
                <a:solidFill>
                  <a:schemeClr val="accent1"/>
                </a:solidFill>
                <a:latin typeface="Courier New"/>
                <a:ea typeface="Courier New"/>
                <a:cs typeface="Courier New"/>
                <a:sym typeface="Courier New"/>
              </a:rPr>
              <a:t>reader: {</a:t>
            </a:r>
          </a:p>
          <a:p>
            <a:pPr rtl="0">
              <a:spcBef>
                <a:spcPts val="0"/>
              </a:spcBef>
              <a:buNone/>
            </a:pPr>
            <a:r>
              <a:rPr sz="1000" lang="en">
                <a:solidFill>
                  <a:schemeClr val="accent1"/>
                </a:solidFill>
                <a:latin typeface="Courier New"/>
                <a:ea typeface="Courier New"/>
                <a:cs typeface="Courier New"/>
                <a:sym typeface="Courier New"/>
              </a:rPr>
              <a:t>			type: ‘json’,</a:t>
            </a:r>
          </a:p>
          <a:p>
            <a:pPr rtl="0">
              <a:spcBef>
                <a:spcPts val="0"/>
              </a:spcBef>
              <a:buNone/>
            </a:pPr>
            <a:r>
              <a:rPr sz="1000" lang="en">
                <a:solidFill>
                  <a:schemeClr val="accent1"/>
                </a:solidFill>
                <a:latin typeface="Courier New"/>
                <a:ea typeface="Courier New"/>
                <a:cs typeface="Courier New"/>
                <a:sym typeface="Courier New"/>
              </a:rPr>
              <a:t>			root: ‘data’,</a:t>
            </a:r>
          </a:p>
          <a:p>
            <a:pPr rtl="0">
              <a:spcBef>
                <a:spcPts val="0"/>
              </a:spcBef>
              <a:buNone/>
            </a:pPr>
            <a:r>
              <a:rPr sz="1000" lang="en">
                <a:solidFill>
                  <a:schemeClr val="accent1"/>
                </a:solidFill>
                <a:latin typeface="Courier New"/>
                <a:ea typeface="Courier New"/>
                <a:cs typeface="Courier New"/>
                <a:sym typeface="Courier New"/>
              </a:rPr>
              <a:t>			successProperty: ‘success’,</a:t>
            </a:r>
          </a:p>
          <a:p>
            <a:pPr rtl="0">
              <a:spcBef>
                <a:spcPts val="0"/>
              </a:spcBef>
              <a:buNone/>
            </a:pPr>
            <a:r>
              <a:rPr sz="1000" lang="en">
                <a:solidFill>
                  <a:schemeClr val="accent1"/>
                </a:solidFill>
                <a:latin typeface="Courier New"/>
                <a:ea typeface="Courier New"/>
                <a:cs typeface="Courier New"/>
                <a:sym typeface="Courier New"/>
              </a:rPr>
              <a:t>			totalProperty: ‘total’,</a:t>
            </a:r>
          </a:p>
          <a:p>
            <a:pPr rtl="0">
              <a:spcBef>
                <a:spcPts val="0"/>
              </a:spcBef>
              <a:buNone/>
            </a:pPr>
            <a:r>
              <a:rPr sz="1000" lang="en">
                <a:solidFill>
                  <a:schemeClr val="accent1"/>
                </a:solidFill>
                <a:latin typeface="Courier New"/>
                <a:ea typeface="Courier New"/>
                <a:cs typeface="Courier New"/>
                <a:sym typeface="Courier New"/>
              </a:rPr>
              <a:t>			messageProperty: ‘msg’</a:t>
            </a:r>
          </a:p>
          <a:p>
            <a:pPr rtl="0" indent="457200" marL="457200">
              <a:spcBef>
                <a:spcPts val="0"/>
              </a:spcBef>
              <a:buNone/>
            </a:pPr>
            <a:r>
              <a:rPr sz="1000" lang="en">
                <a:solidFill>
                  <a:schemeClr val="accent1"/>
                </a:solidFill>
                <a:latin typeface="Courier New"/>
                <a:ea typeface="Courier New"/>
                <a:cs typeface="Courier New"/>
                <a:sym typeface="Courier New"/>
              </a:rPr>
              <a:t>}</a:t>
            </a:r>
          </a:p>
          <a:p>
            <a:pPr rtl="0" indent="457200">
              <a:spcBef>
                <a:spcPts val="0"/>
              </a:spcBef>
              <a:buNone/>
            </a:pPr>
            <a:r>
              <a:rPr sz="1000" lang="en">
                <a:solidFill>
                  <a:srgbClr val="B7B7B7"/>
                </a:solidFill>
                <a:latin typeface="Courier New"/>
                <a:ea typeface="Courier New"/>
                <a:cs typeface="Courier New"/>
                <a:sym typeface="Courier New"/>
              </a:rPr>
              <a:t>}</a:t>
            </a:r>
          </a:p>
          <a:p>
            <a:pPr>
              <a:spcBef>
                <a:spcPts val="0"/>
              </a:spcBef>
              <a:buNone/>
            </a:pPr>
            <a:r>
              <a:rPr sz="1000" lang="en">
                <a:solidFill>
                  <a:srgbClr val="B7B7B7"/>
                </a:solidFill>
                <a:latin typeface="Courier New"/>
                <a:ea typeface="Courier New"/>
                <a:cs typeface="Courier New"/>
                <a:sym typeface="Courier New"/>
              </a:rPr>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Reader - JSON - Continued</a:t>
            </a:r>
          </a:p>
        </p:txBody>
      </p:sp>
      <p:sp>
        <p:nvSpPr>
          <p:cNvPr id="211" name="Shape 211"/>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400" lang="en"/>
              <a:t>Example response:</a:t>
            </a:r>
          </a:p>
          <a:p>
            <a:pPr rtl="0">
              <a:spcBef>
                <a:spcPts val="0"/>
              </a:spcBef>
              <a:buNone/>
            </a:pPr>
            <a:r>
              <a:rPr sz="1400" lang="en">
                <a:solidFill>
                  <a:schemeClr val="accent1"/>
                </a:solidFill>
              </a:rPr>
              <a:t>{ success: true, msg: ‘Here is your data!’, data: [ { ... } ] }</a:t>
            </a:r>
          </a:p>
          <a:p>
            <a:pPr rtl="0">
              <a:spcBef>
                <a:spcPts val="0"/>
              </a:spcBef>
              <a:buNone/>
            </a:pPr>
            <a:r>
              <a:t/>
            </a:r>
            <a:endParaRPr sz="1200"/>
          </a:p>
          <a:p>
            <a:pPr rtl="0">
              <a:spcBef>
                <a:spcPts val="0"/>
              </a:spcBef>
              <a:buNone/>
            </a:pPr>
            <a:r>
              <a:rPr sz="1400" lang="en"/>
              <a:t>Break Down:</a:t>
            </a:r>
          </a:p>
          <a:p>
            <a:pPr rtl="0" lvl="0" indent="-304800" marL="457200">
              <a:spcBef>
                <a:spcPts val="0"/>
              </a:spcBef>
              <a:buClr>
                <a:schemeClr val="dk1"/>
              </a:buClr>
              <a:buSzPct val="100000"/>
              <a:buFont typeface="Arial"/>
              <a:buChar char="●"/>
            </a:pPr>
            <a:r>
              <a:rPr b="1" sz="1200" lang="en"/>
              <a:t>type</a:t>
            </a:r>
          </a:p>
          <a:p>
            <a:pPr rtl="0" lvl="1" indent="-304800" marL="914400">
              <a:spcBef>
                <a:spcPts val="0"/>
              </a:spcBef>
              <a:buClr>
                <a:schemeClr val="dk1"/>
              </a:buClr>
              <a:buSzPct val="100000"/>
              <a:buFont typeface="Courier New"/>
              <a:buChar char="o"/>
            </a:pPr>
            <a:r>
              <a:rPr sz="1200" lang="en"/>
              <a:t>This is the type of reader that corresponds with the type of data being returned. Remember, there are 3: Array, JSON, and XML</a:t>
            </a:r>
          </a:p>
          <a:p>
            <a:pPr rtl="0" lvl="0" indent="-304800" marL="457200">
              <a:spcBef>
                <a:spcPts val="0"/>
              </a:spcBef>
              <a:buClr>
                <a:schemeClr val="dk1"/>
              </a:buClr>
              <a:buSzPct val="100000"/>
              <a:buFont typeface="Arial"/>
              <a:buChar char="●"/>
            </a:pPr>
            <a:r>
              <a:rPr b="1" sz="1200" lang="en"/>
              <a:t>root</a:t>
            </a:r>
          </a:p>
          <a:p>
            <a:pPr rtl="0" lvl="1" indent="-304800" marL="914400">
              <a:spcBef>
                <a:spcPts val="0"/>
              </a:spcBef>
              <a:buClr>
                <a:schemeClr val="dk1"/>
              </a:buClr>
              <a:buSzPct val="100000"/>
              <a:buFont typeface="Courier New"/>
              <a:buChar char="o"/>
            </a:pPr>
            <a:r>
              <a:rPr sz="1200" lang="en"/>
              <a:t>Key for our response data. In the example up top “data” would be our root property, it is a property that distinguishes the key of our data.</a:t>
            </a:r>
          </a:p>
          <a:p>
            <a:pPr rtl="0" lvl="0" indent="-304800" marL="457200">
              <a:spcBef>
                <a:spcPts val="0"/>
              </a:spcBef>
              <a:buClr>
                <a:schemeClr val="dk1"/>
              </a:buClr>
              <a:buSzPct val="100000"/>
              <a:buFont typeface="Arial"/>
              <a:buChar char="●"/>
            </a:pPr>
            <a:r>
              <a:rPr b="1" sz="1200" lang="en"/>
              <a:t>successProperty</a:t>
            </a:r>
          </a:p>
          <a:p>
            <a:pPr rtl="0" lvl="1" indent="-304800" marL="914400">
              <a:spcBef>
                <a:spcPts val="0"/>
              </a:spcBef>
              <a:buClr>
                <a:schemeClr val="dk1"/>
              </a:buClr>
              <a:buSzPct val="100000"/>
              <a:buFont typeface="Courier New"/>
              <a:buChar char="o"/>
            </a:pPr>
            <a:r>
              <a:rPr sz="1200" lang="en"/>
              <a:t>Key for our success property. In the example above “success” would be our successProperty. This is used to tell whether an operation passed or failed.</a:t>
            </a:r>
          </a:p>
          <a:p>
            <a:pPr rtl="0" lvl="0" indent="-304800" marL="457200">
              <a:spcBef>
                <a:spcPts val="0"/>
              </a:spcBef>
              <a:buClr>
                <a:schemeClr val="dk1"/>
              </a:buClr>
              <a:buSzPct val="100000"/>
              <a:buFont typeface="Arial"/>
              <a:buChar char="●"/>
            </a:pPr>
            <a:r>
              <a:rPr b="1" sz="1200" lang="en"/>
              <a:t>totalProperty</a:t>
            </a:r>
          </a:p>
          <a:p>
            <a:pPr rtl="0" lvl="1" indent="-304800" marL="914400">
              <a:spcBef>
                <a:spcPts val="0"/>
              </a:spcBef>
              <a:buClr>
                <a:schemeClr val="dk1"/>
              </a:buClr>
              <a:buSzPct val="100000"/>
              <a:buFont typeface="Courier New"/>
              <a:buChar char="o"/>
            </a:pPr>
            <a:r>
              <a:rPr sz="1200" lang="en"/>
              <a:t>Key for the total number of records. This is generally used for paging.</a:t>
            </a:r>
          </a:p>
          <a:p>
            <a:pPr rtl="0" lvl="0" indent="-304800" marL="457200">
              <a:spcBef>
                <a:spcPts val="0"/>
              </a:spcBef>
              <a:buClr>
                <a:schemeClr val="dk1"/>
              </a:buClr>
              <a:buSzPct val="100000"/>
              <a:buFont typeface="Arial"/>
              <a:buChar char="●"/>
            </a:pPr>
            <a:r>
              <a:rPr b="1" sz="1200" lang="en"/>
              <a:t>messageProperty</a:t>
            </a:r>
          </a:p>
          <a:p>
            <a:pPr lvl="1" indent="-304800" marL="914400">
              <a:spcBef>
                <a:spcPts val="0"/>
              </a:spcBef>
              <a:buClr>
                <a:schemeClr val="dk1"/>
              </a:buClr>
              <a:buSzPct val="100000"/>
              <a:buFont typeface="Courier New"/>
              <a:buChar char="o"/>
            </a:pPr>
            <a:r>
              <a:rPr sz="1200" lang="en"/>
              <a:t>Key for the response message. Ext has the ability to display this message to the user.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Example 1</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Take the following into example:</a:t>
            </a:r>
          </a:p>
          <a:p>
            <a:pPr rtl="0" lvl="0">
              <a:spcBef>
                <a:spcPts val="0"/>
              </a:spcBef>
              <a:buNone/>
            </a:pPr>
            <a:r>
              <a:rPr sz="1800" lang="en"/>
              <a:t>I have a book filled with contact information but it’s completely unsorted. I know for a fact that I have most of their contact information (First Name, Last Name, Phone #), but in general it takes me a long time to find my friends information due to the disorganization. How can I possibly make this easier for myself with little effort?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Writer</a:t>
            </a:r>
          </a:p>
        </p:txBody>
      </p:sp>
      <p:sp>
        <p:nvSpPr>
          <p:cNvPr id="217" name="Shape 217"/>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Writers are responsible for taking a set of data operation objects and a request object and modifying the request based on the operation. In short, they find the modified fields in a model and then pass them off to the request. Writers are only used for server proxies.</a:t>
            </a:r>
          </a:p>
          <a:p>
            <a:pPr rtl="0">
              <a:spcBef>
                <a:spcPts val="0"/>
              </a:spcBef>
              <a:buNone/>
            </a:pPr>
            <a:r>
              <a:t/>
            </a:r>
            <a:endParaRPr sz="1800"/>
          </a:p>
          <a:p>
            <a:pPr rtl="0">
              <a:spcBef>
                <a:spcPts val="0"/>
              </a:spcBef>
              <a:buNone/>
            </a:pPr>
            <a:r>
              <a:rPr sz="1800" lang="en"/>
              <a:t>There are 2 types of writers:</a:t>
            </a:r>
          </a:p>
          <a:p>
            <a:pPr rtl="0" lvl="0" indent="-342900" marL="457200">
              <a:spcBef>
                <a:spcPts val="0"/>
              </a:spcBef>
              <a:buClr>
                <a:schemeClr val="dk1"/>
              </a:buClr>
              <a:buSzPct val="100000"/>
              <a:buFont typeface="Arial"/>
              <a:buAutoNum type="arabicPeriod"/>
            </a:pPr>
            <a:r>
              <a:rPr sz="1800" lang="en"/>
              <a:t>JSON</a:t>
            </a:r>
          </a:p>
          <a:p>
            <a:pPr rtl="0" lvl="1" indent="-342900" marL="914400">
              <a:spcBef>
                <a:spcPts val="0"/>
              </a:spcBef>
              <a:buClr>
                <a:schemeClr val="dk1"/>
              </a:buClr>
              <a:buSzPct val="100000"/>
              <a:buFont typeface="Arial"/>
              <a:buAutoNum type="alphaLcPeriod"/>
            </a:pPr>
            <a:r>
              <a:rPr sz="1800" lang="en"/>
              <a:t>Used for passing data back to the server in JSON format</a:t>
            </a:r>
          </a:p>
          <a:p>
            <a:pPr rtl="0" lvl="0" indent="-342900" marL="457200">
              <a:spcBef>
                <a:spcPts val="0"/>
              </a:spcBef>
              <a:buClr>
                <a:schemeClr val="dk1"/>
              </a:buClr>
              <a:buSzPct val="100000"/>
              <a:buFont typeface="Arial"/>
              <a:buAutoNum type="arabicPeriod"/>
            </a:pPr>
            <a:r>
              <a:rPr sz="1800" lang="en"/>
              <a:t>XML</a:t>
            </a:r>
          </a:p>
          <a:p>
            <a:pPr lvl="1" indent="-342900" marL="914400">
              <a:spcBef>
                <a:spcPts val="0"/>
              </a:spcBef>
              <a:buClr>
                <a:schemeClr val="dk1"/>
              </a:buClr>
              <a:buSzPct val="100000"/>
              <a:buFont typeface="Arial"/>
              <a:buAutoNum type="alphaLcPeriod"/>
            </a:pPr>
            <a:r>
              <a:rPr sz="1800" lang="en"/>
              <a:t>Used for passing data back to the server in XML format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Writer - JSON</a:t>
            </a:r>
          </a:p>
        </p:txBody>
      </p:sp>
      <p:sp>
        <p:nvSpPr>
          <p:cNvPr id="223" name="Shape 223"/>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For the sake of this presentation, we will only cover JSON writers.</a:t>
            </a:r>
          </a:p>
          <a:p>
            <a:pPr rtl="0">
              <a:spcBef>
                <a:spcPts val="0"/>
              </a:spcBef>
              <a:buNone/>
            </a:pPr>
            <a:r>
              <a:rPr sz="1800" lang="en"/>
              <a:t>Below is an example of a JSON writer setup within a proxy:</a:t>
            </a:r>
          </a:p>
          <a:p>
            <a:pPr rtl="0">
              <a:spcBef>
                <a:spcPts val="0"/>
              </a:spcBef>
              <a:buNone/>
            </a:pPr>
            <a:r>
              <a:rPr sz="1600" lang="en">
                <a:solidFill>
                  <a:srgbClr val="B7B7B7"/>
                </a:solidFill>
                <a:latin typeface="Courier New"/>
                <a:ea typeface="Courier New"/>
                <a:cs typeface="Courier New"/>
                <a:sym typeface="Courier New"/>
              </a:rPr>
              <a:t>...</a:t>
            </a:r>
          </a:p>
          <a:p>
            <a:pPr rtl="0" indent="0" marL="457200">
              <a:spcBef>
                <a:spcPts val="0"/>
              </a:spcBef>
              <a:buNone/>
            </a:pPr>
            <a:r>
              <a:rPr sz="1600" lang="en">
                <a:solidFill>
                  <a:schemeClr val="accent1"/>
                </a:solidFill>
                <a:latin typeface="Courier New"/>
                <a:ea typeface="Courier New"/>
                <a:cs typeface="Courier New"/>
                <a:sym typeface="Courier New"/>
              </a:rPr>
              <a:t>writer: {</a:t>
            </a:r>
          </a:p>
          <a:p>
            <a:pPr rtl="0" indent="0" marL="457200">
              <a:spcBef>
                <a:spcPts val="0"/>
              </a:spcBef>
              <a:buNone/>
            </a:pPr>
            <a:r>
              <a:rPr sz="1600" lang="en">
                <a:solidFill>
                  <a:schemeClr val="accent1"/>
                </a:solidFill>
                <a:latin typeface="Courier New"/>
                <a:ea typeface="Courier New"/>
                <a:cs typeface="Courier New"/>
                <a:sym typeface="Courier New"/>
              </a:rPr>
              <a:t>	type: ‘json’,</a:t>
            </a:r>
          </a:p>
          <a:p>
            <a:pPr rtl="0" indent="0" marL="457200">
              <a:spcBef>
                <a:spcPts val="0"/>
              </a:spcBef>
              <a:buNone/>
            </a:pPr>
            <a:r>
              <a:rPr sz="1600" lang="en">
                <a:solidFill>
                  <a:schemeClr val="accent1"/>
                </a:solidFill>
                <a:latin typeface="Courier New"/>
                <a:ea typeface="Courier New"/>
                <a:cs typeface="Courier New"/>
                <a:sym typeface="Courier New"/>
              </a:rPr>
              <a:t>	allowSingle: true,</a:t>
            </a:r>
          </a:p>
          <a:p>
            <a:pPr rtl="0" indent="0" marL="457200">
              <a:spcBef>
                <a:spcPts val="0"/>
              </a:spcBef>
              <a:buNone/>
            </a:pPr>
            <a:r>
              <a:rPr sz="1600" lang="en">
                <a:solidFill>
                  <a:schemeClr val="accent1"/>
                </a:solidFill>
                <a:latin typeface="Courier New"/>
                <a:ea typeface="Courier New"/>
                <a:cs typeface="Courier New"/>
                <a:sym typeface="Courier New"/>
              </a:rPr>
              <a:t>	encode: false,</a:t>
            </a:r>
          </a:p>
          <a:p>
            <a:pPr rtl="0" indent="0" marL="457200">
              <a:spcBef>
                <a:spcPts val="0"/>
              </a:spcBef>
              <a:buNone/>
            </a:pPr>
            <a:r>
              <a:rPr sz="1600" lang="en">
                <a:solidFill>
                  <a:schemeClr val="accent1"/>
                </a:solidFill>
                <a:latin typeface="Courier New"/>
                <a:ea typeface="Courier New"/>
                <a:cs typeface="Courier New"/>
                <a:sym typeface="Courier New"/>
              </a:rPr>
              <a:t>	root: ‘data’,</a:t>
            </a:r>
          </a:p>
          <a:p>
            <a:pPr rtl="0" indent="457200" marL="457200">
              <a:spcBef>
                <a:spcPts val="0"/>
              </a:spcBef>
              <a:buNone/>
            </a:pPr>
            <a:r>
              <a:rPr sz="1600" lang="en">
                <a:solidFill>
                  <a:schemeClr val="accent1"/>
                </a:solidFill>
                <a:latin typeface="Courier New"/>
                <a:ea typeface="Courier New"/>
                <a:cs typeface="Courier New"/>
                <a:sym typeface="Courier New"/>
              </a:rPr>
              <a:t>writeAllFields: false</a:t>
            </a:r>
          </a:p>
          <a:p>
            <a:pPr rtl="0" indent="0" marL="457200">
              <a:spcBef>
                <a:spcPts val="0"/>
              </a:spcBef>
              <a:buNone/>
            </a:pPr>
            <a:r>
              <a:rPr sz="1600" lang="en">
                <a:solidFill>
                  <a:schemeClr val="accent1"/>
                </a:solidFill>
                <a:latin typeface="Courier New"/>
                <a:ea typeface="Courier New"/>
                <a:cs typeface="Courier New"/>
                <a:sym typeface="Courier New"/>
              </a:rPr>
              <a:t>}</a:t>
            </a:r>
          </a:p>
          <a:p>
            <a:pPr>
              <a:spcBef>
                <a:spcPts val="0"/>
              </a:spcBef>
              <a:buNone/>
            </a:pPr>
            <a:r>
              <a:rPr sz="1600" lang="en">
                <a:solidFill>
                  <a:srgbClr val="B7B7B7"/>
                </a:solidFill>
                <a:latin typeface="Courier New"/>
                <a:ea typeface="Courier New"/>
                <a:cs typeface="Courier New"/>
                <a:sym typeface="Courier New"/>
              </a:rPr>
              <a: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Writer - JSON - Continued</a:t>
            </a:r>
          </a:p>
        </p:txBody>
      </p:sp>
      <p:sp>
        <p:nvSpPr>
          <p:cNvPr id="229" name="Shape 229"/>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Break Down:</a:t>
            </a:r>
          </a:p>
          <a:p>
            <a:pPr rtl="0" lvl="0" indent="-317500" marL="457200">
              <a:spcBef>
                <a:spcPts val="0"/>
              </a:spcBef>
              <a:buClr>
                <a:schemeClr val="dk1"/>
              </a:buClr>
              <a:buSzPct val="100000"/>
              <a:buFont typeface="Arial"/>
              <a:buChar char="●"/>
            </a:pPr>
            <a:r>
              <a:rPr b="1" sz="1400" lang="en"/>
              <a:t>allowSingle</a:t>
            </a:r>
          </a:p>
          <a:p>
            <a:pPr rtl="0" lvl="1" indent="-317500" marL="914400">
              <a:spcBef>
                <a:spcPts val="0"/>
              </a:spcBef>
              <a:buClr>
                <a:schemeClr val="dk1"/>
              </a:buClr>
              <a:buSzPct val="100000"/>
              <a:buFont typeface="Courier New"/>
              <a:buChar char="o"/>
            </a:pPr>
            <a:r>
              <a:rPr sz="1400" lang="en"/>
              <a:t>Whether or not you want the ability to process multiple actions at once. The default of this is true, if set to false it will wrap your modified record sets in an array</a:t>
            </a:r>
          </a:p>
          <a:p>
            <a:pPr rtl="0" lvl="0" indent="-317500" marL="457200">
              <a:spcBef>
                <a:spcPts val="0"/>
              </a:spcBef>
              <a:buClr>
                <a:schemeClr val="dk1"/>
              </a:buClr>
              <a:buSzPct val="100000"/>
              <a:buFont typeface="Arial"/>
              <a:buChar char="●"/>
            </a:pPr>
            <a:r>
              <a:rPr b="1" sz="1400" lang="en"/>
              <a:t>encode</a:t>
            </a:r>
          </a:p>
          <a:p>
            <a:pPr rtl="0" lvl="1" indent="-317500" marL="914400">
              <a:spcBef>
                <a:spcPts val="0"/>
              </a:spcBef>
              <a:buClr>
                <a:schemeClr val="dk1"/>
              </a:buClr>
              <a:buSzPct val="100000"/>
              <a:buFont typeface="Courier New"/>
              <a:buChar char="o"/>
            </a:pPr>
            <a:r>
              <a:rPr sz="1400" lang="en"/>
              <a:t>Whether or not you want to attempt to encode the data before the request. By default, this is set to false and will send as a raw post - otherwise true will send as parameters.</a:t>
            </a:r>
          </a:p>
          <a:p>
            <a:pPr rtl="0" lvl="0" indent="-317500" marL="457200">
              <a:spcBef>
                <a:spcPts val="0"/>
              </a:spcBef>
              <a:buClr>
                <a:schemeClr val="dk1"/>
              </a:buClr>
              <a:buSzPct val="100000"/>
              <a:buFont typeface="Arial"/>
              <a:buChar char="●"/>
            </a:pPr>
            <a:r>
              <a:rPr b="1" sz="1400" lang="en"/>
              <a:t>root</a:t>
            </a:r>
          </a:p>
          <a:p>
            <a:pPr rtl="0" lvl="1" indent="-317500" marL="914400">
              <a:spcBef>
                <a:spcPts val="0"/>
              </a:spcBef>
              <a:buClr>
                <a:schemeClr val="dk1"/>
              </a:buClr>
              <a:buSzPct val="100000"/>
              <a:buFont typeface="Courier New"/>
              <a:buChar char="o"/>
            </a:pPr>
            <a:r>
              <a:rPr sz="1400" lang="en"/>
              <a:t>Key that the records will be placed under, good practice is to use the same root key as your reader, but this could be anything.</a:t>
            </a:r>
          </a:p>
          <a:p>
            <a:pPr rtl="0" lvl="0" indent="-317500" marL="457200">
              <a:spcBef>
                <a:spcPts val="0"/>
              </a:spcBef>
              <a:buClr>
                <a:schemeClr val="dk1"/>
              </a:buClr>
              <a:buSzPct val="100000"/>
              <a:buFont typeface="Arial"/>
              <a:buChar char="●"/>
            </a:pPr>
            <a:r>
              <a:rPr b="1" sz="1400" lang="en"/>
              <a:t>writeAllFields</a:t>
            </a:r>
          </a:p>
          <a:p>
            <a:pPr lvl="1" indent="-317500" marL="914400">
              <a:spcBef>
                <a:spcPts val="0"/>
              </a:spcBef>
              <a:buClr>
                <a:schemeClr val="dk1"/>
              </a:buClr>
              <a:buSzPct val="100000"/>
              <a:buFont typeface="Courier New"/>
              <a:buChar char="o"/>
            </a:pPr>
            <a:r>
              <a:rPr sz="1400" lang="en"/>
              <a:t>Whether or not to send all fields regardless if they are the modified field. By default, all fields will be sent - so setting this to false will only send the modified fields.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y="0" x="0"/>
          <a:ext cy="0" cx="0"/>
          <a:chOff y="0" x="0"/>
          <a:chExt cy="0" cx="0"/>
        </a:xfrm>
      </p:grpSpPr>
      <p:sp>
        <p:nvSpPr>
          <p:cNvPr id="234" name="Shape 234"/>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Back in Time</a:t>
            </a:r>
          </a:p>
        </p:txBody>
      </p:sp>
      <p:sp>
        <p:nvSpPr>
          <p:cNvPr id="235" name="Shape 235"/>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Great, so now we know how our data is going to be processed with our proxies so let’s start checking out how proxies work.</a:t>
            </a:r>
          </a:p>
          <a:p>
            <a:pPr rtl="0">
              <a:spcBef>
                <a:spcPts val="0"/>
              </a:spcBef>
              <a:buNone/>
            </a:pPr>
            <a:r>
              <a:t/>
            </a:r>
            <a:endParaRPr sz="1800"/>
          </a:p>
          <a:p>
            <a:pPr>
              <a:spcBef>
                <a:spcPts val="0"/>
              </a:spcBef>
              <a:buNone/>
            </a:pPr>
            <a:r>
              <a:rPr sz="1800" lang="en"/>
              <a:t>For the sake of this presentation we’re going to evaluate only one type of proxy configuration - AJAX.</a:t>
            </a:r>
          </a:p>
        </p:txBody>
      </p:sp>
      <p:pic>
        <p:nvPicPr>
          <p:cNvPr id="236" name="Shape 236"/>
          <p:cNvPicPr preferRelativeResize="0"/>
          <p:nvPr/>
        </p:nvPicPr>
        <p:blipFill>
          <a:blip r:embed="rId3">
            <a:alphaModFix/>
          </a:blip>
          <a:stretch>
            <a:fillRect/>
          </a:stretch>
        </p:blipFill>
        <p:spPr>
          <a:xfrm>
            <a:off y="3068021" x="2858125"/>
            <a:ext cy="1857825" cx="342775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AJAX</a:t>
            </a:r>
          </a:p>
        </p:txBody>
      </p:sp>
      <p:sp>
        <p:nvSpPr>
          <p:cNvPr id="242" name="Shape 242"/>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The AJAX proxy works by handling data actions from the store (create, read, update, destroy). For each action a data operation is formed followed by a request being built. This request object is going to contain a few things - params, action, records, operation, url, and a reference to the proxy. If you didn’t figure it out already, this object is created with the writer! Once the request object is finalized, an AJAX request is built containing - headers, timeout, scope, callback, and method (POST or GET).</a:t>
            </a:r>
          </a:p>
          <a:p>
            <a:pPr rtl="0">
              <a:spcBef>
                <a:spcPts val="0"/>
              </a:spcBef>
              <a:buNone/>
            </a:pPr>
            <a:r>
              <a:t/>
            </a:r>
            <a:endParaRPr sz="1400"/>
          </a:p>
          <a:p>
            <a:pPr rtl="0">
              <a:spcBef>
                <a:spcPts val="0"/>
              </a:spcBef>
              <a:buNone/>
            </a:pPr>
            <a:r>
              <a:rPr sz="1800" lang="en"/>
              <a:t>After the request has been made the proxy will now process the response data by checking the success property and passing it off to the reader.</a:t>
            </a:r>
          </a:p>
          <a:p>
            <a:pPr rtl="0">
              <a:spcBef>
                <a:spcPts val="0"/>
              </a:spcBef>
              <a:buNone/>
            </a:pPr>
            <a:r>
              <a:t/>
            </a:r>
            <a:endParaRPr sz="1400"/>
          </a:p>
          <a:p>
            <a:pPr>
              <a:spcBef>
                <a:spcPts val="0"/>
              </a:spcBef>
              <a:buNone/>
            </a:pPr>
            <a:r>
              <a:rPr sz="1800" lang="en"/>
              <a:t>Let’s see how we build one now.</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y="0" x="0"/>
          <a:ext cy="0" cx="0"/>
          <a:chOff y="0" x="0"/>
          <a:chExt cy="0" cx="0"/>
        </a:xfrm>
      </p:grpSpPr>
      <p:sp>
        <p:nvSpPr>
          <p:cNvPr id="247" name="Shape 247"/>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Proxy - AJAX - Build It</a:t>
            </a:r>
          </a:p>
        </p:txBody>
      </p:sp>
      <p:sp>
        <p:nvSpPr>
          <p:cNvPr id="248" name="Shape 248"/>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400" lang="en">
                <a:solidFill>
                  <a:srgbClr val="B7B7B7"/>
                </a:solidFill>
                <a:latin typeface="Courier New"/>
                <a:ea typeface="Courier New"/>
                <a:cs typeface="Courier New"/>
                <a:sym typeface="Courier New"/>
              </a:rPr>
              <a:t>Ext.create( ‘Ext.data.Store’, {</a:t>
            </a:r>
          </a:p>
          <a:p>
            <a:pPr rtl="0">
              <a:spcBef>
                <a:spcPts val="0"/>
              </a:spcBef>
              <a:buNone/>
            </a:pPr>
            <a:r>
              <a:rPr sz="1400" lang="en">
                <a:solidFill>
                  <a:srgbClr val="B7B7B7"/>
                </a:solidFill>
                <a:latin typeface="Courier New"/>
                <a:ea typeface="Courier New"/>
                <a:cs typeface="Courier New"/>
                <a:sym typeface="Courier New"/>
              </a:rPr>
              <a:t>	model: ‘Alert’,</a:t>
            </a:r>
          </a:p>
          <a:p>
            <a:pPr rtl="0">
              <a:spcBef>
                <a:spcPts val="0"/>
              </a:spcBef>
              <a:buNone/>
            </a:pPr>
            <a:r>
              <a:rPr sz="1400" lang="en">
                <a:solidFill>
                  <a:schemeClr val="accent1"/>
                </a:solidFill>
                <a:latin typeface="Courier New"/>
                <a:ea typeface="Courier New"/>
                <a:cs typeface="Courier New"/>
                <a:sym typeface="Courier New"/>
              </a:rPr>
              <a:t>	proxy: {</a:t>
            </a:r>
          </a:p>
          <a:p>
            <a:pPr rtl="0">
              <a:spcBef>
                <a:spcPts val="0"/>
              </a:spcBef>
              <a:buNone/>
            </a:pPr>
            <a:r>
              <a:rPr sz="1400" lang="en">
                <a:solidFill>
                  <a:schemeClr val="accent1"/>
                </a:solidFill>
                <a:latin typeface="Courier New"/>
                <a:ea typeface="Courier New"/>
                <a:cs typeface="Courier New"/>
                <a:sym typeface="Courier New"/>
              </a:rPr>
              <a:t>		type: ‘ajax’,</a:t>
            </a:r>
          </a:p>
          <a:p>
            <a:pPr rtl="0">
              <a:spcBef>
                <a:spcPts val="0"/>
              </a:spcBef>
              <a:buNone/>
            </a:pPr>
            <a:r>
              <a:rPr sz="1400" lang="en">
                <a:solidFill>
                  <a:schemeClr val="accent1"/>
                </a:solidFill>
                <a:latin typeface="Courier New"/>
                <a:ea typeface="Courier New"/>
                <a:cs typeface="Courier New"/>
                <a:sym typeface="Courier New"/>
              </a:rPr>
              <a:t>		url: ‘alerts.json’,</a:t>
            </a:r>
          </a:p>
          <a:p>
            <a:pPr rtl="0">
              <a:spcBef>
                <a:spcPts val="0"/>
              </a:spcBef>
              <a:buNone/>
            </a:pPr>
            <a:r>
              <a:rPr sz="1400" lang="en">
                <a:solidFill>
                  <a:schemeClr val="accent1"/>
                </a:solidFill>
                <a:latin typeface="Courier New"/>
                <a:ea typeface="Courier New"/>
                <a:cs typeface="Courier New"/>
                <a:sym typeface="Courier New"/>
              </a:rPr>
              <a:t>		reader: { type: ‘json’, root: ‘data’ },</a:t>
            </a:r>
          </a:p>
          <a:p>
            <a:pPr rtl="0" indent="457200" marL="457200">
              <a:spcBef>
                <a:spcPts val="0"/>
              </a:spcBef>
              <a:buNone/>
            </a:pPr>
            <a:r>
              <a:rPr sz="1400" lang="en">
                <a:solidFill>
                  <a:schemeClr val="accent1"/>
                </a:solidFill>
                <a:latin typeface="Courier New"/>
                <a:ea typeface="Courier New"/>
                <a:cs typeface="Courier New"/>
                <a:sym typeface="Courier New"/>
              </a:rPr>
              <a:t>writer: { type: ‘json’, root: ‘data’, writeAllFields: false }</a:t>
            </a:r>
          </a:p>
          <a:p>
            <a:pPr rtl="0" indent="457200">
              <a:spcBef>
                <a:spcPts val="0"/>
              </a:spcBef>
              <a:buNone/>
            </a:pPr>
            <a:r>
              <a:rPr sz="1400" lang="en">
                <a:solidFill>
                  <a:schemeClr val="accent1"/>
                </a:solidFill>
                <a:latin typeface="Courier New"/>
                <a:ea typeface="Courier New"/>
                <a:cs typeface="Courier New"/>
                <a:sym typeface="Courier New"/>
              </a:rPr>
              <a:t>}</a:t>
            </a:r>
          </a:p>
          <a:p>
            <a:pPr>
              <a:spcBef>
                <a:spcPts val="0"/>
              </a:spcBef>
              <a:buNone/>
            </a:pPr>
            <a:r>
              <a:rPr sz="1400" lang="en">
                <a:solidFill>
                  <a:srgbClr val="B7B7B7"/>
                </a:solidFill>
                <a:latin typeface="Courier New"/>
                <a:ea typeface="Courier New"/>
                <a:cs typeface="Courier New"/>
                <a:sym typeface="Courier New"/>
              </a:rPr>
              <a:t>}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sp>
        <p:nvSpPr>
          <p:cNvPr id="253" name="Shape 253"/>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Intermission Break Dance</a:t>
            </a:r>
          </a:p>
        </p:txBody>
      </p:sp>
      <p:sp>
        <p:nvSpPr>
          <p:cNvPr id="254" name="Shape 254"/>
          <p:cNvSpPr txBox="1"/>
          <p:nvPr>
            <p:ph idx="1" type="body"/>
          </p:nvPr>
        </p:nvSpPr>
        <p:spPr>
          <a:xfrm>
            <a:off y="1200150" x="457200"/>
            <a:ext cy="3725699" cx="8229600"/>
          </a:xfrm>
          <a:prstGeom prst="rect">
            <a:avLst/>
          </a:prstGeom>
        </p:spPr>
        <p:txBody>
          <a:bodyPr bIns="91425" rIns="91425" lIns="91425" tIns="91425" anchor="t" anchorCtr="0">
            <a:spAutoFit/>
          </a:bodyPr>
          <a:lstStyle/>
          <a:p>
            <a:pPr algn="ctr">
              <a:spcBef>
                <a:spcPts val="0"/>
              </a:spcBef>
              <a:buNone/>
            </a:pPr>
            <a:r>
              <a:rPr sz="1800" lang="en"/>
              <a:t>We just covered a lot, lets take a break dance.</a:t>
            </a:r>
          </a:p>
        </p:txBody>
      </p:sp>
      <p:pic>
        <p:nvPicPr>
          <p:cNvPr id="255" name="Shape 255"/>
          <p:cNvPicPr preferRelativeResize="0"/>
          <p:nvPr/>
        </p:nvPicPr>
        <p:blipFill>
          <a:blip r:embed="rId3">
            <a:alphaModFix/>
          </a:blip>
          <a:stretch>
            <a:fillRect/>
          </a:stretch>
        </p:blipFill>
        <p:spPr>
          <a:xfrm>
            <a:off y="2196225" x="3024175"/>
            <a:ext cy="1733550" cx="309562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y="0" x="0"/>
          <a:ext cy="0" cx="0"/>
          <a:chOff y="0" x="0"/>
          <a:chExt cy="0" cx="0"/>
        </a:xfrm>
      </p:grpSpPr>
      <p:sp>
        <p:nvSpPr>
          <p:cNvPr id="260" name="Shape 260"/>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a:t>
            </a:r>
          </a:p>
        </p:txBody>
      </p:sp>
      <p:sp>
        <p:nvSpPr>
          <p:cNvPr id="261" name="Shape 261"/>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So we’ve talked about what is behind a basic store, but what about when we have large datasets that we want to display to the user quickly? That’s when we bring infinite scrolling into the mix, also known as a buffered store.</a:t>
            </a:r>
          </a:p>
          <a:p>
            <a:pPr rtl="0">
              <a:spcBef>
                <a:spcPts val="0"/>
              </a:spcBef>
              <a:buNone/>
            </a:pPr>
            <a:r>
              <a:t/>
            </a:r>
            <a:endParaRPr sz="1800"/>
          </a:p>
          <a:p>
            <a:pPr rtl="0">
              <a:spcBef>
                <a:spcPts val="0"/>
              </a:spcBef>
              <a:buNone/>
            </a:pPr>
            <a:r>
              <a:rPr sz="1800" lang="en"/>
              <a:t>Buffered stores work by prefetching and caching data in a page cache, which is a map of page =&gt; records.</a:t>
            </a:r>
          </a:p>
          <a:p>
            <a:pPr rtl="0">
              <a:spcBef>
                <a:spcPts val="0"/>
              </a:spcBef>
              <a:buNone/>
            </a:pPr>
            <a:r>
              <a:t/>
            </a:r>
            <a:endParaRPr sz="1800"/>
          </a:p>
          <a:p>
            <a:pPr>
              <a:spcBef>
                <a:spcPts val="0"/>
              </a:spcBef>
              <a:buNone/>
            </a:pPr>
            <a:r>
              <a:rPr sz="1800" lang="en"/>
              <a:t>Buffered stores are generally used in part with the grid component, which in turn utilizes a PagingScroller which acts as the “brain” of the buffered store.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 - Paging Scroller</a:t>
            </a:r>
          </a:p>
        </p:txBody>
      </p:sp>
      <p:sp>
        <p:nvSpPr>
          <p:cNvPr id="267" name="Shape 267"/>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2000" lang="en"/>
              <a:t>The PagingScroller implements infinite scrolling on a grid which allows the user to scroll through N records without performance impacts since only a subset of the data is rendered at one time.</a:t>
            </a:r>
          </a:p>
          <a:p>
            <a:pPr rtl="0" lvl="0">
              <a:spcBef>
                <a:spcPts val="0"/>
              </a:spcBef>
              <a:buNone/>
            </a:pPr>
            <a:r>
              <a:t/>
            </a:r>
            <a:endParaRPr sz="2000"/>
          </a:p>
          <a:p>
            <a:pPr>
              <a:spcBef>
                <a:spcPts val="0"/>
              </a:spcBef>
              <a:buNone/>
            </a:pPr>
            <a:r>
              <a:rPr sz="2000" lang="en"/>
              <a:t>The PagingScroller is responsible for maintaining the the scroll height based on the total record count and handling loading data based on scroll position.</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 - Paging Scroller</a:t>
            </a:r>
          </a:p>
        </p:txBody>
      </p:sp>
      <p:sp>
        <p:nvSpPr>
          <p:cNvPr id="273" name="Shape 273"/>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What goes into a paging scroller?</a:t>
            </a:r>
          </a:p>
          <a:p>
            <a:pPr rtl="0" lvl="0" indent="-317500" marL="457200">
              <a:spcBef>
                <a:spcPts val="0"/>
              </a:spcBef>
              <a:buClr>
                <a:schemeClr val="dk1"/>
              </a:buClr>
              <a:buSzPct val="100000"/>
              <a:buFont typeface="Arial"/>
              <a:buChar char="●"/>
            </a:pPr>
            <a:r>
              <a:rPr b="1" sz="1400" lang="en"/>
              <a:t>leadingBufferZone</a:t>
            </a:r>
          </a:p>
          <a:p>
            <a:pPr rtl="0" lvl="1" indent="-317500" marL="914400">
              <a:spcBef>
                <a:spcPts val="0"/>
              </a:spcBef>
              <a:buClr>
                <a:schemeClr val="dk1"/>
              </a:buClr>
              <a:buSzPct val="100000"/>
              <a:buFont typeface="Courier New"/>
              <a:buChar char="o"/>
            </a:pPr>
            <a:r>
              <a:rPr sz="1400" lang="en"/>
              <a:t>This is the number of extra rows to render on the leading side of scrolling outside the numFromEdge buffer as scrolling proceeds. As an example if set to 100, an additional 100 records will also cache </a:t>
            </a:r>
            <a:r>
              <a:rPr sz="1400" lang="en" i="1"/>
              <a:t>after</a:t>
            </a:r>
            <a:r>
              <a:rPr sz="1400" lang="en"/>
              <a:t> what is currently displayed.</a:t>
            </a:r>
          </a:p>
          <a:p>
            <a:pPr rtl="0" lvl="0" indent="-317500" marL="457200">
              <a:spcBef>
                <a:spcPts val="0"/>
              </a:spcBef>
              <a:buClr>
                <a:schemeClr val="dk1"/>
              </a:buClr>
              <a:buSzPct val="100000"/>
              <a:buFont typeface="Arial"/>
              <a:buChar char="●"/>
            </a:pPr>
            <a:r>
              <a:rPr b="1" sz="1400" lang="en"/>
              <a:t>trailingBufferZone</a:t>
            </a:r>
          </a:p>
          <a:p>
            <a:pPr rtl="0" lvl="1" indent="-317500" marL="914400">
              <a:spcBef>
                <a:spcPts val="0"/>
              </a:spcBef>
              <a:buClr>
                <a:schemeClr val="dk1"/>
              </a:buClr>
              <a:buSzPct val="100000"/>
              <a:buFont typeface="Courier New"/>
              <a:buChar char="o"/>
            </a:pPr>
            <a:r>
              <a:rPr sz="1400" lang="en"/>
              <a:t>This is the number of extra rows to render on the trailing side of scrolling outside the numFromEdge buffer as scrolling proceeds. As an example if set to 100, an additional 100 records will also cache </a:t>
            </a:r>
            <a:r>
              <a:rPr sz="1400" lang="en" i="1"/>
              <a:t>before</a:t>
            </a:r>
            <a:r>
              <a:rPr sz="1400" lang="en"/>
              <a:t> what is currently displayed.</a:t>
            </a:r>
          </a:p>
          <a:p>
            <a:pPr rtl="0" lvl="0" indent="-317500" marL="457200">
              <a:spcBef>
                <a:spcPts val="0"/>
              </a:spcBef>
              <a:buClr>
                <a:schemeClr val="dk1"/>
              </a:buClr>
              <a:buSzPct val="100000"/>
              <a:buFont typeface="Arial"/>
              <a:buChar char="●"/>
            </a:pPr>
            <a:r>
              <a:rPr b="1" sz="1400" lang="en"/>
              <a:t>numFromEdge</a:t>
            </a:r>
          </a:p>
          <a:p>
            <a:pPr rtl="0" lvl="1" indent="-317500" marL="914400">
              <a:spcBef>
                <a:spcPts val="0"/>
              </a:spcBef>
              <a:buClr>
                <a:schemeClr val="dk1"/>
              </a:buClr>
              <a:buSzPct val="100000"/>
              <a:buFont typeface="Courier New"/>
              <a:buChar char="o"/>
            </a:pPr>
            <a:r>
              <a:rPr sz="1400" lang="en"/>
              <a:t>Number of records from the edge of the viewport which causes a refresh of the view (view is moved).</a:t>
            </a:r>
          </a:p>
          <a:p>
            <a:pPr rtl="0" lvl="0" indent="-317500" marL="457200">
              <a:spcBef>
                <a:spcPts val="0"/>
              </a:spcBef>
              <a:buClr>
                <a:schemeClr val="dk1"/>
              </a:buClr>
              <a:buSzPct val="100000"/>
              <a:buFont typeface="Arial"/>
              <a:buChar char="●"/>
            </a:pPr>
            <a:r>
              <a:rPr b="1" sz="1400" lang="en"/>
              <a:t>scrollToLoadBuffer</a:t>
            </a:r>
          </a:p>
          <a:p>
            <a:pPr lvl="1" indent="-317500" marL="914400">
              <a:spcBef>
                <a:spcPts val="0"/>
              </a:spcBef>
              <a:buClr>
                <a:schemeClr val="dk1"/>
              </a:buClr>
              <a:buSzPct val="100000"/>
              <a:buFont typeface="Courier New"/>
              <a:buChar char="o"/>
            </a:pPr>
            <a:r>
              <a:rPr sz="1400" lang="en"/>
              <a:t>This is the number of milliseconds to buffer load requests when scrolling.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Example 1</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1800" lang="en"/>
              <a:t>Take the following into example:</a:t>
            </a:r>
          </a:p>
          <a:p>
            <a:pPr rtl="0">
              <a:spcBef>
                <a:spcPts val="0"/>
              </a:spcBef>
              <a:buNone/>
            </a:pPr>
            <a:r>
              <a:rPr sz="1800" lang="en"/>
              <a:t>I have a book filled with contact information but it’s completely unsorted. I know for a fact that I have most of their contact information (First Name, Last Name, Phone #), but in general it takes me a long time to find my friends information due to the disorganization. How can I possibly make this easier for myself with little effort?</a:t>
            </a:r>
          </a:p>
          <a:p>
            <a:pPr rtl="0">
              <a:spcBef>
                <a:spcPts val="0"/>
              </a:spcBef>
              <a:buNone/>
            </a:pPr>
            <a:r>
              <a:t/>
            </a:r>
            <a:endParaRPr sz="1800"/>
          </a:p>
          <a:p>
            <a:pPr rtl="0">
              <a:spcBef>
                <a:spcPts val="0"/>
              </a:spcBef>
              <a:buNone/>
            </a:pPr>
            <a:r>
              <a:rPr sz="1800" lang="en"/>
              <a:t>Since I know the name is always there I can create a data store grouped and sorted by First Name containing the following:</a:t>
            </a:r>
          </a:p>
          <a:p>
            <a:pPr rtl="0" lvl="0" indent="-342900" marL="457200">
              <a:spcBef>
                <a:spcPts val="0"/>
              </a:spcBef>
              <a:buClr>
                <a:schemeClr val="dk1"/>
              </a:buClr>
              <a:buSzPct val="100000"/>
              <a:buFont typeface="Arial"/>
              <a:buChar char="●"/>
            </a:pPr>
            <a:r>
              <a:rPr sz="1800" lang="en"/>
              <a:t>First Name, Last Name</a:t>
            </a:r>
          </a:p>
          <a:p>
            <a:pPr rtl="0" lvl="0" indent="-342900" marL="457200">
              <a:spcBef>
                <a:spcPts val="0"/>
              </a:spcBef>
              <a:buClr>
                <a:schemeClr val="dk1"/>
              </a:buClr>
              <a:buSzPct val="100000"/>
              <a:buFont typeface="Arial"/>
              <a:buChar char="●"/>
            </a:pPr>
            <a:r>
              <a:rPr sz="1800" lang="en"/>
              <a:t>Page the full contact information is 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 - Loading Data</a:t>
            </a:r>
          </a:p>
        </p:txBody>
      </p:sp>
      <p:sp>
        <p:nvSpPr>
          <p:cNvPr id="279" name="Shape 279"/>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While loading for infinite scrolling still depends on the proxy to handle the requests, there is still a lot done pre-proxy.</a:t>
            </a:r>
          </a:p>
          <a:p>
            <a:pPr rtl="0">
              <a:spcBef>
                <a:spcPts val="0"/>
              </a:spcBef>
              <a:buNone/>
            </a:pPr>
            <a:r>
              <a:t/>
            </a:r>
            <a:endParaRPr sz="1400"/>
          </a:p>
          <a:p>
            <a:pPr rtl="0">
              <a:spcBef>
                <a:spcPts val="0"/>
              </a:spcBef>
              <a:buNone/>
            </a:pPr>
            <a:r>
              <a:rPr sz="1800" lang="en"/>
              <a:t>In order for a request to be made, the store first needs to check if the range of data exists within our page map. For each page requested (trailing, page, leading) the store will check if a guaranteed range exists from the map. This is done by finding an index based on the scroll position, obtaining a page from that index, and checking if it has a value in the page map.</a:t>
            </a:r>
          </a:p>
          <a:p>
            <a:pPr rtl="0">
              <a:spcBef>
                <a:spcPts val="0"/>
              </a:spcBef>
              <a:buNone/>
            </a:pPr>
            <a:r>
              <a:t/>
            </a:r>
            <a:endParaRPr sz="1400"/>
          </a:p>
          <a:p>
            <a:pPr>
              <a:spcBef>
                <a:spcPts val="0"/>
              </a:spcBef>
              <a:buNone/>
            </a:pPr>
            <a:r>
              <a:rPr sz="1800" lang="en"/>
              <a:t>If the page cannot be guaranteed from the page map a prefetch is fired off. Prefetches are basically the same as a typical load but rather than forcing data into the store immediately, they are passed into a page map for caching.</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y="0" x="0"/>
          <a:ext cy="0" cx="0"/>
          <a:chOff y="0" x="0"/>
          <a:chExt cy="0" cx="0"/>
        </a:xfrm>
      </p:grpSpPr>
      <p:sp>
        <p:nvSpPr>
          <p:cNvPr id="284" name="Shape 284"/>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 - Page Map</a:t>
            </a:r>
          </a:p>
        </p:txBody>
      </p:sp>
      <p:sp>
        <p:nvSpPr>
          <p:cNvPr id="285" name="Shape 285"/>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The page map is a cache map of page =&gt; records.</a:t>
            </a:r>
          </a:p>
          <a:p>
            <a:pPr rtl="0">
              <a:spcBef>
                <a:spcPts val="0"/>
              </a:spcBef>
              <a:buNone/>
            </a:pPr>
            <a:r>
              <a:t/>
            </a:r>
            <a:endParaRPr sz="1800"/>
          </a:p>
          <a:p>
            <a:pPr rtl="0">
              <a:spcBef>
                <a:spcPts val="0"/>
              </a:spcBef>
              <a:buNone/>
            </a:pPr>
            <a:r>
              <a:rPr sz="1800" lang="en"/>
              <a:t>You can ask the page map to maintain as many pages as you want, but keep in mind the browser can get slow if you exceed a large amount. The default page map size is 5 pages. As more pages are added previously added pages are purged off.</a:t>
            </a:r>
          </a:p>
          <a:p>
            <a:pPr rtl="0">
              <a:spcBef>
                <a:spcPts val="0"/>
              </a:spcBef>
              <a:buNone/>
            </a:pPr>
            <a:r>
              <a:t/>
            </a:r>
            <a:endParaRPr sz="1800"/>
          </a:p>
          <a:p>
            <a:pPr>
              <a:spcBef>
                <a:spcPts val="0"/>
              </a:spcBef>
              <a:buNone/>
            </a:pPr>
            <a:r>
              <a:rPr sz="1800" lang="en"/>
              <a:t>As a note, we have found a bug within this functionality wherein once the purge count is hit and again accessing the first page the user is met with a blank grid. We have fixed this internally and have requested Sencha address it within their own codebase.</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y="0" x="0"/>
          <a:ext cy="0" cx="0"/>
          <a:chOff y="0" x="0"/>
          <a:chExt cy="0" cx="0"/>
        </a:xfrm>
      </p:grpSpPr>
      <p:sp>
        <p:nvSpPr>
          <p:cNvPr id="290" name="Shape 290"/>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 - Implementing</a:t>
            </a:r>
          </a:p>
        </p:txBody>
      </p:sp>
      <p:sp>
        <p:nvSpPr>
          <p:cNvPr id="291" name="Shape 291"/>
          <p:cNvSpPr txBox="1"/>
          <p:nvPr>
            <p:ph idx="1" type="body"/>
          </p:nvPr>
        </p:nvSpPr>
        <p:spPr>
          <a:xfrm>
            <a:off y="1984275" x="457200"/>
            <a:ext cy="2941499" cx="3994500"/>
          </a:xfrm>
          <a:prstGeom prst="rect">
            <a:avLst/>
          </a:prstGeom>
        </p:spPr>
        <p:txBody>
          <a:bodyPr bIns="91425" rIns="91425" lIns="91425" tIns="91425" anchor="t" anchorCtr="0">
            <a:spAutoFit/>
          </a:bodyPr>
          <a:lstStyle/>
          <a:p>
            <a:pPr rtl="0" lvl="0">
              <a:spcBef>
                <a:spcPts val="0"/>
              </a:spcBef>
              <a:buClr>
                <a:schemeClr val="dk1"/>
              </a:buClr>
              <a:buSzPct val="78571"/>
              <a:buFont typeface="Arial"/>
              <a:buNone/>
            </a:pPr>
            <a:r>
              <a:rPr sz="1400" lang="en">
                <a:latin typeface="Courier New"/>
                <a:ea typeface="Courier New"/>
                <a:cs typeface="Courier New"/>
                <a:sym typeface="Courier New"/>
              </a:rPr>
              <a:t>var alertStore = Ext.create( ‘Ext.data.Store’, {</a:t>
            </a:r>
          </a:p>
          <a:p>
            <a:pPr rtl="0" lvl="0">
              <a:spcBef>
                <a:spcPts val="0"/>
              </a:spcBef>
              <a:buClr>
                <a:schemeClr val="dk1"/>
              </a:buClr>
              <a:buSzPct val="78571"/>
              <a:buFont typeface="Arial"/>
              <a:buNone/>
            </a:pPr>
            <a:r>
              <a:rPr sz="1400" lang="en">
                <a:latin typeface="Courier New"/>
                <a:ea typeface="Courier New"/>
                <a:cs typeface="Courier New"/>
                <a:sym typeface="Courier New"/>
              </a:rPr>
              <a:t>	…</a:t>
            </a:r>
          </a:p>
          <a:p>
            <a:pPr rtl="0" lvl="0">
              <a:spcBef>
                <a:spcPts val="0"/>
              </a:spcBef>
              <a:buClr>
                <a:schemeClr val="dk1"/>
              </a:buClr>
              <a:buSzPct val="78571"/>
              <a:buFont typeface="Arial"/>
              <a:buNone/>
            </a:pPr>
            <a:r>
              <a:rPr sz="1400" lang="en">
                <a:latin typeface="Courier New"/>
                <a:ea typeface="Courier New"/>
                <a:cs typeface="Courier New"/>
                <a:sym typeface="Courier New"/>
              </a:rPr>
              <a:t>		</a:t>
            </a:r>
            <a:r>
              <a:rPr sz="1400" lang="en">
                <a:solidFill>
                  <a:schemeClr val="accent1"/>
                </a:solidFill>
                <a:latin typeface="Courier New"/>
                <a:ea typeface="Courier New"/>
                <a:cs typeface="Courier New"/>
                <a:sym typeface="Courier New"/>
              </a:rPr>
              <a:t>buffered: true,</a:t>
            </a:r>
          </a:p>
          <a:p>
            <a:pPr rtl="0" lvl="0">
              <a:spcBef>
                <a:spcPts val="0"/>
              </a:spcBef>
              <a:buClr>
                <a:schemeClr val="dk1"/>
              </a:buClr>
              <a:buSzPct val="78571"/>
              <a:buFont typeface="Arial"/>
              <a:buNone/>
            </a:pPr>
            <a:r>
              <a:rPr sz="1400" lang="en">
                <a:solidFill>
                  <a:schemeClr val="accent1"/>
                </a:solidFill>
                <a:latin typeface="Courier New"/>
                <a:ea typeface="Courier New"/>
                <a:cs typeface="Courier New"/>
                <a:sym typeface="Courier New"/>
              </a:rPr>
              <a:t>		pageSize: 100,</a:t>
            </a:r>
          </a:p>
          <a:p>
            <a:pPr rtl="0" lvl="0">
              <a:spcBef>
                <a:spcPts val="0"/>
              </a:spcBef>
              <a:buClr>
                <a:schemeClr val="dk1"/>
              </a:buClr>
              <a:buSzPct val="78571"/>
              <a:buFont typeface="Arial"/>
              <a:buNone/>
            </a:pPr>
            <a:r>
              <a:rPr sz="1400" lang="en">
                <a:latin typeface="Courier New"/>
                <a:ea typeface="Courier New"/>
                <a:cs typeface="Courier New"/>
                <a:sym typeface="Courier New"/>
              </a:rPr>
              <a:t>	...</a:t>
            </a:r>
          </a:p>
          <a:p>
            <a:pPr lvl="0">
              <a:spcBef>
                <a:spcPts val="0"/>
              </a:spcBef>
              <a:buClr>
                <a:schemeClr val="dk1"/>
              </a:buClr>
              <a:buSzPct val="78571"/>
              <a:buFont typeface="Arial"/>
              <a:buNone/>
            </a:pPr>
            <a:r>
              <a:rPr sz="1400" lang="en">
                <a:latin typeface="Courier New"/>
                <a:ea typeface="Courier New"/>
                <a:cs typeface="Courier New"/>
                <a:sym typeface="Courier New"/>
              </a:rPr>
              <a:t>} );</a:t>
            </a:r>
          </a:p>
        </p:txBody>
      </p:sp>
      <p:sp>
        <p:nvSpPr>
          <p:cNvPr id="292" name="Shape 292"/>
          <p:cNvSpPr txBox="1"/>
          <p:nvPr>
            <p:ph idx="2" type="body"/>
          </p:nvPr>
        </p:nvSpPr>
        <p:spPr>
          <a:xfrm>
            <a:off y="1984350" x="4692275"/>
            <a:ext cy="2941499" cx="3994500"/>
          </a:xfrm>
          <a:prstGeom prst="rect">
            <a:avLst/>
          </a:prstGeom>
        </p:spPr>
        <p:txBody>
          <a:bodyPr bIns="91425" rIns="91425" lIns="91425" tIns="91425" anchor="t" anchorCtr="0">
            <a:spAutoFit/>
          </a:bodyPr>
          <a:lstStyle/>
          <a:p>
            <a:pPr rtl="0" lvl="0">
              <a:spcBef>
                <a:spcPts val="0"/>
              </a:spcBef>
              <a:buClr>
                <a:schemeClr val="dk1"/>
              </a:buClr>
              <a:buSzPct val="78571"/>
              <a:buFont typeface="Arial"/>
              <a:buNone/>
            </a:pPr>
            <a:r>
              <a:rPr sz="1400" lang="en">
                <a:latin typeface="Courier New"/>
                <a:ea typeface="Courier New"/>
                <a:cs typeface="Courier New"/>
                <a:sym typeface="Courier New"/>
              </a:rPr>
              <a:t>var alertGrid = Ext.create( ‘Ext.grid.Panel’, {</a:t>
            </a:r>
          </a:p>
          <a:p>
            <a:pPr rtl="0" lvl="0">
              <a:spcBef>
                <a:spcPts val="0"/>
              </a:spcBef>
              <a:buClr>
                <a:schemeClr val="dk1"/>
              </a:buClr>
              <a:buSzPct val="78571"/>
              <a:buFont typeface="Arial"/>
              <a:buNone/>
            </a:pPr>
            <a:r>
              <a:rPr sz="1400" lang="en">
                <a:latin typeface="Courier New"/>
                <a:ea typeface="Courier New"/>
                <a:cs typeface="Courier New"/>
                <a:sym typeface="Courier New"/>
              </a:rPr>
              <a:t>	…</a:t>
            </a:r>
          </a:p>
          <a:p>
            <a:pPr rtl="0" lvl="0">
              <a:spcBef>
                <a:spcPts val="0"/>
              </a:spcBef>
              <a:buClr>
                <a:schemeClr val="dk1"/>
              </a:buClr>
              <a:buSzPct val="78571"/>
              <a:buFont typeface="Arial"/>
              <a:buNone/>
            </a:pPr>
            <a:r>
              <a:rPr sz="1400" lang="en">
                <a:latin typeface="Courier New"/>
                <a:ea typeface="Courier New"/>
                <a:cs typeface="Courier New"/>
                <a:sym typeface="Courier New"/>
              </a:rPr>
              <a:t>		</a:t>
            </a:r>
            <a:r>
              <a:rPr sz="1400" lang="en">
                <a:solidFill>
                  <a:schemeClr val="accent1"/>
                </a:solidFill>
                <a:latin typeface="Courier New"/>
                <a:ea typeface="Courier New"/>
                <a:cs typeface="Courier New"/>
                <a:sym typeface="Courier New"/>
              </a:rPr>
              <a:t>verticalScroller: {</a:t>
            </a:r>
          </a:p>
          <a:p>
            <a:pPr rtl="0" lvl="0">
              <a:spcBef>
                <a:spcPts val="0"/>
              </a:spcBef>
              <a:buClr>
                <a:schemeClr val="dk1"/>
              </a:buClr>
              <a:buSzPct val="78571"/>
              <a:buFont typeface="Arial"/>
              <a:buNone/>
            </a:pPr>
            <a:r>
              <a:rPr sz="1400" lang="en">
                <a:solidFill>
                  <a:schemeClr val="accent1"/>
                </a:solidFill>
                <a:latin typeface="Courier New"/>
                <a:ea typeface="Courier New"/>
                <a:cs typeface="Courier New"/>
                <a:sym typeface="Courier New"/>
              </a:rPr>
              <a:t>			trailingBufferZone: 100,</a:t>
            </a:r>
          </a:p>
          <a:p>
            <a:pPr rtl="0" lvl="0">
              <a:spcBef>
                <a:spcPts val="0"/>
              </a:spcBef>
              <a:buClr>
                <a:schemeClr val="dk1"/>
              </a:buClr>
              <a:buSzPct val="78571"/>
              <a:buFont typeface="Arial"/>
              <a:buNone/>
            </a:pPr>
            <a:r>
              <a:rPr sz="1400" lang="en">
                <a:solidFill>
                  <a:schemeClr val="accent1"/>
                </a:solidFill>
                <a:latin typeface="Courier New"/>
                <a:ea typeface="Courier New"/>
                <a:cs typeface="Courier New"/>
                <a:sym typeface="Courier New"/>
              </a:rPr>
              <a:t>			leadingBufferZone: 100</a:t>
            </a:r>
          </a:p>
          <a:p>
            <a:pPr rtl="0" lvl="0" indent="457200" marL="457200">
              <a:spcBef>
                <a:spcPts val="0"/>
              </a:spcBef>
              <a:buClr>
                <a:schemeClr val="dk1"/>
              </a:buClr>
              <a:buSzPct val="78571"/>
              <a:buFont typeface="Arial"/>
              <a:buNone/>
            </a:pPr>
            <a:r>
              <a:rPr sz="1400" lang="en">
                <a:solidFill>
                  <a:schemeClr val="accent1"/>
                </a:solidFill>
                <a:latin typeface="Courier New"/>
                <a:ea typeface="Courier New"/>
                <a:cs typeface="Courier New"/>
                <a:sym typeface="Courier New"/>
              </a:rPr>
              <a:t>}</a:t>
            </a:r>
          </a:p>
          <a:p>
            <a:pPr rtl="0" lvl="0">
              <a:spcBef>
                <a:spcPts val="0"/>
              </a:spcBef>
              <a:buClr>
                <a:schemeClr val="dk1"/>
              </a:buClr>
              <a:buSzPct val="78571"/>
              <a:buFont typeface="Arial"/>
              <a:buNone/>
            </a:pPr>
            <a:r>
              <a:rPr sz="1400" lang="en">
                <a:latin typeface="Courier New"/>
                <a:ea typeface="Courier New"/>
                <a:cs typeface="Courier New"/>
                <a:sym typeface="Courier New"/>
              </a:rPr>
              <a:t>	...</a:t>
            </a:r>
          </a:p>
          <a:p>
            <a:pPr rtl="0" lvl="0">
              <a:spcBef>
                <a:spcPts val="0"/>
              </a:spcBef>
              <a:buClr>
                <a:schemeClr val="dk1"/>
              </a:buClr>
              <a:buSzPct val="78571"/>
              <a:buFont typeface="Arial"/>
              <a:buNone/>
            </a:pPr>
            <a:r>
              <a:rPr sz="1400" lang="en">
                <a:latin typeface="Courier New"/>
                <a:ea typeface="Courier New"/>
                <a:cs typeface="Courier New"/>
                <a:sym typeface="Courier New"/>
              </a:rPr>
              <a:t>} );</a:t>
            </a:r>
          </a:p>
          <a:p>
            <a:pPr>
              <a:spcBef>
                <a:spcPts val="0"/>
              </a:spcBef>
              <a:buNone/>
            </a:pPr>
            <a:r>
              <a:t/>
            </a:r>
            <a:endParaRPr/>
          </a:p>
        </p:txBody>
      </p:sp>
      <p:sp>
        <p:nvSpPr>
          <p:cNvPr id="293" name="Shape 293"/>
          <p:cNvSpPr txBox="1"/>
          <p:nvPr/>
        </p:nvSpPr>
        <p:spPr>
          <a:xfrm>
            <a:off y="1284275" x="421700"/>
            <a:ext cy="479100" cx="8265000"/>
          </a:xfrm>
          <a:prstGeom prst="rect">
            <a:avLst/>
          </a:prstGeom>
          <a:noFill/>
          <a:ln>
            <a:noFill/>
          </a:ln>
        </p:spPr>
        <p:txBody>
          <a:bodyPr bIns="91425" rIns="91425" lIns="91425" tIns="91425" anchor="t" anchorCtr="0">
            <a:spAutoFit/>
          </a:bodyPr>
          <a:lstStyle/>
          <a:p>
            <a:pPr rtl="0" lvl="0">
              <a:spcBef>
                <a:spcPts val="600"/>
              </a:spcBef>
              <a:buClr>
                <a:schemeClr val="dk1"/>
              </a:buClr>
              <a:buSzPct val="61111"/>
              <a:buFont typeface="Arial"/>
              <a:buNone/>
            </a:pPr>
            <a:r>
              <a:rPr sz="1800" lang="en">
                <a:solidFill>
                  <a:schemeClr val="dk1"/>
                </a:solidFill>
              </a:rPr>
              <a:t>So now that we understand how it works, lets check out how to implement it.</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Infinite Scrolling - Modifications</a:t>
            </a:r>
          </a:p>
        </p:txBody>
      </p:sp>
      <p:sp>
        <p:nvSpPr>
          <p:cNvPr id="299" name="Shape 299"/>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Over the past few years we’ve had to make modifications to how stores and infinite scrolling work to handle the large data sets. Below are a few of what we’ve done:</a:t>
            </a:r>
          </a:p>
          <a:p>
            <a:pPr rtl="0" lvl="0" indent="-342900" marL="457200">
              <a:spcBef>
                <a:spcPts val="0"/>
              </a:spcBef>
              <a:buClr>
                <a:schemeClr val="dk1"/>
              </a:buClr>
              <a:buSzPct val="100000"/>
              <a:buFont typeface="Arial"/>
              <a:buChar char="●"/>
            </a:pPr>
            <a:r>
              <a:rPr sz="1800" lang="en"/>
              <a:t>Fixed an issue with reloading a store and the page map not updating</a:t>
            </a:r>
          </a:p>
          <a:p>
            <a:pPr rtl="0" lvl="0" indent="-342900" marL="457200">
              <a:spcBef>
                <a:spcPts val="0"/>
              </a:spcBef>
              <a:buClr>
                <a:schemeClr val="dk1"/>
              </a:buClr>
              <a:buSzPct val="100000"/>
              <a:buFont typeface="Arial"/>
              <a:buChar char="●"/>
            </a:pPr>
            <a:r>
              <a:rPr sz="1800" lang="en"/>
              <a:t>Force all requests as a POST to prevent JSON hijacking</a:t>
            </a:r>
          </a:p>
          <a:p>
            <a:pPr rtl="0" lvl="0" indent="-342900" marL="457200">
              <a:spcBef>
                <a:spcPts val="0"/>
              </a:spcBef>
              <a:buClr>
                <a:schemeClr val="dk1"/>
              </a:buClr>
              <a:buSzPct val="100000"/>
              <a:buFont typeface="Arial"/>
              <a:buChar char="●"/>
            </a:pPr>
            <a:r>
              <a:rPr sz="1800" lang="en"/>
              <a:t>Allow grouping grids to allow infinite scrolling</a:t>
            </a:r>
          </a:p>
          <a:p>
            <a:pPr rtl="0" lvl="0" indent="-342900" marL="457200">
              <a:spcBef>
                <a:spcPts val="0"/>
              </a:spcBef>
              <a:buClr>
                <a:schemeClr val="dk1"/>
              </a:buClr>
              <a:buSzPct val="100000"/>
              <a:buFont typeface="Arial"/>
              <a:buChar char="●"/>
            </a:pPr>
            <a:r>
              <a:rPr sz="1800" lang="en"/>
              <a:t>PageMap now prunes pre-page add to account for newly added data</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Stores - What Else?</a:t>
            </a:r>
          </a:p>
        </p:txBody>
      </p:sp>
      <p:sp>
        <p:nvSpPr>
          <p:cNvPr id="305" name="Shape 305"/>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Now that we know what goes into a store, what else is there to know?</a:t>
            </a:r>
          </a:p>
          <a:p>
            <a:pPr rtl="0">
              <a:spcBef>
                <a:spcPts val="0"/>
              </a:spcBef>
              <a:buNone/>
            </a:pPr>
            <a:r>
              <a:t/>
            </a:r>
            <a:endParaRPr sz="1200"/>
          </a:p>
          <a:p>
            <a:pPr rtl="0" lvl="0" indent="-317500" marL="457200">
              <a:spcBef>
                <a:spcPts val="0"/>
              </a:spcBef>
              <a:buClr>
                <a:schemeClr val="dk1"/>
              </a:buClr>
              <a:buSzPct val="100000"/>
              <a:buFont typeface="Arial"/>
              <a:buChar char="●"/>
            </a:pPr>
            <a:r>
              <a:rPr sz="1400" lang="en"/>
              <a:t>Once a store is initiated on a component, in order to replace it you need to use the bind mixins, otherwise your store will not operate properly and will likely show incorrect data on your component</a:t>
            </a:r>
          </a:p>
          <a:p>
            <a:pPr rtl="0" lvl="0" indent="-317500" marL="457200">
              <a:spcBef>
                <a:spcPts val="0"/>
              </a:spcBef>
              <a:buClr>
                <a:schemeClr val="dk1"/>
              </a:buClr>
              <a:buSzPct val="100000"/>
              <a:buFont typeface="Arial"/>
              <a:buChar char="●"/>
            </a:pPr>
            <a:r>
              <a:rPr sz="1400" lang="en"/>
              <a:t>If your store has the possibility of exceeding 500 records, use infinite scrolling to improve the user experience</a:t>
            </a:r>
          </a:p>
          <a:p>
            <a:pPr rtl="0" lvl="0" indent="-317500" marL="457200">
              <a:spcBef>
                <a:spcPts val="0"/>
              </a:spcBef>
              <a:buClr>
                <a:schemeClr val="dk1"/>
              </a:buClr>
              <a:buSzPct val="100000"/>
              <a:buFont typeface="Arial"/>
              <a:buChar char="●"/>
            </a:pPr>
            <a:r>
              <a:rPr sz="1400" lang="en"/>
              <a:t>Don’t localize model values!</a:t>
            </a:r>
          </a:p>
          <a:p>
            <a:pPr rtl="0" lvl="0" indent="-317500" marL="457200">
              <a:spcBef>
                <a:spcPts val="0"/>
              </a:spcBef>
              <a:buClr>
                <a:schemeClr val="dk1"/>
              </a:buClr>
              <a:buSzPct val="100000"/>
              <a:buFont typeface="Arial"/>
              <a:buChar char="●"/>
            </a:pPr>
            <a:r>
              <a:rPr sz="1400" lang="en"/>
              <a:t>Never ever use a model’s internalId. If your code is relying on this, you’re doing it wrong.</a:t>
            </a:r>
          </a:p>
          <a:p>
            <a:pPr rtl="0" lvl="0" indent="-317500" marL="457200">
              <a:spcBef>
                <a:spcPts val="0"/>
              </a:spcBef>
              <a:buClr>
                <a:schemeClr val="dk1"/>
              </a:buClr>
              <a:buSzPct val="100000"/>
              <a:buFont typeface="Arial"/>
              <a:buChar char="●"/>
            </a:pPr>
            <a:r>
              <a:rPr sz="1400" lang="en"/>
              <a:t>Ext.data.Operation.commitRecords() has a nasty bug that can cause IE to go haywire if you batch operations of 50+ items together! We have a fix for it :)</a:t>
            </a:r>
          </a:p>
          <a:p>
            <a:pPr lvl="0" indent="-317500" marL="457200">
              <a:spcBef>
                <a:spcPts val="0"/>
              </a:spcBef>
              <a:buClr>
                <a:schemeClr val="dk1"/>
              </a:buClr>
              <a:buSzPct val="100000"/>
              <a:buFont typeface="Arial"/>
              <a:buChar char="●"/>
            </a:pPr>
            <a:r>
              <a:rPr sz="1400" lang="en"/>
              <a:t>You should never trust that Sencha’s code is great. It may be “good enough” but not great. Their code is often not optimized to handle large data sets. An example is we had a loop that was taking 3 seconds because of a poorly written loop. After fixing it, it was improved down to ~400 milliseconds.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y="0" x="0"/>
          <a:ext cy="0" cx="0"/>
          <a:chOff y="0" x="0"/>
          <a:chExt cy="0" cx="0"/>
        </a:xfrm>
      </p:grpSpPr>
      <p:sp>
        <p:nvSpPr>
          <p:cNvPr id="310" name="Shape 310"/>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Questions?</a:t>
            </a:r>
          </a:p>
        </p:txBody>
      </p:sp>
      <p:sp>
        <p:nvSpPr>
          <p:cNvPr id="311" name="Shape 311"/>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800" lang="en"/>
              <a:t>A lot of ground was just covered and we only scratched the surface.</a:t>
            </a:r>
          </a:p>
          <a:p>
            <a:pPr rtl="0">
              <a:spcBef>
                <a:spcPts val="0"/>
              </a:spcBef>
              <a:buNone/>
            </a:pPr>
            <a:r>
              <a:t/>
            </a:r>
            <a:endParaRPr sz="1800"/>
          </a:p>
          <a:p>
            <a:pPr>
              <a:spcBef>
                <a:spcPts val="0"/>
              </a:spcBef>
              <a:buNone/>
            </a:pPr>
            <a:r>
              <a:rPr sz="1800" lang="en"/>
              <a:t>What other questions are there?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Ok I get it, move on...</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1400" lang="en"/>
              <a:t>The reason we just went over that is so we can start talking more in depth about data management with extjs.</a:t>
            </a:r>
          </a:p>
          <a:p>
            <a:pPr rtl="0">
              <a:spcBef>
                <a:spcPts val="0"/>
              </a:spcBef>
              <a:buNone/>
            </a:pPr>
            <a:r>
              <a:rPr sz="1400" lang="en"/>
              <a:t>We’re going to talk about quite a few things from the different types of storage engines available, how to pick the best one, to infinite scrolling, and other goodies.</a:t>
            </a:r>
          </a:p>
          <a:p>
            <a:pPr algn="ctr">
              <a:spcBef>
                <a:spcPts val="0"/>
              </a:spcBef>
              <a:buNone/>
            </a:pPr>
            <a:r>
              <a:rPr sz="1400" lang="en"/>
              <a:t>Sit back and enjoy...</a:t>
            </a:r>
          </a:p>
        </p:txBody>
      </p:sp>
      <p:pic>
        <p:nvPicPr>
          <p:cNvPr id="61" name="Shape 61"/>
          <p:cNvPicPr preferRelativeResize="0"/>
          <p:nvPr/>
        </p:nvPicPr>
        <p:blipFill>
          <a:blip r:embed="rId3">
            <a:alphaModFix/>
          </a:blip>
          <a:stretch>
            <a:fillRect/>
          </a:stretch>
        </p:blipFill>
        <p:spPr>
          <a:xfrm>
            <a:off y="2677950" x="2190750"/>
            <a:ext cy="2247900" cx="4762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What is a Store?</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2000" lang="en"/>
              <a:t>Like we discussed previously a store in extjs is a data store.</a:t>
            </a:r>
          </a:p>
          <a:p>
            <a:pPr rtl="0">
              <a:spcBef>
                <a:spcPts val="0"/>
              </a:spcBef>
              <a:buNone/>
            </a:pPr>
            <a:r>
              <a:t/>
            </a:r>
            <a:endParaRPr sz="1400"/>
          </a:p>
          <a:p>
            <a:pPr rtl="0">
              <a:spcBef>
                <a:spcPts val="0"/>
              </a:spcBef>
              <a:buNone/>
            </a:pPr>
            <a:r>
              <a:rPr sz="1800" lang="en"/>
              <a:t>There are 3 major types of stores:</a:t>
            </a:r>
          </a:p>
          <a:p>
            <a:pPr rtl="0" lvl="0" indent="-342900" marL="457200">
              <a:spcBef>
                <a:spcPts val="0"/>
              </a:spcBef>
              <a:buClr>
                <a:schemeClr val="dk1"/>
              </a:buClr>
              <a:buSzPct val="100000"/>
              <a:buFont typeface="Arial"/>
              <a:buAutoNum type="arabicPeriod"/>
            </a:pPr>
            <a:r>
              <a:rPr sz="1800" lang="en"/>
              <a:t>JSON</a:t>
            </a:r>
          </a:p>
          <a:p>
            <a:pPr rtl="0" lvl="1" indent="-342900" marL="914400">
              <a:spcBef>
                <a:spcPts val="0"/>
              </a:spcBef>
              <a:buClr>
                <a:schemeClr val="dk1"/>
              </a:buClr>
              <a:buSzPct val="100000"/>
              <a:buFont typeface="Arial"/>
              <a:buAutoNum type="alphaLcPeriod"/>
            </a:pPr>
            <a:r>
              <a:rPr sz="1800" lang="en"/>
              <a:t>This is the most common type of store where your model corresponds to the keys in your data</a:t>
            </a:r>
          </a:p>
          <a:p>
            <a:pPr rtl="0" lvl="0" indent="-342900" marL="457200">
              <a:spcBef>
                <a:spcPts val="0"/>
              </a:spcBef>
              <a:buClr>
                <a:schemeClr val="dk1"/>
              </a:buClr>
              <a:buSzPct val="100000"/>
              <a:buFont typeface="Arial"/>
              <a:buAutoNum type="arabicPeriod"/>
            </a:pPr>
            <a:r>
              <a:rPr sz="1800" lang="en"/>
              <a:t>Array</a:t>
            </a:r>
          </a:p>
          <a:p>
            <a:pPr rtl="0" lvl="1" indent="-342900" marL="914400">
              <a:spcBef>
                <a:spcPts val="0"/>
              </a:spcBef>
              <a:buClr>
                <a:schemeClr val="dk1"/>
              </a:buClr>
              <a:buSzPct val="100000"/>
              <a:buFont typeface="Arial"/>
              <a:buAutoNum type="alphaLcPeriod"/>
            </a:pPr>
            <a:r>
              <a:rPr sz="1800" lang="en"/>
              <a:t>Array stores are fairly uncommon but can be used for small data set, their model indexes correspond to the data indexes</a:t>
            </a:r>
          </a:p>
          <a:p>
            <a:pPr rtl="0" lvl="0" indent="-342900" marL="457200">
              <a:spcBef>
                <a:spcPts val="0"/>
              </a:spcBef>
              <a:buClr>
                <a:schemeClr val="dk1"/>
              </a:buClr>
              <a:buSzPct val="100000"/>
              <a:buFont typeface="Arial"/>
              <a:buAutoNum type="arabicPeriod"/>
            </a:pPr>
            <a:r>
              <a:rPr sz="1800" lang="en"/>
              <a:t>Tree</a:t>
            </a:r>
          </a:p>
          <a:p>
            <a:pPr rtl="0" lvl="1" indent="-342900" marL="914400">
              <a:spcBef>
                <a:spcPts val="0"/>
              </a:spcBef>
              <a:buClr>
                <a:schemeClr val="dk1"/>
              </a:buClr>
              <a:buSzPct val="100000"/>
              <a:buFont typeface="Arial"/>
              <a:buAutoNum type="alphaLcPeriod"/>
            </a:pPr>
            <a:r>
              <a:rPr sz="1800" lang="en"/>
              <a:t>Tree stores are essentially JSON stores but contain children mappings</a:t>
            </a:r>
          </a:p>
          <a:p>
            <a:pPr rtl="0" lvl="0">
              <a:spcBef>
                <a:spcPts val="0"/>
              </a:spcBef>
              <a:buNone/>
            </a:pPr>
            <a:r>
              <a:t/>
            </a:r>
            <a:endParaRPr sz="2000"/>
          </a:p>
          <a:p>
            <a:pPr rtl="0">
              <a:spcBef>
                <a:spcPts val="0"/>
              </a:spcBef>
              <a:buNone/>
            </a:pPr>
            <a:r>
              <a:t/>
            </a:r>
            <a:endParaRPr sz="2000"/>
          </a:p>
          <a:p>
            <a:pPr lvl="0">
              <a:spcBef>
                <a:spcPts val="0"/>
              </a:spcBef>
              <a:buNone/>
            </a:pPr>
            <a:r>
              <a:t/>
            </a:r>
            <a:endParaRPr sz="20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spAutoFit/>
          </a:bodyPr>
          <a:lstStyle/>
          <a:p>
            <a:pPr algn="r" rtl="0" lvl="0">
              <a:spcBef>
                <a:spcPts val="0"/>
              </a:spcBef>
              <a:buNone/>
            </a:pPr>
            <a:r>
              <a:rPr lang="en"/>
              <a:t>What does a store need?</a:t>
            </a:r>
          </a:p>
        </p:txBody>
      </p:sp>
      <p:sp>
        <p:nvSpPr>
          <p:cNvPr id="73" name="Shape 73"/>
          <p:cNvSpPr txBox="1"/>
          <p:nvPr>
            <p:ph idx="1" type="body"/>
          </p:nvPr>
        </p:nvSpPr>
        <p:spPr>
          <a:xfrm>
            <a:off y="1200150" x="457200"/>
            <a:ext cy="3725699" cx="8229600"/>
          </a:xfrm>
          <a:prstGeom prst="rect">
            <a:avLst/>
          </a:prstGeom>
        </p:spPr>
        <p:txBody>
          <a:bodyPr bIns="91425" rIns="91425" lIns="91425" tIns="91425" anchor="t" anchorCtr="0">
            <a:spAutoFit/>
          </a:bodyPr>
          <a:lstStyle/>
          <a:p>
            <a:pPr rtl="0" lvl="0">
              <a:spcBef>
                <a:spcPts val="0"/>
              </a:spcBef>
              <a:buNone/>
            </a:pPr>
            <a:r>
              <a:rPr sz="2000" lang="en"/>
              <a:t>There are 2 major parts that go into a store:</a:t>
            </a:r>
          </a:p>
          <a:p>
            <a:pPr rtl="0" lvl="0" indent="-355600" marL="457200">
              <a:spcBef>
                <a:spcPts val="0"/>
              </a:spcBef>
              <a:buClr>
                <a:schemeClr val="dk1"/>
              </a:buClr>
              <a:buSzPct val="100000"/>
              <a:buFont typeface="Arial"/>
              <a:buAutoNum type="arabicPeriod"/>
            </a:pPr>
            <a:r>
              <a:rPr sz="2000" lang="en"/>
              <a:t>Model</a:t>
            </a:r>
          </a:p>
          <a:p>
            <a:pPr rtl="0" lvl="1" indent="-355600" marL="914400">
              <a:spcBef>
                <a:spcPts val="0"/>
              </a:spcBef>
              <a:buClr>
                <a:schemeClr val="dk1"/>
              </a:buClr>
              <a:buSzPct val="100000"/>
              <a:buFont typeface="Arial"/>
              <a:buAutoNum type="alphaLcPeriod"/>
            </a:pPr>
            <a:r>
              <a:rPr sz="2000" lang="en"/>
              <a:t>Models represent how our data is being returned and have functionality for validating this data</a:t>
            </a:r>
          </a:p>
          <a:p>
            <a:pPr rtl="0" lvl="0" indent="-355600" marL="457200">
              <a:spcBef>
                <a:spcPts val="0"/>
              </a:spcBef>
              <a:buClr>
                <a:schemeClr val="dk1"/>
              </a:buClr>
              <a:buSzPct val="100000"/>
              <a:buFont typeface="Arial"/>
              <a:buAutoNum type="arabicPeriod"/>
            </a:pPr>
            <a:r>
              <a:rPr sz="2000" lang="en"/>
              <a:t>Proxy</a:t>
            </a:r>
          </a:p>
          <a:p>
            <a:pPr rtl="0" lvl="1" indent="-355600" marL="914400">
              <a:spcBef>
                <a:spcPts val="0"/>
              </a:spcBef>
              <a:buClr>
                <a:schemeClr val="dk1"/>
              </a:buClr>
              <a:buSzPct val="100000"/>
              <a:buFont typeface="Arial"/>
              <a:buAutoNum type="alphaLcPeriod"/>
            </a:pPr>
            <a:r>
              <a:rPr sz="2000" lang="en"/>
              <a:t>A proxy defines how we read, write, and remove data</a:t>
            </a:r>
          </a:p>
          <a:p>
            <a:pPr rtl="0">
              <a:spcBef>
                <a:spcPts val="0"/>
              </a:spcBef>
              <a:buNone/>
            </a:pPr>
            <a:r>
              <a:t/>
            </a:r>
            <a:endParaRPr sz="2000"/>
          </a:p>
          <a:p>
            <a:pPr rtl="0" lvl="0">
              <a:spcBef>
                <a:spcPts val="0"/>
              </a:spcBef>
              <a:buNone/>
            </a:pPr>
            <a:r>
              <a:rPr sz="2000" lang="en"/>
              <a:t>There are many more items, but we will only focus on the important stuff...well maybe some “the more you know”.</a:t>
            </a:r>
          </a:p>
          <a:p>
            <a:pPr rtl="0" lvl="0">
              <a:spcBef>
                <a:spcPts val="0"/>
              </a:spcBef>
              <a:buNone/>
            </a:pPr>
            <a:r>
              <a:t/>
            </a:r>
            <a:endParaRPr sz="2000"/>
          </a:p>
          <a:p>
            <a:pPr rtl="0" lvl="0">
              <a:spcBef>
                <a:spcPts val="0"/>
              </a:spcBef>
              <a:buNone/>
            </a:pPr>
            <a:r>
              <a:t/>
            </a:r>
            <a:endParaRPr sz="20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Intermission Break Dance</a:t>
            </a: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spAutoFit/>
          </a:bodyPr>
          <a:lstStyle/>
          <a:p>
            <a:pPr algn="ctr">
              <a:spcBef>
                <a:spcPts val="0"/>
              </a:spcBef>
              <a:buNone/>
            </a:pPr>
            <a:r>
              <a:rPr sz="2400" lang="en"/>
              <a:t>We’re about to get down and dirty with some modeling, let’s clear the brain cache for a moment.</a:t>
            </a:r>
          </a:p>
        </p:txBody>
      </p:sp>
      <p:pic>
        <p:nvPicPr>
          <p:cNvPr id="80" name="Shape 80"/>
          <p:cNvPicPr preferRelativeResize="0"/>
          <p:nvPr/>
        </p:nvPicPr>
        <p:blipFill>
          <a:blip r:embed="rId3">
            <a:alphaModFix/>
          </a:blip>
          <a:stretch>
            <a:fillRect/>
          </a:stretch>
        </p:blipFill>
        <p:spPr>
          <a:xfrm>
            <a:off y="2307475" x="2190750"/>
            <a:ext cy="2238375" cx="47625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spAutoFit/>
          </a:bodyPr>
          <a:lstStyle/>
          <a:p>
            <a:pPr algn="r">
              <a:spcBef>
                <a:spcPts val="0"/>
              </a:spcBef>
              <a:buNone/>
            </a:pPr>
            <a:r>
              <a:rPr lang="en"/>
              <a:t>Model - Basics</a:t>
            </a: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spAutoFit/>
          </a:bodyPr>
          <a:lstStyle/>
          <a:p>
            <a:pPr rtl="0">
              <a:spcBef>
                <a:spcPts val="0"/>
              </a:spcBef>
              <a:buNone/>
            </a:pPr>
            <a:r>
              <a:rPr sz="2000" lang="en"/>
              <a:t>A model is a representation of how our data is returned and how we want it organized and validated.</a:t>
            </a:r>
          </a:p>
          <a:p>
            <a:pPr rtl="0">
              <a:spcBef>
                <a:spcPts val="0"/>
              </a:spcBef>
              <a:buNone/>
            </a:pPr>
            <a:r>
              <a:t/>
            </a:r>
            <a:endParaRPr sz="2000"/>
          </a:p>
          <a:p>
            <a:pPr rtl="0">
              <a:spcBef>
                <a:spcPts val="0"/>
              </a:spcBef>
              <a:buNone/>
            </a:pPr>
            <a:r>
              <a:rPr sz="2000" lang="en"/>
              <a:t>There are 2 major parts to a model:</a:t>
            </a:r>
          </a:p>
          <a:p>
            <a:pPr rtl="0" lvl="0" indent="-355600" marL="457200">
              <a:spcBef>
                <a:spcPts val="0"/>
              </a:spcBef>
              <a:buClr>
                <a:schemeClr val="dk1"/>
              </a:buClr>
              <a:buSzPct val="100000"/>
              <a:buFont typeface="Arial"/>
              <a:buAutoNum type="arabicPeriod"/>
            </a:pPr>
            <a:r>
              <a:rPr sz="2000" lang="en"/>
              <a:t>Fields</a:t>
            </a:r>
          </a:p>
          <a:p>
            <a:pPr rtl="0" lvl="1" indent="-355600" marL="914400">
              <a:spcBef>
                <a:spcPts val="0"/>
              </a:spcBef>
              <a:buClr>
                <a:schemeClr val="dk1"/>
              </a:buClr>
              <a:buSzPct val="100000"/>
              <a:buFont typeface="Arial"/>
              <a:buAutoNum type="alphaLcPeriod"/>
            </a:pPr>
            <a:r>
              <a:rPr sz="2000" lang="en"/>
              <a:t>An array of either strings or objects defining what keys and data types a data set will have.</a:t>
            </a:r>
          </a:p>
          <a:p>
            <a:pPr rtl="0" lvl="0" indent="-355600" marL="457200">
              <a:spcBef>
                <a:spcPts val="0"/>
              </a:spcBef>
              <a:buClr>
                <a:schemeClr val="dk1"/>
              </a:buClr>
              <a:buSzPct val="100000"/>
              <a:buFont typeface="Arial"/>
              <a:buAutoNum type="arabicPeriod"/>
            </a:pPr>
            <a:r>
              <a:rPr sz="2000" lang="en"/>
              <a:t>idProperty</a:t>
            </a:r>
          </a:p>
          <a:p>
            <a:pPr lvl="1" indent="-355600" marL="914400">
              <a:spcBef>
                <a:spcPts val="0"/>
              </a:spcBef>
              <a:buClr>
                <a:schemeClr val="dk1"/>
              </a:buClr>
              <a:buSzPct val="100000"/>
              <a:buFont typeface="Arial"/>
              <a:buAutoNum type="alphaLcPeriod"/>
            </a:pPr>
            <a:r>
              <a:rPr sz="2000" lang="en"/>
              <a:t>The default is “id”, but you can set it to any unique identifier from your fields list.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