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4" r:id="rId3"/>
    <p:sldId id="285" r:id="rId4"/>
    <p:sldId id="315" r:id="rId5"/>
    <p:sldId id="296" r:id="rId6"/>
    <p:sldId id="316" r:id="rId7"/>
    <p:sldId id="286" r:id="rId8"/>
    <p:sldId id="320" r:id="rId9"/>
    <p:sldId id="317" r:id="rId10"/>
    <p:sldId id="318" r:id="rId11"/>
    <p:sldId id="297" r:id="rId12"/>
    <p:sldId id="298" r:id="rId13"/>
    <p:sldId id="300" r:id="rId14"/>
    <p:sldId id="321" r:id="rId15"/>
    <p:sldId id="319" r:id="rId16"/>
    <p:sldId id="310" r:id="rId17"/>
    <p:sldId id="312" r:id="rId18"/>
    <p:sldId id="313" r:id="rId19"/>
    <p:sldId id="314" r:id="rId20"/>
    <p:sldId id="305" r:id="rId21"/>
    <p:sldId id="306" r:id="rId22"/>
    <p:sldId id="299" r:id="rId23"/>
    <p:sldId id="301" r:id="rId24"/>
    <p:sldId id="302" r:id="rId25"/>
    <p:sldId id="303" r:id="rId26"/>
    <p:sldId id="304" r:id="rId27"/>
    <p:sldId id="307" r:id="rId28"/>
    <p:sldId id="308" r:id="rId29"/>
    <p:sldId id="309" r:id="rId30"/>
    <p:sldId id="262" r:id="rId31"/>
    <p:sldId id="282" r:id="rId32"/>
    <p:sldId id="283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</p14:sldIdLst>
        </p14:section>
        <p14:section name="Introduction" id="{37C2AA02-73AF-40B0-8127-7DF7CED46250}">
          <p14:sldIdLst>
            <p14:sldId id="285"/>
            <p14:sldId id="315"/>
            <p14:sldId id="296"/>
            <p14:sldId id="316"/>
            <p14:sldId id="286"/>
          </p14:sldIdLst>
        </p14:section>
        <p14:section name="Naïve String Matching Algorithm" id="{34F7AEA6-6865-4E1E-B5AB-7F36B89D59F5}">
          <p14:sldIdLst>
            <p14:sldId id="320"/>
            <p14:sldId id="317"/>
            <p14:sldId id="318"/>
            <p14:sldId id="297"/>
            <p14:sldId id="298"/>
            <p14:sldId id="300"/>
            <p14:sldId id="321"/>
          </p14:sldIdLst>
        </p14:section>
        <p14:section name="The Knuth-Morris-Pratt Algorithm" id="{E7F1E54A-959B-445F-8BE6-43199E633052}">
          <p14:sldIdLst>
            <p14:sldId id="319"/>
            <p14:sldId id="310"/>
            <p14:sldId id="312"/>
            <p14:sldId id="313"/>
            <p14:sldId id="314"/>
            <p14:sldId id="305"/>
            <p14:sldId id="306"/>
            <p14:sldId id="299"/>
            <p14:sldId id="301"/>
            <p14:sldId id="302"/>
            <p14:sldId id="303"/>
            <p14:sldId id="304"/>
            <p14:sldId id="307"/>
            <p14:sldId id="308"/>
            <p14:sldId id="309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C9C5F-2F2B-4A97-BFD0-774537DA9B6B}" v="31" dt="2021-12-13T06:20:29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199" autoAdjust="0"/>
  </p:normalViewPr>
  <p:slideViewPr>
    <p:cSldViewPr>
      <p:cViewPr varScale="1">
        <p:scale>
          <a:sx n="103" d="100"/>
          <a:sy n="103" d="100"/>
        </p:scale>
        <p:origin x="18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io Sutoyo" userId="541c4884-d134-4845-bad1-401a543e6c58" providerId="ADAL" clId="{E66C9C5F-2F2B-4A97-BFD0-774537DA9B6B}"/>
    <pc:docChg chg="undo redo custSel addSld delSld modSld sldOrd addSection modSection">
      <pc:chgData name="Rhio Sutoyo" userId="541c4884-d134-4845-bad1-401a543e6c58" providerId="ADAL" clId="{E66C9C5F-2F2B-4A97-BFD0-774537DA9B6B}" dt="2021-12-17T03:00:43.760" v="755" actId="729"/>
      <pc:docMkLst>
        <pc:docMk/>
      </pc:docMkLst>
      <pc:sldChg chg="modSp 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1037120754" sldId="299"/>
        </pc:sldMkLst>
        <pc:graphicFrameChg chg="mod modGraphic">
          <ac:chgData name="Rhio Sutoyo" userId="541c4884-d134-4845-bad1-401a543e6c58" providerId="ADAL" clId="{E66C9C5F-2F2B-4A97-BFD0-774537DA9B6B}" dt="2021-12-13T06:05:24.998" v="9" actId="121"/>
          <ac:graphicFrameMkLst>
            <pc:docMk/>
            <pc:sldMk cId="1037120754" sldId="299"/>
            <ac:graphicFrameMk id="2" creationId="{00000000-0000-0000-0000-000000000000}"/>
          </ac:graphicFrameMkLst>
        </pc:graphicFrameChg>
      </pc:sldChg>
      <pc:sldChg chg="ord">
        <pc:chgData name="Rhio Sutoyo" userId="541c4884-d134-4845-bad1-401a543e6c58" providerId="ADAL" clId="{E66C9C5F-2F2B-4A97-BFD0-774537DA9B6B}" dt="2021-12-13T05:58:39.521" v="6"/>
        <pc:sldMkLst>
          <pc:docMk/>
          <pc:sldMk cId="15070187" sldId="300"/>
        </pc:sldMkLst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884128859" sldId="301"/>
        </pc:sldMkLst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1162461788" sldId="302"/>
        </pc:sldMkLst>
      </pc:sldChg>
      <pc:sldChg chg="modSp 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494029355" sldId="303"/>
        </pc:sldMkLst>
        <pc:spChg chg="mod">
          <ac:chgData name="Rhio Sutoyo" userId="541c4884-d134-4845-bad1-401a543e6c58" providerId="ADAL" clId="{E66C9C5F-2F2B-4A97-BFD0-774537DA9B6B}" dt="2021-12-13T06:15:15.194" v="128" actId="20577"/>
          <ac:spMkLst>
            <pc:docMk/>
            <pc:sldMk cId="3494029355" sldId="303"/>
            <ac:spMk id="3" creationId="{00000000-0000-0000-0000-000000000000}"/>
          </ac:spMkLst>
        </pc:spChg>
        <pc:picChg chg="mod">
          <ac:chgData name="Rhio Sutoyo" userId="541c4884-d134-4845-bad1-401a543e6c58" providerId="ADAL" clId="{E66C9C5F-2F2B-4A97-BFD0-774537DA9B6B}" dt="2021-12-13T06:11:39.373" v="66" actId="1076"/>
          <ac:picMkLst>
            <pc:docMk/>
            <pc:sldMk cId="3494029355" sldId="303"/>
            <ac:picMk id="3076" creationId="{00000000-0000-0000-0000-000000000000}"/>
          </ac:picMkLst>
        </pc:picChg>
        <pc:picChg chg="mod">
          <ac:chgData name="Rhio Sutoyo" userId="541c4884-d134-4845-bad1-401a543e6c58" providerId="ADAL" clId="{E66C9C5F-2F2B-4A97-BFD0-774537DA9B6B}" dt="2021-12-13T06:11:39.566" v="67" actId="1076"/>
          <ac:picMkLst>
            <pc:docMk/>
            <pc:sldMk cId="3494029355" sldId="303"/>
            <ac:picMk id="3077" creationId="{00000000-0000-0000-0000-000000000000}"/>
          </ac:picMkLst>
        </pc:picChg>
      </pc:sldChg>
      <pc:sldChg chg="modSp 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465015137" sldId="304"/>
        </pc:sldMkLst>
        <pc:spChg chg="mod">
          <ac:chgData name="Rhio Sutoyo" userId="541c4884-d134-4845-bad1-401a543e6c58" providerId="ADAL" clId="{E66C9C5F-2F2B-4A97-BFD0-774537DA9B6B}" dt="2021-12-13T06:14:57.023" v="125" actId="113"/>
          <ac:spMkLst>
            <pc:docMk/>
            <pc:sldMk cId="3465015137" sldId="304"/>
            <ac:spMk id="3" creationId="{00000000-0000-0000-0000-000000000000}"/>
          </ac:spMkLst>
        </pc:spChg>
        <pc:picChg chg="mod">
          <ac:chgData name="Rhio Sutoyo" userId="541c4884-d134-4845-bad1-401a543e6c58" providerId="ADAL" clId="{E66C9C5F-2F2B-4A97-BFD0-774537DA9B6B}" dt="2021-12-13T06:10:59.867" v="35" actId="1076"/>
          <ac:picMkLst>
            <pc:docMk/>
            <pc:sldMk cId="3465015137" sldId="304"/>
            <ac:picMk id="4098" creationId="{00000000-0000-0000-0000-000000000000}"/>
          </ac:picMkLst>
        </pc:picChg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3227381249" sldId="305"/>
        </pc:sldMkLst>
      </pc:sldChg>
      <pc:sldChg chg="mod modShow">
        <pc:chgData name="Rhio Sutoyo" userId="541c4884-d134-4845-bad1-401a543e6c58" providerId="ADAL" clId="{E66C9C5F-2F2B-4A97-BFD0-774537DA9B6B}" dt="2021-12-13T06:19:38.911" v="369" actId="729"/>
        <pc:sldMkLst>
          <pc:docMk/>
          <pc:sldMk cId="1614962388" sldId="306"/>
        </pc:sldMkLst>
      </pc:sldChg>
      <pc:sldChg chg="mod modShow">
        <pc:chgData name="Rhio Sutoyo" userId="541c4884-d134-4845-bad1-401a543e6c58" providerId="ADAL" clId="{E66C9C5F-2F2B-4A97-BFD0-774537DA9B6B}" dt="2021-12-17T03:00:43.760" v="755" actId="729"/>
        <pc:sldMkLst>
          <pc:docMk/>
          <pc:sldMk cId="2337834712" sldId="307"/>
        </pc:sldMkLst>
      </pc:sldChg>
      <pc:sldChg chg="mod modShow">
        <pc:chgData name="Rhio Sutoyo" userId="541c4884-d134-4845-bad1-401a543e6c58" providerId="ADAL" clId="{E66C9C5F-2F2B-4A97-BFD0-774537DA9B6B}" dt="2021-12-17T03:00:43.760" v="755" actId="729"/>
        <pc:sldMkLst>
          <pc:docMk/>
          <pc:sldMk cId="1994134341" sldId="308"/>
        </pc:sldMkLst>
      </pc:sldChg>
      <pc:sldChg chg="mod modShow">
        <pc:chgData name="Rhio Sutoyo" userId="541c4884-d134-4845-bad1-401a543e6c58" providerId="ADAL" clId="{E66C9C5F-2F2B-4A97-BFD0-774537DA9B6B}" dt="2021-12-13T05:25:09.739" v="4" actId="729"/>
        <pc:sldMkLst>
          <pc:docMk/>
          <pc:sldMk cId="2080466458" sldId="309"/>
        </pc:sldMkLst>
      </pc:sldChg>
      <pc:sldChg chg="addSp delSp modSp add mod ord">
        <pc:chgData name="Rhio Sutoyo" userId="541c4884-d134-4845-bad1-401a543e6c58" providerId="ADAL" clId="{E66C9C5F-2F2B-4A97-BFD0-774537DA9B6B}" dt="2021-12-13T06:19:31.476" v="368"/>
        <pc:sldMkLst>
          <pc:docMk/>
          <pc:sldMk cId="2505219637" sldId="310"/>
        </pc:sldMkLst>
        <pc:spChg chg="mod">
          <ac:chgData name="Rhio Sutoyo" userId="541c4884-d134-4845-bad1-401a543e6c58" providerId="ADAL" clId="{E66C9C5F-2F2B-4A97-BFD0-774537DA9B6B}" dt="2021-12-13T06:19:23.891" v="366" actId="6549"/>
          <ac:spMkLst>
            <pc:docMk/>
            <pc:sldMk cId="2505219637" sldId="310"/>
            <ac:spMk id="3" creationId="{00000000-0000-0000-0000-000000000000}"/>
          </ac:spMkLst>
        </pc:spChg>
        <pc:picChg chg="add del">
          <ac:chgData name="Rhio Sutoyo" userId="541c4884-d134-4845-bad1-401a543e6c58" providerId="ADAL" clId="{E66C9C5F-2F2B-4A97-BFD0-774537DA9B6B}" dt="2021-12-13T06:17:04.279" v="134" actId="21"/>
          <ac:picMkLst>
            <pc:docMk/>
            <pc:sldMk cId="2505219637" sldId="310"/>
            <ac:picMk id="6" creationId="{00000000-0000-0000-0000-000000000000}"/>
          </ac:picMkLst>
        </pc:picChg>
        <pc:picChg chg="add del">
          <ac:chgData name="Rhio Sutoyo" userId="541c4884-d134-4845-bad1-401a543e6c58" providerId="ADAL" clId="{E66C9C5F-2F2B-4A97-BFD0-774537DA9B6B}" dt="2021-12-13T06:17:04.279" v="134" actId="21"/>
          <ac:picMkLst>
            <pc:docMk/>
            <pc:sldMk cId="2505219637" sldId="310"/>
            <ac:picMk id="7" creationId="{00000000-0000-0000-0000-000000000000}"/>
          </ac:picMkLst>
        </pc:picChg>
      </pc:sldChg>
      <pc:sldChg chg="add del">
        <pc:chgData name="Rhio Sutoyo" userId="541c4884-d134-4845-bad1-401a543e6c58" providerId="ADAL" clId="{E66C9C5F-2F2B-4A97-BFD0-774537DA9B6B}" dt="2021-12-13T06:16:56.684" v="130" actId="2890"/>
        <pc:sldMkLst>
          <pc:docMk/>
          <pc:sldMk cId="2562973113" sldId="310"/>
        </pc:sldMkLst>
      </pc:sldChg>
      <pc:sldChg chg="addSp delSp modSp add del mod">
        <pc:chgData name="Rhio Sutoyo" userId="541c4884-d134-4845-bad1-401a543e6c58" providerId="ADAL" clId="{E66C9C5F-2F2B-4A97-BFD0-774537DA9B6B}" dt="2021-12-13T06:22:33.738" v="503" actId="2696"/>
        <pc:sldMkLst>
          <pc:docMk/>
          <pc:sldMk cId="1812620838" sldId="311"/>
        </pc:sldMkLst>
        <pc:spChg chg="add del mod">
          <ac:chgData name="Rhio Sutoyo" userId="541c4884-d134-4845-bad1-401a543e6c58" providerId="ADAL" clId="{E66C9C5F-2F2B-4A97-BFD0-774537DA9B6B}" dt="2021-12-13T06:20:29.191" v="374"/>
          <ac:spMkLst>
            <pc:docMk/>
            <pc:sldMk cId="1812620838" sldId="311"/>
            <ac:spMk id="2" creationId="{70F28DD4-9C84-42FC-8A10-4316A775AA74}"/>
          </ac:spMkLst>
        </pc:spChg>
        <pc:spChg chg="add del mod">
          <ac:chgData name="Rhio Sutoyo" userId="541c4884-d134-4845-bad1-401a543e6c58" providerId="ADAL" clId="{E66C9C5F-2F2B-4A97-BFD0-774537DA9B6B}" dt="2021-12-13T06:21:19.867" v="453" actId="2711"/>
          <ac:spMkLst>
            <pc:docMk/>
            <pc:sldMk cId="1812620838" sldId="311"/>
            <ac:spMk id="3" creationId="{00000000-0000-0000-0000-000000000000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3725629976" sldId="311"/>
        </pc:sldMkLst>
      </pc:sldChg>
      <pc:sldChg chg="modSp add mod">
        <pc:chgData name="Rhio Sutoyo" userId="541c4884-d134-4845-bad1-401a543e6c58" providerId="ADAL" clId="{E66C9C5F-2F2B-4A97-BFD0-774537DA9B6B}" dt="2021-12-13T06:22:27.381" v="502" actId="403"/>
        <pc:sldMkLst>
          <pc:docMk/>
          <pc:sldMk cId="65864720" sldId="312"/>
        </pc:sldMkLst>
        <pc:spChg chg="mod">
          <ac:chgData name="Rhio Sutoyo" userId="541c4884-d134-4845-bad1-401a543e6c58" providerId="ADAL" clId="{E66C9C5F-2F2B-4A97-BFD0-774537DA9B6B}" dt="2021-12-13T06:22:27.381" v="502" actId="403"/>
          <ac:spMkLst>
            <pc:docMk/>
            <pc:sldMk cId="65864720" sldId="312"/>
            <ac:spMk id="3" creationId="{00000000-0000-0000-0000-000000000000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3536598247" sldId="312"/>
        </pc:sldMkLst>
      </pc:sldChg>
      <pc:sldChg chg="new del">
        <pc:chgData name="Rhio Sutoyo" userId="541c4884-d134-4845-bad1-401a543e6c58" providerId="ADAL" clId="{E66C9C5F-2F2B-4A97-BFD0-774537DA9B6B}" dt="2021-12-13T06:22:45.314" v="505" actId="680"/>
        <pc:sldMkLst>
          <pc:docMk/>
          <pc:sldMk cId="660455083" sldId="313"/>
        </pc:sldMkLst>
      </pc:sldChg>
      <pc:sldChg chg="modSp add mod">
        <pc:chgData name="Rhio Sutoyo" userId="541c4884-d134-4845-bad1-401a543e6c58" providerId="ADAL" clId="{E66C9C5F-2F2B-4A97-BFD0-774537DA9B6B}" dt="2021-12-13T06:26:04.999" v="711" actId="20577"/>
        <pc:sldMkLst>
          <pc:docMk/>
          <pc:sldMk cId="821788747" sldId="313"/>
        </pc:sldMkLst>
        <pc:spChg chg="mod">
          <ac:chgData name="Rhio Sutoyo" userId="541c4884-d134-4845-bad1-401a543e6c58" providerId="ADAL" clId="{E66C9C5F-2F2B-4A97-BFD0-774537DA9B6B}" dt="2021-12-13T06:26:04.999" v="711" actId="20577"/>
          <ac:spMkLst>
            <pc:docMk/>
            <pc:sldMk cId="821788747" sldId="313"/>
            <ac:spMk id="3" creationId="{00000000-0000-0000-0000-000000000000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3675804958" sldId="313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562068269" sldId="314"/>
        </pc:sldMkLst>
      </pc:sldChg>
      <pc:sldChg chg="modSp add mod">
        <pc:chgData name="Rhio Sutoyo" userId="541c4884-d134-4845-bad1-401a543e6c58" providerId="ADAL" clId="{E66C9C5F-2F2B-4A97-BFD0-774537DA9B6B}" dt="2021-12-17T02:27:06.048" v="753" actId="20577"/>
        <pc:sldMkLst>
          <pc:docMk/>
          <pc:sldMk cId="997339237" sldId="314"/>
        </pc:sldMkLst>
        <pc:spChg chg="mod">
          <ac:chgData name="Rhio Sutoyo" userId="541c4884-d134-4845-bad1-401a543e6c58" providerId="ADAL" clId="{E66C9C5F-2F2B-4A97-BFD0-774537DA9B6B}" dt="2021-12-17T02:27:06.048" v="753" actId="20577"/>
          <ac:spMkLst>
            <pc:docMk/>
            <pc:sldMk cId="997339237" sldId="314"/>
            <ac:spMk id="3" creationId="{00000000-0000-0000-0000-000000000000}"/>
          </ac:spMkLst>
        </pc:spChg>
      </pc:sldChg>
      <pc:sldChg chg="new del">
        <pc:chgData name="Rhio Sutoyo" userId="541c4884-d134-4845-bad1-401a543e6c58" providerId="ADAL" clId="{E66C9C5F-2F2B-4A97-BFD0-774537DA9B6B}" dt="2021-12-17T02:26:02.284" v="713" actId="680"/>
        <pc:sldMkLst>
          <pc:docMk/>
          <pc:sldMk cId="2841623129" sldId="314"/>
        </pc:sldMkLst>
      </pc:sldChg>
      <pc:sldChg chg="modSp new del mod">
        <pc:chgData name="Rhio Sutoyo" userId="541c4884-d134-4845-bad1-401a543e6c58" providerId="ADAL" clId="{E66C9C5F-2F2B-4A97-BFD0-774537DA9B6B}" dt="2021-12-17T03:00:26.447" v="754" actId="47"/>
        <pc:sldMkLst>
          <pc:docMk/>
          <pc:sldMk cId="683080322" sldId="315"/>
        </pc:sldMkLst>
        <pc:spChg chg="mod">
          <ac:chgData name="Rhio Sutoyo" userId="541c4884-d134-4845-bad1-401a543e6c58" providerId="ADAL" clId="{E66C9C5F-2F2B-4A97-BFD0-774537DA9B6B}" dt="2021-12-17T02:26:16.218" v="719" actId="21"/>
          <ac:spMkLst>
            <pc:docMk/>
            <pc:sldMk cId="683080322" sldId="315"/>
            <ac:spMk id="3" creationId="{415AB563-27A7-45F1-B301-7AB2F62333D1}"/>
          </ac:spMkLst>
        </pc:spChg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2017206061" sldId="315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1453508889" sldId="316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2028344572" sldId="317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2051465593" sldId="318"/>
        </pc:sldMkLst>
      </pc:sldChg>
      <pc:sldChg chg="add del replId">
        <pc:chgData name="Rhio Sutoyo" userId="541c4884-d134-4845-bad1-401a543e6c58" providerId="ADAL" clId="{E66C9C5F-2F2B-4A97-BFD0-774537DA9B6B}" dt="2021-12-13T06:16:56.684" v="130" actId="2890"/>
        <pc:sldMkLst>
          <pc:docMk/>
          <pc:sldMk cId="515428495" sldId="31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2-15T04:27:28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21237 11165 0</inkml:trace>
  <inkml:trace contextRef="#ctx0" brushRef="#br0" timeOffset="4169.87">21202 12506 0,'18'0'94,"17"-18"-94,-18 18 16,36 0-1,0 0 1,-35 0-16,0 0 15,17 0 1,-17 0 0,-1 0-1,1 0 79,-1 18-78,-17 0-16,0-1 15,0 1 1,0 35 0,0 0-1,0-18 1,0 36-1,0-1 1,0 1 0,18-1-1,-18-17 1,0 18 0,0 52-1,0-17 1,0-53-1,0 53 1,0 17 15,0-17-15,18-53 0,-18 18-1,0 34 1,0-16-1,0 16 1,0-52 0,0 53-1,0-35 1,0 70 0,0-88-1,0 0 1,0 0-1,0 17 1,0-52 0,0 17-1,0 18 17,-18-18-17,18-17 1,-18-1-1,18 1 204,-52 0-188,-1-18-15,35 0 0,-17 0-1,-89 17 1,18-17 0,36 0-16,-54 18 15,19-18 16,-37 18-31,-69 17 32,158-17-32,-53-1 31,0 1-15,0 0-1,53-1 1,36-17-1,-1 0 1</inkml:trace>
  <inkml:trace contextRef="#ctx0" brushRef="#br0" timeOffset="6042.73">21272 12559 0,'-17'0'94,"-1"0"-94,1 0 16,-1 0-16,-17 0 15,-1 0 1,-34 0 0,-1 18-1,1-18 1,-1 0-1,1 17 1,-1 1 0,-17-1 15,53-17-15,-18 0-1,17 0 1,19 0-1,-1 0 126</inkml:trace>
  <inkml:trace contextRef="#ctx0" brushRef="#br0" timeOffset="7880.28">21996 13317 0,'-18'0'63,"0"0"-48,1 18 1,-1-18 0,1 18-1,17-1-15,-36 19 16,36-1 15,-17 71-15,17-53-1,0-18 1,0 35 0,53-17-1,-53-35-15,17 0 16,18-1 0,-17 19-1,0-36 1,17 17-1,-17-17 1,17 0 0,0 0 15,0-35 0,-35 17-15,18-35-1,-18 36 1,0-19 0,0 1-1,0 0 1,0-18 0,0 35-1,0 1-15,0-1 16,-18-35-1,18 35 1,-17 1 0,17-1-1,-18 1-15,1-1 16,-1 0 15,0 1-15,1-1-1,-1 18 17,0 0-17,1-18 1,-1 18 0</inkml:trace>
  <inkml:trace contextRef="#ctx0" brushRef="#br0" timeOffset="8662.46">22507 13282 0,'0'0'0,"-17"0"110,-1 18-110,0 17 0,1 0 15,-1 1 17,0 34-32,18 89 31,0-71-16,0 0-15,0 18 16,36 0 0,-19-71-1,1-17 1</inkml:trace>
  <inkml:trace contextRef="#ctx0" brushRef="#br0" timeOffset="9606.7">22560 13864 0,'0'18'16,"0"-1"-1,0 1 1,0 0-1,18-18 48,-18-18-63,0-88 31,0 71-15,17-36-1,1 36 1,-18 17 0,18 18-16,-18-17 15,17 17 17,19 53-17,-36-36-15,0 19 16,17-1-1,-17 0 1,0-17 15,0-36 47,0-35-62,0 36-16,0-19 16,36 19 15,-19-1-31,1 18 16,17 0-1,0 0 1,1 0 15,-19 0-31,1 53 47,-18-35-47,0 35 31,0-18-31,0-17 16,0 34-1</inkml:trace>
  <inkml:trace contextRef="#ctx0" brushRef="#br0" timeOffset="10277.62">22966 13141 0,'35'0'16,"0"0"-1,1 18 1,34 52-1,-52-17 1,52 53 0,-52-71-1,-18 0-15,53 71 16,-18-53 15,-17 18-15,-18 17-1,0-53 1,0 18 0,0-18-1,-35 18 1,-1 18 0,1-1-1,17-17 1,1-53-1,-1 0 17,1 0-32,-1 0 15,0 0 1,18 18 15</inkml:trace>
  <inkml:trace contextRef="#ctx0" brushRef="#br0" timeOffset="13491.5">21361 11218 0,'17'0'32,"19"0"-17,34 0 1,36 0 0,0 0-16,-18 0 15,0 18 1,0-18-1,36 18 1,-1-18 0,-17 0-1,35 0 17,-17 0-32,17 0 31,0 0-16,-70 17 1,34-17 0,19 0-1,-1 18 1,1-18 0,-18 0-1,-1 0 1,-34 0-1,88 0 1,-124 0 0,-17 0-1,-1 0 1,1 0 31,-18 18-16,0 17-15,18 35-1,-18-17 1,0 18 0,0-1-1,0 19-15,0-54 16,0 177-1,0-142 1,0 18 0,0 53-1,0-35 17,0-18-32,-18 54 31,18-72-16,0 18 1,0 71 0,18-71-1,-18 106 1,0-176 0,17 141-1,1-71 1,0-18-1,-18 1 1,0 70 0,0-35 15,0 17-31,0-34 16,-18 16 15,0 72-16,1-107 1,-1 36 0,0 53-1,1-53 1,17 88 0,-18-106-1,0 0 1,1 53-1,-19-35 1,19-53 0,17-35 15,0-1-15,0 1 15,0 0-16,-18-18 142,-35 17-126,18-17-31,0 18 0,-36 0 16,18-18 15,-70 0-16,70 0 1,-141 0 0,123 0-1,-105 0 1,35 0 0,88 0-1,-35 0 1,17 0-1,18 0 1,0 0 0,0 0-1,36 0 17,-1 0-32,-17 0 15,-18 0 16,18 0-15,-1 0 0,1 0-1,17 0 1,1 0 15,-1 0-15,1 0-1</inkml:trace>
  <inkml:trace contextRef="#ctx0" brushRef="#br0" timeOffset="14742.74">24553 12753 0,'0'-18'16,"-17"18"-1,-1 0 1,0 0-16,1 0 31,-1 0-15,-35 0-1,0 18 1,36 0-16,-36 17 16,17 0-1,19 18 1,17 18 0,0-1 15,0-35-16,0-17 1,0 17 0,35-17-1,0 0 1,1-1 0,-19 1-1,36-18 1,0 0-1,-35 0 1,17 0 0,0-18-1,1-35 17,-36 18-17,0 17 1,17-17-16,-17 18 31,0-19-15,0 19-1,0-19 1,-17 36 0,-1-35-1,0 35 1,18-35-1,-17 35 1,17-18 15</inkml:trace>
  <inkml:trace contextRef="#ctx0" brushRef="#br0" timeOffset="15389.59">24871 12700 0,'-18'0'63,"1"18"-48,-1-1 1,0 36 0,1-18-16,17 36 15,-18-18 1,0 88 0,18-53-1,0-35 16,0 0-15,0-18 0,0-17-1</inkml:trace>
  <inkml:trace contextRef="#ctx0" brushRef="#br0" timeOffset="16401.7">24836 13212 0,'17'17'78,"1"1"78,-18-1-140,0 1-1,17-18 16,-17 18-31,0-36 79,0-17-64,0 17-15,0 1 31,0-1-15,0-17 0,0 17-1,18 0 1,0 1 15,-1-1-15,1 18-1,0-18 1,-1 18-16,1 0 31,-18 18-31,35 17 32,-35 1-32,0-1 15,0 18 1,0-18 15,0 0-15,0-17 15</inkml:trace>
  <inkml:trace contextRef="#ctx0" brushRef="#br0" timeOffset="16994">25047 12788 0,'18'0'15,"17"18"17,-17 17-17,-18-17-15,35 35 16,-35-36-16,18 54 31,-1-36-31,1 53 31,-18-17-31,0-36 32,0 71-17,0-71 1,-35 18 0,17 18-1,0-54 1,1 19-1,-19-1 1,36-17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15-Dec-22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15/12/2022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B6A93-3217-4FC0-A86C-8AE53F89F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15/12/2022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15/12/2022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15/12/2022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naive-algorithm-for-pattern-searchin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rman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</a:t>
            </a:r>
            <a:r>
              <a:rPr lang="id-ID" dirty="0"/>
              <a:t>1</a:t>
            </a:r>
            <a:r>
              <a:rPr lang="en-US"/>
              <a:t>9-20 </a:t>
            </a:r>
            <a:r>
              <a:rPr lang="en-US" dirty="0"/>
              <a:t>– </a:t>
            </a:r>
            <a:r>
              <a:rPr lang="id-ID" dirty="0"/>
              <a:t>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Naïve String Matching Algorithm</a:t>
            </a:r>
            <a:endParaRPr lang="en-US" dirty="0"/>
          </a:p>
        </p:txBody>
      </p:sp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579A9378-2D21-9EB7-D72D-3FE09739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84812"/>
            <a:ext cx="7488832" cy="4512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CD8A50-2784-D807-A5A7-83C3251D5BFB}"/>
              </a:ext>
            </a:extLst>
          </p:cNvPr>
          <p:cNvSpPr txBox="1"/>
          <p:nvPr/>
        </p:nvSpPr>
        <p:spPr>
          <a:xfrm>
            <a:off x="4205975" y="6156012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Image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7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832648" cy="1143000"/>
          </a:xfrm>
        </p:spPr>
        <p:txBody>
          <a:bodyPr/>
          <a:lstStyle/>
          <a:p>
            <a:r>
              <a:rPr lang="en-US" dirty="0"/>
              <a:t>Example Naïve 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We want to search Pattern </a:t>
            </a:r>
            <a:r>
              <a:rPr lang="en-US" b="1" dirty="0" err="1"/>
              <a:t>aab</a:t>
            </a:r>
            <a:r>
              <a:rPr lang="en-US" dirty="0"/>
              <a:t> in String </a:t>
            </a:r>
            <a:r>
              <a:rPr lang="en-US" b="1" dirty="0" err="1"/>
              <a:t>aaaaab</a:t>
            </a:r>
            <a:endParaRPr lang="en-US" b="1" dirty="0"/>
          </a:p>
          <a:p>
            <a:r>
              <a:rPr lang="en-US" dirty="0">
                <a:highlight>
                  <a:srgbClr val="FFFF00"/>
                </a:highlight>
              </a:rPr>
              <a:t>Start Algorithm</a:t>
            </a:r>
          </a:p>
          <a:p>
            <a:r>
              <a:rPr lang="en-US" dirty="0"/>
              <a:t>Loop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Loop 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80" y="2881083"/>
            <a:ext cx="2761878" cy="678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365104"/>
            <a:ext cx="2883454" cy="707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54" y="5814749"/>
            <a:ext cx="2761877" cy="6975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832648" cy="1143000"/>
          </a:xfrm>
        </p:spPr>
        <p:txBody>
          <a:bodyPr/>
          <a:lstStyle/>
          <a:p>
            <a:r>
              <a:rPr lang="en-US" dirty="0"/>
              <a:t>Example Naïve 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r>
              <a:rPr lang="en-US" dirty="0"/>
              <a:t>Loop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Match found in this loop</a:t>
            </a:r>
          </a:p>
          <a:p>
            <a:r>
              <a:rPr lang="en-US" dirty="0">
                <a:highlight>
                  <a:srgbClr val="FFFF00"/>
                </a:highlight>
              </a:rPr>
              <a:t>End Algorithm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2954205" cy="678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0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32656"/>
            <a:ext cx="6408712" cy="1143000"/>
          </a:xfrm>
        </p:spPr>
        <p:txBody>
          <a:bodyPr/>
          <a:lstStyle/>
          <a:p>
            <a:r>
              <a:rPr lang="en-US" dirty="0"/>
              <a:t>Naïve String Matching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924944"/>
            <a:ext cx="6768752" cy="360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string_match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(string &amp;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sourceText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, string &amp;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searchText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sourceLength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sourceText.length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searchLength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searchText.length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=0; i+searchLength-1 &lt;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sourceLength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;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bool found = true;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searchLength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j++</a:t>
            </a:r>
            <a:r>
              <a:rPr lang="en-US" sz="1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if (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sourceText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i+j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] !=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searchText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[j]) {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	found = false; break;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	 if (found) { return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return -1;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6E1B9-8887-AFBD-8501-E6252932B785}"/>
              </a:ext>
            </a:extLst>
          </p:cNvPr>
          <p:cNvSpPr txBox="1"/>
          <p:nvPr/>
        </p:nvSpPr>
        <p:spPr>
          <a:xfrm>
            <a:off x="1043608" y="1738635"/>
            <a:ext cx="40324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Time complexity is O(nm) worst case: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Outer loop is O(n)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loop is O(m) iteration worst case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198ACC-BD56-2EC9-06C2-089B7AD4A2F1}"/>
                  </a:ext>
                </a:extLst>
              </p14:cNvPr>
              <p14:cNvContentPartPr/>
              <p14:nvPr/>
            </p14:nvContentPartPr>
            <p14:xfrm>
              <a:off x="7207200" y="4019400"/>
              <a:ext cx="1867320" cy="158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198ACC-BD56-2EC9-06C2-089B7AD4A2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7840" y="4010040"/>
                <a:ext cx="1886040" cy="16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69F6-A234-8D6A-9EF4-71E61C59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321603"/>
            <a:ext cx="5904656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The Drawbacks of Naïve String Matching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B819-7693-9E36-6106-260273F4D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556792"/>
            <a:ext cx="7643192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Let’s look at this example:</a:t>
            </a:r>
          </a:p>
          <a:p>
            <a:r>
              <a:rPr lang="en-US" sz="1800" dirty="0"/>
              <a:t>String: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Pattern: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02D298-EFFF-C222-3899-707011C49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37813"/>
              </p:ext>
            </p:extLst>
          </p:nvPr>
        </p:nvGraphicFramePr>
        <p:xfrm>
          <a:off x="1691680" y="2496500"/>
          <a:ext cx="712879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46429085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36604444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43569889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48643679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54888094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459493599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50871555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276246596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3966229948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4240944695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533896301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1792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2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483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C1D43E-4672-2FF1-D493-CD3A4FD7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12682"/>
              </p:ext>
            </p:extLst>
          </p:nvPr>
        </p:nvGraphicFramePr>
        <p:xfrm>
          <a:off x="1691680" y="3807048"/>
          <a:ext cx="297033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066">
                  <a:extLst>
                    <a:ext uri="{9D8B030D-6E8A-4147-A177-3AD203B41FA5}">
                      <a16:colId xmlns:a16="http://schemas.microsoft.com/office/drawing/2014/main" val="246429085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36604444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435698897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2486436794"/>
                    </a:ext>
                  </a:extLst>
                </a:gridCol>
                <a:gridCol w="594066">
                  <a:extLst>
                    <a:ext uri="{9D8B030D-6E8A-4147-A177-3AD203B41FA5}">
                      <a16:colId xmlns:a16="http://schemas.microsoft.com/office/drawing/2014/main" val="154888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2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4831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D92919B-4788-E956-9959-332F33494DC3}"/>
              </a:ext>
            </a:extLst>
          </p:cNvPr>
          <p:cNvSpPr/>
          <p:nvPr/>
        </p:nvSpPr>
        <p:spPr>
          <a:xfrm>
            <a:off x="1259632" y="5582194"/>
            <a:ext cx="756084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The comparison is </a:t>
            </a:r>
            <a:r>
              <a:rPr lang="en-US" sz="2400" b="1" dirty="0" err="1">
                <a:solidFill>
                  <a:schemeClr val="tx1"/>
                </a:solidFill>
              </a:rPr>
              <a:t>repeatedy</a:t>
            </a:r>
            <a:r>
              <a:rPr lang="en-US" sz="2400" b="1" dirty="0">
                <a:solidFill>
                  <a:schemeClr val="tx1"/>
                </a:solidFill>
              </a:rPr>
              <a:t>  performed whenever there is a mismatch  by </a:t>
            </a:r>
            <a:r>
              <a:rPr lang="en-US" sz="2400" b="1" dirty="0" err="1">
                <a:solidFill>
                  <a:schemeClr val="tx1"/>
                </a:solidFill>
              </a:rPr>
              <a:t>backtracing</a:t>
            </a:r>
            <a:r>
              <a:rPr lang="en-US" sz="2400" b="1" dirty="0">
                <a:solidFill>
                  <a:schemeClr val="tx1"/>
                </a:solidFill>
              </a:rPr>
              <a:t> i by one position.</a:t>
            </a:r>
          </a:p>
        </p:txBody>
      </p:sp>
    </p:spTree>
    <p:extLst>
      <p:ext uri="{BB962C8B-B14F-4D97-AF65-F5344CB8AC3E}">
        <p14:creationId xmlns:p14="http://schemas.microsoft.com/office/powerpoint/2010/main" val="390793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79908-484F-2C11-7854-41760AA2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Knuth-Morris-Pratt Algorithm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15AC3-6A61-21C6-1127-57DB24852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Pattern Matching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6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Goals: </a:t>
            </a:r>
            <a:br>
              <a:rPr lang="en-US" b="1" dirty="0"/>
            </a:br>
            <a:r>
              <a:rPr lang="id-ID" dirty="0"/>
              <a:t>The objective of this algorithm is to minimize the total number of comparison between pattern P and text T.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Pattern:</a:t>
            </a:r>
            <a:br>
              <a:rPr lang="en-US" dirty="0"/>
            </a:br>
            <a:r>
              <a:rPr lang="en-US" dirty="0" err="1"/>
              <a:t>abcdabc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Prefix:</a:t>
            </a:r>
            <a:br>
              <a:rPr lang="en-US" dirty="0"/>
            </a:br>
            <a:r>
              <a:rPr lang="en-US" dirty="0"/>
              <a:t>a, ab, </a:t>
            </a:r>
            <a:r>
              <a:rPr lang="en-US" b="1" u="sng" dirty="0" err="1"/>
              <a:t>abc</a:t>
            </a:r>
            <a:r>
              <a:rPr lang="en-US" dirty="0"/>
              <a:t>, </a:t>
            </a:r>
            <a:r>
              <a:rPr lang="en-US" dirty="0" err="1"/>
              <a:t>abcd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Postfix:</a:t>
            </a:r>
            <a:br>
              <a:rPr lang="en-US" dirty="0"/>
            </a:br>
            <a:r>
              <a:rPr lang="en-US" dirty="0"/>
              <a:t>c, </a:t>
            </a:r>
            <a:r>
              <a:rPr lang="en-US" dirty="0" err="1"/>
              <a:t>bc</a:t>
            </a:r>
            <a:r>
              <a:rPr lang="en-US" dirty="0"/>
              <a:t>, </a:t>
            </a:r>
            <a:r>
              <a:rPr lang="en-US" b="1" u="sng" dirty="0" err="1"/>
              <a:t>abc</a:t>
            </a:r>
            <a:r>
              <a:rPr lang="en-US" dirty="0"/>
              <a:t>, </a:t>
            </a:r>
            <a:r>
              <a:rPr lang="en-US" dirty="0" err="1"/>
              <a:t>dabc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In the pattern, is there any prefix same as suffix?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250521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P1: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c d </a:t>
            </a:r>
            <a:r>
              <a:rPr lang="en-US" sz="2400" b="1" u="sng" dirty="0"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e </a:t>
            </a:r>
            <a:r>
              <a:rPr lang="en-US" sz="2400" b="1" u="sng" dirty="0"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f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0 0 0 0 1 2 0 1 2 0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P2: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b c</a:t>
            </a:r>
            <a:r>
              <a:rPr lang="en-US" sz="2400" dirty="0">
                <a:latin typeface="Consolas" panose="020B0609020204030204" pitchFamily="49" charset="0"/>
              </a:rPr>
              <a:t> d e </a:t>
            </a:r>
            <a:r>
              <a:rPr lang="en-US" sz="2400" b="1" u="sng" dirty="0"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f </a:t>
            </a:r>
            <a:r>
              <a:rPr lang="en-US" sz="2400" b="1" u="sng" dirty="0">
                <a:latin typeface="Consolas" panose="020B0609020204030204" pitchFamily="49" charset="0"/>
              </a:rPr>
              <a:t>a b c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0 0 0 0 0 1 2 0 1 2 3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P3: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en-US" sz="24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b c </a:t>
            </a:r>
            <a:r>
              <a:rPr lang="en-US" sz="2400" b="1" u="sng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d </a:t>
            </a:r>
            <a:r>
              <a:rPr lang="en-US" sz="2400" b="1" u="sng" dirty="0">
                <a:latin typeface="Consolas" panose="020B0609020204030204" pitchFamily="49" charset="0"/>
              </a:rPr>
              <a:t>a </a:t>
            </a:r>
            <a:r>
              <a:rPr lang="en-US" sz="2400" b="1" u="sng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b 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0 1 0 0 1 0 1 2 0 0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P4: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en-US" sz="24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2400" b="1" u="sng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2400" b="1" u="sng" dirty="0">
                <a:latin typeface="Consolas" panose="020B0609020204030204" pitchFamily="49" charset="0"/>
              </a:rPr>
              <a:t> </a:t>
            </a:r>
            <a:r>
              <a:rPr lang="en-US" sz="2400" b="1" u="sng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b </a:t>
            </a:r>
            <a:r>
              <a:rPr lang="en-US" sz="2400" b="1" u="sng" dirty="0">
                <a:latin typeface="Consolas" panose="020B0609020204030204" pitchFamily="49" charset="0"/>
              </a:rPr>
              <a:t>a </a:t>
            </a:r>
            <a:r>
              <a:rPr lang="en-US" sz="2400" b="1" u="sng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c 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0 1 2 3 0 1 2 0 0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6586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String: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b a b c a b c a  b  a  b  a  b  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1 2 3 4 5 6 7 8 9 10 11 12 13 14 15 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Pattern: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Index:   </a:t>
            </a:r>
            <a:r>
              <a:rPr lang="en-US" sz="2400" dirty="0">
                <a:latin typeface="Consolas" panose="020B0609020204030204" pitchFamily="49" charset="0"/>
              </a:rPr>
              <a:t>0 1 2 3 4 5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Pattern:</a:t>
            </a: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u="sng" dirty="0">
                <a:latin typeface="Consolas" panose="020B0609020204030204" pitchFamily="49" charset="0"/>
              </a:rPr>
              <a:t>a b</a:t>
            </a:r>
            <a:r>
              <a:rPr lang="en-US" sz="2400" dirty="0">
                <a:latin typeface="Consolas" panose="020B0609020204030204" pitchFamily="49" charset="0"/>
              </a:rPr>
              <a:t> 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0 0 1 2 0    </a:t>
            </a:r>
            <a:r>
              <a:rPr lang="en-US" sz="2400" dirty="0">
                <a:latin typeface="Consolas" panose="020B0609020204030204" pitchFamily="49" charset="0"/>
                <a:sym typeface="Wingdings" panose="05000000000000000000" pitchFamily="2" charset="2"/>
              </a:rPr>
              <a:t> LPS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56C7A-A63F-F3A1-FBBF-C421A1D57BB3}"/>
              </a:ext>
            </a:extLst>
          </p:cNvPr>
          <p:cNvSpPr txBox="1"/>
          <p:nvPr/>
        </p:nvSpPr>
        <p:spPr>
          <a:xfrm>
            <a:off x="1619672" y="6340678"/>
            <a:ext cx="428200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With KMP, the i index will not backtracking</a:t>
            </a:r>
          </a:p>
        </p:txBody>
      </p:sp>
    </p:spTree>
    <p:extLst>
      <p:ext uri="{BB962C8B-B14F-4D97-AF65-F5344CB8AC3E}">
        <p14:creationId xmlns:p14="http://schemas.microsoft.com/office/powerpoint/2010/main" val="82178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String: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 B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1 2 3 4 5 6 7 8 9 10 11 12 13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Pattern: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Index: </a:t>
            </a:r>
            <a:r>
              <a:rPr lang="en-US" sz="2400" dirty="0">
                <a:latin typeface="Consolas" panose="020B0609020204030204" pitchFamily="49" charset="0"/>
              </a:rPr>
              <a:t>	1 2 3 4 5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Pattern:</a:t>
            </a:r>
            <a:r>
              <a:rPr lang="en-US" sz="2400" dirty="0">
                <a:latin typeface="Consolas" panose="020B0609020204030204" pitchFamily="49" charset="0"/>
              </a:rPr>
              <a:t>	A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0 1 2 3 0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99733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64496"/>
              </p:ext>
            </p:extLst>
          </p:nvPr>
        </p:nvGraphicFramePr>
        <p:xfrm>
          <a:off x="1331640" y="1772816"/>
          <a:ext cx="7067550" cy="182880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Naïve String-Matching 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Knuth-Morris-Pratt 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/>
          <a:lstStyle/>
          <a:p>
            <a:r>
              <a:rPr lang="id-ID" dirty="0"/>
              <a:t>The objective of this algorithm is to minimize the total number of comparison between pattern P and text T.</a:t>
            </a:r>
          </a:p>
          <a:p>
            <a:r>
              <a:rPr lang="id-ID" dirty="0"/>
              <a:t>Example :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A naive string matching proceeds this following manner : T[3] != P[3], the algorithm slides the pattern by 1 character.</a:t>
            </a:r>
          </a:p>
          <a:p>
            <a:r>
              <a:rPr lang="id-ID" dirty="0"/>
              <a:t>This is not effective, in KMP algorithm the slides will be :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The Knuth-Morris-Pratt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2" y="2780928"/>
            <a:ext cx="2078721" cy="64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129" y="4863094"/>
            <a:ext cx="2033774" cy="6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81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Knuth-Morris-Pratt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The KMP Algorithm extract information about better shifts based on the pattern itself</a:t>
            </a:r>
          </a:p>
          <a:p>
            <a:r>
              <a:rPr lang="id-ID" dirty="0"/>
              <a:t>The KMP Algorithm works in two stages :</a:t>
            </a:r>
          </a:p>
          <a:p>
            <a:pPr lvl="1"/>
            <a:r>
              <a:rPr lang="id-ID" dirty="0"/>
              <a:t>Preprocess the pattern to obtain information so that trivial comparisons can be reduced (generate failure function / prefix function)</a:t>
            </a:r>
          </a:p>
          <a:p>
            <a:pPr lvl="1"/>
            <a:r>
              <a:rPr lang="id-ID" dirty="0"/>
              <a:t>Use failure / prefix function for determining the better shifts for effective pattern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6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Prefix Function</a:t>
            </a:r>
            <a:endParaRPr lang="en-US" sz="28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628800"/>
            <a:ext cx="7355160" cy="4497363"/>
          </a:xfrm>
        </p:spPr>
        <p:txBody>
          <a:bodyPr>
            <a:normAutofit/>
          </a:bodyPr>
          <a:lstStyle/>
          <a:p>
            <a:r>
              <a:rPr lang="en-US" dirty="0"/>
              <a:t>We want to search Pattern </a:t>
            </a:r>
            <a:r>
              <a:rPr lang="en-US" b="1" dirty="0" err="1"/>
              <a:t>aaab</a:t>
            </a:r>
            <a:r>
              <a:rPr lang="en-US" dirty="0"/>
              <a:t> in String </a:t>
            </a:r>
            <a:r>
              <a:rPr lang="en-US" b="1" dirty="0" err="1"/>
              <a:t>aaaaaab</a:t>
            </a:r>
            <a:endParaRPr lang="en-US" b="1" dirty="0"/>
          </a:p>
          <a:p>
            <a:r>
              <a:rPr lang="en-US" dirty="0"/>
              <a:t>Build failure function</a:t>
            </a:r>
          </a:p>
          <a:p>
            <a:r>
              <a:rPr lang="en-US" dirty="0" err="1"/>
              <a:t>i</a:t>
            </a:r>
            <a:r>
              <a:rPr lang="en-US" dirty="0"/>
              <a:t> = 0, string pattern until index 0 is </a:t>
            </a:r>
            <a:r>
              <a:rPr lang="en-US" b="1" dirty="0"/>
              <a:t>a</a:t>
            </a:r>
            <a:r>
              <a:rPr lang="en-US" dirty="0"/>
              <a:t>. so we cannot compare prefix and suffix from this index. The value become 0.</a:t>
            </a:r>
          </a:p>
          <a:p>
            <a:r>
              <a:rPr lang="en-US" dirty="0" err="1"/>
              <a:t>i</a:t>
            </a:r>
            <a:r>
              <a:rPr lang="en-US" dirty="0"/>
              <a:t> = 1, string pattern until index 1 is </a:t>
            </a:r>
            <a:r>
              <a:rPr lang="en-US" b="1" dirty="0"/>
              <a:t>aa</a:t>
            </a:r>
            <a:r>
              <a:rPr lang="en-US" dirty="0"/>
              <a:t>. </a:t>
            </a:r>
          </a:p>
          <a:p>
            <a:pPr marL="400050" lvl="1" indent="0">
              <a:buNone/>
            </a:pPr>
            <a:r>
              <a:rPr lang="en-US" dirty="0"/>
              <a:t>Suffix =a, prefix = a. because the suffix and prefix is match 1 character, the value become 1.</a:t>
            </a:r>
          </a:p>
          <a:p>
            <a:r>
              <a:rPr lang="en-US" dirty="0" err="1"/>
              <a:t>i</a:t>
            </a:r>
            <a:r>
              <a:rPr lang="en-US" dirty="0"/>
              <a:t> = 2, string pattern until index 2 is </a:t>
            </a:r>
            <a:r>
              <a:rPr lang="en-US" b="1" dirty="0" err="1"/>
              <a:t>aaa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37461"/>
              </p:ext>
            </p:extLst>
          </p:nvPr>
        </p:nvGraphicFramePr>
        <p:xfrm>
          <a:off x="1716360" y="48691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120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/>
          <a:lstStyle/>
          <a:p>
            <a:r>
              <a:rPr lang="en-US" dirty="0"/>
              <a:t>From table before, the biggest match value is 2, so the value for this index is 2</a:t>
            </a:r>
          </a:p>
          <a:p>
            <a:r>
              <a:rPr lang="en-US" dirty="0" err="1"/>
              <a:t>i</a:t>
            </a:r>
            <a:r>
              <a:rPr lang="en-US" dirty="0"/>
              <a:t>=3, string pattern until index 2 is </a:t>
            </a:r>
            <a:r>
              <a:rPr lang="en-US" b="1" dirty="0" err="1"/>
              <a:t>aaab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From table above, the biggest match value is 0, so the value for this index is 0.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98102"/>
              </p:ext>
            </p:extLst>
          </p:nvPr>
        </p:nvGraphicFramePr>
        <p:xfrm>
          <a:off x="1979712" y="28529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Prefix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412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</a:t>
            </a:r>
            <a:r>
              <a:rPr lang="id-ID" sz="3200" dirty="0"/>
              <a:t>MP</a:t>
            </a:r>
            <a:r>
              <a:rPr lang="en-US" sz="3200" dirty="0"/>
              <a:t> Algorithm</a:t>
            </a:r>
            <a:r>
              <a:rPr lang="id-ID" sz="3200" dirty="0"/>
              <a:t> Prefix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420888"/>
            <a:ext cx="7067128" cy="3705275"/>
          </a:xfrm>
        </p:spPr>
        <p:txBody>
          <a:bodyPr/>
          <a:lstStyle/>
          <a:p>
            <a:r>
              <a:rPr lang="en-US" dirty="0"/>
              <a:t>From process before, we get the failure function as follows 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05180"/>
              </p:ext>
            </p:extLst>
          </p:nvPr>
        </p:nvGraphicFramePr>
        <p:xfrm>
          <a:off x="3059832" y="3212976"/>
          <a:ext cx="3672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46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r>
              <a:rPr lang="en-US" dirty="0"/>
              <a:t>Loop 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According to process above, the last correct character is in index 2, so we can see in the failure function F(2) = 2.</a:t>
            </a:r>
          </a:p>
          <a:p>
            <a:r>
              <a:rPr lang="en-US" dirty="0"/>
              <a:t>Failed at position 3, so we can jump by 3 – F(2) = 1</a:t>
            </a:r>
          </a:p>
          <a:p>
            <a:r>
              <a:rPr lang="en-US" dirty="0"/>
              <a:t>Loop 2, we can start from index 1 according to the failure function before.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Example</a:t>
            </a:r>
            <a:endParaRPr lang="en-US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2736304" cy="80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28735"/>
            <a:ext cx="2880320" cy="85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029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According to process before, the last correct character is in index 2, so we can see in the failure function F(2) = 2.</a:t>
            </a:r>
          </a:p>
          <a:p>
            <a:r>
              <a:rPr lang="en-US" dirty="0"/>
              <a:t>Failed at position 3, so we can jump by 3 – F(2) = 1</a:t>
            </a:r>
          </a:p>
          <a:p>
            <a:r>
              <a:rPr lang="en-US" dirty="0"/>
              <a:t>Loop 3, we can start from index 2 according to the failure function before.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Match found in this loop</a:t>
            </a:r>
          </a:p>
          <a:p>
            <a:r>
              <a:rPr lang="en-US" dirty="0"/>
              <a:t>Total time complexity of KMP is O(</a:t>
            </a:r>
            <a:r>
              <a:rPr lang="en-US" dirty="0" err="1"/>
              <a:t>n+m</a:t>
            </a:r>
            <a:r>
              <a:rPr lang="en-US" dirty="0"/>
              <a:t>) worst case :</a:t>
            </a:r>
          </a:p>
          <a:p>
            <a:pPr lvl="1"/>
            <a:r>
              <a:rPr lang="en-US" dirty="0"/>
              <a:t>For matching takes O(n) time</a:t>
            </a:r>
          </a:p>
          <a:p>
            <a:pPr lvl="1"/>
            <a:r>
              <a:rPr lang="en-US" dirty="0"/>
              <a:t>Generate failure function need O(m) time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Example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18764"/>
            <a:ext cx="2880320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015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31840" y="764704"/>
            <a:ext cx="5584704" cy="514316"/>
          </a:xfrm>
        </p:spPr>
        <p:txBody>
          <a:bodyPr>
            <a:normAutofit fontScale="90000"/>
          </a:bodyPr>
          <a:lstStyle/>
          <a:p>
            <a:r>
              <a:rPr lang="en-US" dirty="0"/>
              <a:t>Knuth Morris Pratt’s (KMP) Algorithm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16663"/>
            <a:ext cx="4464496" cy="50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34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19872" y="836712"/>
            <a:ext cx="5224664" cy="514316"/>
          </a:xfrm>
        </p:spPr>
        <p:txBody>
          <a:bodyPr>
            <a:normAutofit fontScale="90000"/>
          </a:bodyPr>
          <a:lstStyle/>
          <a:p>
            <a:r>
              <a:rPr lang="en-US" dirty="0"/>
              <a:t>Knuth Morris Pratt’s (KMP) Algorithm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4824536" cy="495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34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840759" cy="367240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Given a text string,</a:t>
            </a:r>
          </a:p>
          <a:p>
            <a:pPr marL="0" indent="0" algn="ctr">
              <a:buNone/>
            </a:pPr>
            <a:r>
              <a:rPr lang="en-US" dirty="0"/>
              <a:t>“ABABABABAABABABABAAAAAAAA”</a:t>
            </a:r>
          </a:p>
          <a:p>
            <a:pPr marL="0" indent="0">
              <a:buNone/>
            </a:pPr>
            <a:r>
              <a:rPr lang="en-US" dirty="0"/>
              <a:t>You</a:t>
            </a:r>
            <a:r>
              <a:rPr lang="id-ID" dirty="0"/>
              <a:t> are </a:t>
            </a:r>
            <a:r>
              <a:rPr lang="en-US" dirty="0"/>
              <a:t>to determine whether string pattern "ABABABAB" is exists or not in the text string. For this problem, you have to </a:t>
            </a:r>
            <a:r>
              <a:rPr lang="en-US" b="1" dirty="0"/>
              <a:t>calculate the prefix function</a:t>
            </a:r>
            <a:r>
              <a:rPr lang="en-US" dirty="0"/>
              <a:t> (failure function/failure table) and </a:t>
            </a:r>
            <a:r>
              <a:rPr lang="en-US" b="1" dirty="0"/>
              <a:t>simulate the string matching</a:t>
            </a:r>
            <a:r>
              <a:rPr lang="en-US" dirty="0"/>
              <a:t> for </a:t>
            </a:r>
            <a:r>
              <a:rPr lang="en-US" b="1" dirty="0"/>
              <a:t>Knuth-</a:t>
            </a:r>
            <a:r>
              <a:rPr lang="en-US" b="1" dirty="0" err="1"/>
              <a:t>Morriss</a:t>
            </a:r>
            <a:r>
              <a:rPr lang="en-US" b="1" dirty="0"/>
              <a:t>-Pratt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08046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5832648" cy="1008112"/>
          </a:xfrm>
        </p:spPr>
        <p:txBody>
          <a:bodyPr/>
          <a:lstStyle/>
          <a:p>
            <a:pPr eaLnBrk="1" hangingPunct="1"/>
            <a:r>
              <a:rPr lang="id-ID" dirty="0"/>
              <a:t>String Processing</a:t>
            </a:r>
            <a:endParaRPr lang="en-US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628800"/>
            <a:ext cx="7632848" cy="48245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dirty="0"/>
              <a:t>String are constructed from a set of zero or more characters</a:t>
            </a:r>
          </a:p>
          <a:p>
            <a:pPr lvl="1" algn="just"/>
            <a:r>
              <a:rPr lang="en-US" sz="2400" dirty="0"/>
              <a:t>“I think, therefore I am.”</a:t>
            </a:r>
          </a:p>
          <a:p>
            <a:pPr lvl="1" algn="just"/>
            <a:r>
              <a:rPr lang="en-US" sz="2400" dirty="0"/>
              <a:t>“Practice makes perfect!”</a:t>
            </a:r>
          </a:p>
          <a:p>
            <a:pPr marL="457200" lvl="1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A character can be a letter or symbol</a:t>
            </a:r>
          </a:p>
          <a:p>
            <a:pPr lvl="1" algn="just"/>
            <a:r>
              <a:rPr lang="en-US" sz="2400" dirty="0"/>
              <a:t>“5” </a:t>
            </a:r>
            <a:r>
              <a:rPr lang="en-US" sz="2400" dirty="0">
                <a:sym typeface="Wingdings" panose="05000000000000000000" pitchFamily="2" charset="2"/>
              </a:rPr>
              <a:t> letter</a:t>
            </a:r>
          </a:p>
          <a:p>
            <a:pPr lvl="1" algn="just"/>
            <a:r>
              <a:rPr lang="en-US" sz="2400" dirty="0"/>
              <a:t>“!” </a:t>
            </a:r>
            <a:r>
              <a:rPr lang="en-US" sz="2400" dirty="0">
                <a:sym typeface="Wingdings" panose="05000000000000000000" pitchFamily="2" charset="2"/>
              </a:rPr>
              <a:t> symbol</a:t>
            </a:r>
          </a:p>
          <a:p>
            <a:pPr marL="457200" lvl="1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Some of applications that involve string processing are:</a:t>
            </a:r>
          </a:p>
          <a:p>
            <a:pPr lvl="1" algn="just"/>
            <a:r>
              <a:rPr lang="en-US" sz="2400" dirty="0"/>
              <a:t>Text Editing</a:t>
            </a:r>
          </a:p>
          <a:p>
            <a:pPr lvl="1" algn="just"/>
            <a:r>
              <a:rPr lang="en-US" sz="2400" dirty="0"/>
              <a:t>Spell Checking</a:t>
            </a:r>
          </a:p>
          <a:p>
            <a:pPr lvl="1" algn="just"/>
            <a:r>
              <a:rPr lang="en-US" sz="2400" dirty="0"/>
              <a:t>Similarity Checking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16</a:t>
            </a:r>
            <a:endParaRPr lang="id-ID" sz="1800" dirty="0"/>
          </a:p>
          <a:p>
            <a:r>
              <a:rPr lang="en-US" sz="1800" dirty="0"/>
              <a:t>String</a:t>
            </a:r>
          </a:p>
          <a:p>
            <a:pPr marL="400050" lvl="1" indent="0">
              <a:buNone/>
            </a:pPr>
            <a:r>
              <a:rPr lang="en-US" sz="1800" dirty="0"/>
              <a:t>http://algo.is/aflv16/aflv_11_strings.pdf</a:t>
            </a:r>
            <a:endParaRPr lang="id-ID" sz="1800" dirty="0"/>
          </a:p>
          <a:p>
            <a:r>
              <a:rPr lang="en-US" sz="1800" dirty="0"/>
              <a:t>String Algorithm</a:t>
            </a:r>
          </a:p>
          <a:p>
            <a:pPr marL="400050" lvl="2" indent="0">
              <a:buNone/>
            </a:pPr>
            <a:r>
              <a:rPr lang="en-US" sz="1800" dirty="0"/>
              <a:t>http://whocouldthat.be/visualizing-string-matching/</a:t>
            </a:r>
          </a:p>
          <a:p>
            <a:r>
              <a:rPr lang="en-US" sz="1800" dirty="0"/>
              <a:t>Knuth-Morris-Pratt String Search</a:t>
            </a:r>
          </a:p>
          <a:p>
            <a:pPr marL="400050" lvl="1" indent="0">
              <a:buNone/>
            </a:pPr>
            <a:r>
              <a:rPr lang="en-US" sz="1800" dirty="0"/>
              <a:t>http://people.ok.ubc.ca/ylucet/DS/KnuthMorrisPratt.html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5832648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id-ID" sz="2800" dirty="0"/>
              <a:t>String Processing</a:t>
            </a:r>
            <a:r>
              <a:rPr lang="en-US" sz="2800" dirty="0"/>
              <a:t> Applications 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237878-1DD8-DAC1-DE0A-9780B8D8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96591"/>
            <a:ext cx="7589939" cy="2772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07D187-11BC-1724-0508-B1627F8499A4}"/>
              </a:ext>
            </a:extLst>
          </p:cNvPr>
          <p:cNvSpPr txBox="1"/>
          <p:nvPr/>
        </p:nvSpPr>
        <p:spPr>
          <a:xfrm>
            <a:off x="1292437" y="1628800"/>
            <a:ext cx="738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Search the string “erm” in the document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>
                <a:hlinkClick r:id="rId3"/>
              </a:rPr>
              <a:t>https://en.wikipedia.org/wiki/Germany</a:t>
            </a:r>
            <a:r>
              <a:rPr lang="en-US" b="1" dirty="0"/>
              <a:t>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E71F110-0084-79A2-36F7-5AB592AAE309}"/>
              </a:ext>
            </a:extLst>
          </p:cNvPr>
          <p:cNvSpPr/>
          <p:nvPr/>
        </p:nvSpPr>
        <p:spPr>
          <a:xfrm>
            <a:off x="4517740" y="2479596"/>
            <a:ext cx="864096" cy="91253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636912"/>
            <a:ext cx="7067128" cy="396044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/>
              <a:t>Length</a:t>
            </a:r>
            <a:r>
              <a:rPr lang="en-US" altLang="en-US" sz="2400" dirty="0"/>
              <a:t>:  the number of characters in a string.</a:t>
            </a:r>
          </a:p>
          <a:p>
            <a:pPr lvl="1"/>
            <a:r>
              <a:rPr lang="en-US" altLang="en-US" sz="2400" dirty="0"/>
              <a:t>Zelda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/>
              <a:t>five characters</a:t>
            </a:r>
          </a:p>
          <a:p>
            <a:r>
              <a:rPr lang="en-US" altLang="en-US" sz="2400" b="1" dirty="0"/>
              <a:t>Null String</a:t>
            </a:r>
            <a:r>
              <a:rPr lang="en-US" altLang="en-US" sz="2400" dirty="0"/>
              <a:t>: A string of length 0. It is also known empty string</a:t>
            </a:r>
          </a:p>
          <a:p>
            <a:r>
              <a:rPr lang="en-US" altLang="en-US" sz="2400" b="1" dirty="0"/>
              <a:t>Suffix</a:t>
            </a:r>
            <a:r>
              <a:rPr lang="en-US" altLang="en-US" sz="2400" dirty="0"/>
              <a:t>: any substring of the string which start from the end of the string.</a:t>
            </a:r>
          </a:p>
          <a:p>
            <a:pPr lvl="1"/>
            <a:r>
              <a:rPr lang="en-US" altLang="en-US" sz="2400" dirty="0"/>
              <a:t>Example : banana, the suffixes are a, </a:t>
            </a:r>
            <a:r>
              <a:rPr lang="en-US" altLang="en-US" sz="2400" dirty="0" err="1"/>
              <a:t>na</a:t>
            </a:r>
            <a:r>
              <a:rPr lang="en-US" altLang="en-US" sz="2400" dirty="0"/>
              <a:t>, nana, </a:t>
            </a:r>
            <a:r>
              <a:rPr lang="en-US" altLang="en-US" sz="2400" dirty="0" err="1"/>
              <a:t>anana</a:t>
            </a:r>
            <a:r>
              <a:rPr lang="id-ID" altLang="en-US" sz="2400" dirty="0"/>
              <a:t>, banana</a:t>
            </a:r>
            <a:endParaRPr lang="en-US" altLang="en-US" sz="2400" dirty="0"/>
          </a:p>
          <a:p>
            <a:r>
              <a:rPr lang="en-US" altLang="en-US" sz="2400" b="1" dirty="0"/>
              <a:t>Prefix</a:t>
            </a:r>
            <a:r>
              <a:rPr lang="en-US" altLang="en-US" sz="2400" dirty="0"/>
              <a:t>: any substring of the string which start from the beginning of the string.</a:t>
            </a:r>
          </a:p>
          <a:p>
            <a:pPr lvl="1"/>
            <a:r>
              <a:rPr lang="en-US" altLang="en-US" sz="2400" dirty="0"/>
              <a:t>Example : banana, the prefixes are b, </a:t>
            </a:r>
            <a:r>
              <a:rPr lang="en-US" altLang="en-US" sz="2400" dirty="0" err="1"/>
              <a:t>ba</a:t>
            </a:r>
            <a:r>
              <a:rPr lang="en-US" altLang="en-US" sz="2400" dirty="0"/>
              <a:t>, ban, </a:t>
            </a:r>
            <a:r>
              <a:rPr lang="en-US" altLang="en-US" sz="2400" dirty="0" err="1"/>
              <a:t>bana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banan</a:t>
            </a:r>
            <a:r>
              <a:rPr lang="id-ID" altLang="en-US" sz="2400" dirty="0"/>
              <a:t>, banana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352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String Processing</a:t>
            </a:r>
            <a:r>
              <a:rPr lang="en-US" sz="2800" dirty="0"/>
              <a:t> Applications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636912"/>
            <a:ext cx="3672408" cy="3960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Autocomplete</a:t>
            </a:r>
            <a:r>
              <a:rPr lang="en-US" dirty="0"/>
              <a:t>: predicts the rest of a word a user is typing.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How it works?</a:t>
            </a:r>
          </a:p>
          <a:p>
            <a:pPr algn="just"/>
            <a:r>
              <a:rPr lang="en-US" dirty="0"/>
              <a:t>It involves showing a pop-up list of </a:t>
            </a:r>
            <a:r>
              <a:rPr lang="en-US" b="1" dirty="0"/>
              <a:t>possible completions for the current input prefix </a:t>
            </a:r>
            <a:r>
              <a:rPr lang="en-US" dirty="0"/>
              <a:t>to allow the user to choose the right one.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222F5A-7E02-D203-AB19-CA586F51161D}"/>
              </a:ext>
            </a:extLst>
          </p:cNvPr>
          <p:cNvGrpSpPr/>
          <p:nvPr/>
        </p:nvGrpSpPr>
        <p:grpSpPr>
          <a:xfrm>
            <a:off x="5004048" y="2708920"/>
            <a:ext cx="3801005" cy="3343742"/>
            <a:chOff x="5004048" y="2708920"/>
            <a:chExt cx="3801005" cy="33437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DF2406-0746-5762-B35B-94DE60BD9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8" y="2708920"/>
              <a:ext cx="3801005" cy="334374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4D0445-0BC8-4463-98D7-223FFE149337}"/>
                </a:ext>
              </a:extLst>
            </p:cNvPr>
            <p:cNvSpPr/>
            <p:nvPr/>
          </p:nvSpPr>
          <p:spPr>
            <a:xfrm>
              <a:off x="6444208" y="3573016"/>
              <a:ext cx="1872207" cy="50405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36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String Processing Problem</a:t>
            </a:r>
            <a:br>
              <a:rPr lang="en-US" sz="2800" dirty="0"/>
            </a:br>
            <a:r>
              <a:rPr lang="en-US" sz="2800" dirty="0"/>
              <a:t>Pattern Matching Algorithm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F00FA-CF63-9381-0EE4-96036B15EBC4}"/>
              </a:ext>
            </a:extLst>
          </p:cNvPr>
          <p:cNvSpPr/>
          <p:nvPr/>
        </p:nvSpPr>
        <p:spPr>
          <a:xfrm>
            <a:off x="1187624" y="1844824"/>
            <a:ext cx="749917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en-US" sz="1800" dirty="0">
                <a:solidFill>
                  <a:schemeClr val="tx1"/>
                </a:solidFill>
              </a:rPr>
              <a:t>A pattern matching algorithm can be stated as </a:t>
            </a:r>
            <a:r>
              <a:rPr lang="en-US" altLang="en-US" sz="1800" b="1" dirty="0">
                <a:solidFill>
                  <a:schemeClr val="accent2"/>
                </a:solidFill>
              </a:rPr>
              <a:t>how to check whether pattern P is exists in string S or not</a:t>
            </a:r>
            <a:r>
              <a:rPr lang="en-US" altLang="en-US" sz="1800" dirty="0">
                <a:solidFill>
                  <a:schemeClr val="tx1"/>
                </a:solidFill>
              </a:rPr>
              <a:t>, and </a:t>
            </a:r>
            <a:r>
              <a:rPr lang="en-US" altLang="en-US" sz="1800" b="1" dirty="0">
                <a:solidFill>
                  <a:schemeClr val="accent2"/>
                </a:solidFill>
              </a:rPr>
              <a:t>also where the pattern P appears in string S.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42B97-AE6E-2192-A5E0-F6BDFD0C3DD9}"/>
              </a:ext>
            </a:extLst>
          </p:cNvPr>
          <p:cNvSpPr txBox="1"/>
          <p:nvPr/>
        </p:nvSpPr>
        <p:spPr>
          <a:xfrm>
            <a:off x="1187624" y="2836844"/>
            <a:ext cx="7499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Problem	</a:t>
            </a:r>
            <a:r>
              <a:rPr lang="en-US" sz="2000" dirty="0"/>
              <a:t>: we want to search pattern “</a:t>
            </a:r>
            <a:r>
              <a:rPr lang="en-US" sz="2000" dirty="0" err="1"/>
              <a:t>aab</a:t>
            </a:r>
            <a:r>
              <a:rPr lang="en-US" sz="2000" dirty="0"/>
              <a:t>” in string “</a:t>
            </a:r>
            <a:r>
              <a:rPr lang="en-US" sz="2000" dirty="0" err="1"/>
              <a:t>aaaaab</a:t>
            </a:r>
            <a:r>
              <a:rPr lang="en-US" sz="20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Input		</a:t>
            </a:r>
            <a:r>
              <a:rPr lang="en-US" sz="2000" dirty="0"/>
              <a:t>: </a:t>
            </a:r>
            <a:r>
              <a:rPr lang="en-US" sz="2000" dirty="0" err="1"/>
              <a:t>aab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Output</a:t>
            </a:r>
            <a:r>
              <a:rPr lang="en-US" sz="2000" dirty="0"/>
              <a:t>	: pattern “</a:t>
            </a:r>
            <a:r>
              <a:rPr lang="en-US" sz="2000" dirty="0" err="1"/>
              <a:t>aab</a:t>
            </a:r>
            <a:r>
              <a:rPr lang="en-US" sz="2000" dirty="0"/>
              <a:t>” exist at the index 3 of “</a:t>
            </a:r>
            <a:r>
              <a:rPr lang="en-US" sz="2000" dirty="0" err="1"/>
              <a:t>aaaaab</a:t>
            </a:r>
            <a:r>
              <a:rPr lang="en-US" sz="2000" dirty="0"/>
              <a:t>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79908-484F-2C11-7854-41760AA2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Naïve String Matching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15AC3-6A61-21C6-1127-57DB24852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Pattern Matching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1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Naïve String Matching Algorithm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772816"/>
            <a:ext cx="7499176" cy="4536504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/>
              <a:t>A naïve string-matching algorithm is an example of a </a:t>
            </a:r>
            <a:r>
              <a:rPr lang="en-US" altLang="en-US" sz="2400" b="1" u="sng" dirty="0"/>
              <a:t>brute force algorithm</a:t>
            </a:r>
            <a:r>
              <a:rPr lang="en-US" altLang="en-US" sz="2400" dirty="0"/>
              <a:t>.</a:t>
            </a:r>
          </a:p>
          <a:p>
            <a:pPr lvl="1" algn="just"/>
            <a:r>
              <a:rPr lang="en-US" altLang="en-US" sz="2400" dirty="0"/>
              <a:t>This algorithm accepts a text (length n) and a pattern (length m) and checks m characters from the first position of the text.</a:t>
            </a:r>
          </a:p>
          <a:p>
            <a:pPr lvl="1" algn="just"/>
            <a:r>
              <a:rPr lang="en-US" altLang="en-US" sz="2400" b="1" dirty="0"/>
              <a:t>If there is mismatch</a:t>
            </a:r>
            <a:r>
              <a:rPr lang="en-US" altLang="en-US" sz="2400" dirty="0"/>
              <a:t>, the pattern is shifted by one position. </a:t>
            </a:r>
          </a:p>
          <a:p>
            <a:pPr lvl="1" algn="just"/>
            <a:r>
              <a:rPr lang="en-US" altLang="en-US" sz="2400" dirty="0"/>
              <a:t>On the other hand, </a:t>
            </a:r>
            <a:r>
              <a:rPr lang="en-US" altLang="en-US" sz="2400" b="1" dirty="0"/>
              <a:t>if there is a match</a:t>
            </a:r>
            <a:r>
              <a:rPr lang="en-US" altLang="en-US" sz="2400" dirty="0"/>
              <a:t>, then the next character is checked.</a:t>
            </a:r>
          </a:p>
        </p:txBody>
      </p:sp>
    </p:spTree>
    <p:extLst>
      <p:ext uri="{BB962C8B-B14F-4D97-AF65-F5344CB8AC3E}">
        <p14:creationId xmlns:p14="http://schemas.microsoft.com/office/powerpoint/2010/main" val="302717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2362</TotalTime>
  <Words>1628</Words>
  <Application>Microsoft Office PowerPoint</Application>
  <PresentationFormat>On-screen Show (4:3)</PresentationFormat>
  <Paragraphs>280</Paragraphs>
  <Slides>32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Interstate</vt:lpstr>
      <vt:lpstr>Open Sans</vt:lpstr>
      <vt:lpstr>TemplateBM_2</vt:lpstr>
      <vt:lpstr>COMP6049 – Algorithm Design and Analysis</vt:lpstr>
      <vt:lpstr>Outline Materials</vt:lpstr>
      <vt:lpstr>String Processing</vt:lpstr>
      <vt:lpstr>String Processing Applications (1)</vt:lpstr>
      <vt:lpstr>String Terminology</vt:lpstr>
      <vt:lpstr>String Processing Applications (2)</vt:lpstr>
      <vt:lpstr>String Processing Problem Pattern Matching Algorithm </vt:lpstr>
      <vt:lpstr>Naïve String Matching Algorithm</vt:lpstr>
      <vt:lpstr>Naïve String Matching Algorithm</vt:lpstr>
      <vt:lpstr>Naïve String Matching Algorithm</vt:lpstr>
      <vt:lpstr>Example Naïve String Matching</vt:lpstr>
      <vt:lpstr>Example Naïve String Matching</vt:lpstr>
      <vt:lpstr>Naïve String Matching Algorithm</vt:lpstr>
      <vt:lpstr>The Drawbacks of Naïve String Matching Algorithm</vt:lpstr>
      <vt:lpstr>The Knuth-Morris-Pratt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Knuth-Morris-Pratt Algorithm</vt:lpstr>
      <vt:lpstr>KMP Algorithm Prefix Function</vt:lpstr>
      <vt:lpstr>PowerPoint Presentation</vt:lpstr>
      <vt:lpstr>KMP Algorithm Prefix Function</vt:lpstr>
      <vt:lpstr>PowerPoint Presentation</vt:lpstr>
      <vt:lpstr>PowerPoint Presentation</vt:lpstr>
      <vt:lpstr>Knuth Morris Pratt’s (KMP) Algorithm</vt:lpstr>
      <vt:lpstr>Knuth Morris Pratt’s (KMP) Algorithm</vt:lpstr>
      <vt:lpstr>Exercise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Rhio Sutoyo</cp:lastModifiedBy>
  <cp:revision>204</cp:revision>
  <dcterms:created xsi:type="dcterms:W3CDTF">2014-12-12T10:33:59Z</dcterms:created>
  <dcterms:modified xsi:type="dcterms:W3CDTF">2022-12-15T06:24:24Z</dcterms:modified>
</cp:coreProperties>
</file>