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4" r:id="rId3"/>
    <p:sldId id="285" r:id="rId4"/>
    <p:sldId id="296" r:id="rId5"/>
    <p:sldId id="286" r:id="rId6"/>
    <p:sldId id="297" r:id="rId7"/>
    <p:sldId id="298" r:id="rId8"/>
    <p:sldId id="300" r:id="rId9"/>
    <p:sldId id="310" r:id="rId10"/>
    <p:sldId id="312" r:id="rId11"/>
    <p:sldId id="313" r:id="rId12"/>
    <p:sldId id="314" r:id="rId13"/>
    <p:sldId id="305" r:id="rId14"/>
    <p:sldId id="306" r:id="rId15"/>
    <p:sldId id="299" r:id="rId16"/>
    <p:sldId id="301" r:id="rId17"/>
    <p:sldId id="302" r:id="rId18"/>
    <p:sldId id="303" r:id="rId19"/>
    <p:sldId id="304" r:id="rId20"/>
    <p:sldId id="307" r:id="rId21"/>
    <p:sldId id="308" r:id="rId22"/>
    <p:sldId id="309" r:id="rId23"/>
    <p:sldId id="262" r:id="rId24"/>
    <p:sldId id="282" r:id="rId25"/>
    <p:sldId id="283" r:id="rId2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284"/>
          </p14:sldIdLst>
        </p14:section>
        <p14:section name="Naïve String Matching Algorithm" id="{34F7AEA6-6865-4E1E-B5AB-7F36B89D59F5}">
          <p14:sldIdLst>
            <p14:sldId id="285"/>
            <p14:sldId id="296"/>
            <p14:sldId id="286"/>
            <p14:sldId id="297"/>
            <p14:sldId id="298"/>
            <p14:sldId id="300"/>
          </p14:sldIdLst>
        </p14:section>
        <p14:section name="The Knuth-Morris-Pratt Algorithm" id="{E7F1E54A-959B-445F-8BE6-43199E633052}">
          <p14:sldIdLst>
            <p14:sldId id="310"/>
            <p14:sldId id="312"/>
            <p14:sldId id="313"/>
            <p14:sldId id="314"/>
            <p14:sldId id="305"/>
            <p14:sldId id="306"/>
            <p14:sldId id="299"/>
            <p14:sldId id="301"/>
            <p14:sldId id="302"/>
            <p14:sldId id="303"/>
            <p14:sldId id="304"/>
            <p14:sldId id="307"/>
            <p14:sldId id="308"/>
            <p14:sldId id="309"/>
          </p14:sldIdLst>
        </p14:section>
        <p14:section name="COURSE CONTENT" id="{F4927CBE-FA17-46D1-BAAE-887D0AF2CCBF}">
          <p14:sldIdLst>
            <p14:sldId id="262"/>
            <p14:sldId id="282"/>
            <p14:sldId id="283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6C9C5F-2F2B-4A97-BFD0-774537DA9B6B}" v="31" dt="2021-12-13T06:20:29.1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74" autoAdjust="0"/>
    <p:restoredTop sz="96199" autoAdjust="0"/>
  </p:normalViewPr>
  <p:slideViewPr>
    <p:cSldViewPr>
      <p:cViewPr varScale="1">
        <p:scale>
          <a:sx n="110" d="100"/>
          <a:sy n="110" d="100"/>
        </p:scale>
        <p:origin x="20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4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hio Sutoyo" userId="541c4884-d134-4845-bad1-401a543e6c58" providerId="ADAL" clId="{E66C9C5F-2F2B-4A97-BFD0-774537DA9B6B}"/>
    <pc:docChg chg="undo redo custSel addSld delSld modSld sldOrd addSection modSection">
      <pc:chgData name="Rhio Sutoyo" userId="541c4884-d134-4845-bad1-401a543e6c58" providerId="ADAL" clId="{E66C9C5F-2F2B-4A97-BFD0-774537DA9B6B}" dt="2021-12-17T03:00:43.760" v="755" actId="729"/>
      <pc:docMkLst>
        <pc:docMk/>
      </pc:docMkLst>
      <pc:sldChg chg="modSp mod modShow">
        <pc:chgData name="Rhio Sutoyo" userId="541c4884-d134-4845-bad1-401a543e6c58" providerId="ADAL" clId="{E66C9C5F-2F2B-4A97-BFD0-774537DA9B6B}" dt="2021-12-13T06:19:38.911" v="369" actId="729"/>
        <pc:sldMkLst>
          <pc:docMk/>
          <pc:sldMk cId="1037120754" sldId="299"/>
        </pc:sldMkLst>
        <pc:graphicFrameChg chg="mod modGraphic">
          <ac:chgData name="Rhio Sutoyo" userId="541c4884-d134-4845-bad1-401a543e6c58" providerId="ADAL" clId="{E66C9C5F-2F2B-4A97-BFD0-774537DA9B6B}" dt="2021-12-13T06:05:24.998" v="9" actId="121"/>
          <ac:graphicFrameMkLst>
            <pc:docMk/>
            <pc:sldMk cId="1037120754" sldId="299"/>
            <ac:graphicFrameMk id="2" creationId="{00000000-0000-0000-0000-000000000000}"/>
          </ac:graphicFrameMkLst>
        </pc:graphicFrameChg>
      </pc:sldChg>
      <pc:sldChg chg="ord">
        <pc:chgData name="Rhio Sutoyo" userId="541c4884-d134-4845-bad1-401a543e6c58" providerId="ADAL" clId="{E66C9C5F-2F2B-4A97-BFD0-774537DA9B6B}" dt="2021-12-13T05:58:39.521" v="6"/>
        <pc:sldMkLst>
          <pc:docMk/>
          <pc:sldMk cId="15070187" sldId="300"/>
        </pc:sldMkLst>
      </pc:sldChg>
      <pc:sldChg chg="mod modShow">
        <pc:chgData name="Rhio Sutoyo" userId="541c4884-d134-4845-bad1-401a543e6c58" providerId="ADAL" clId="{E66C9C5F-2F2B-4A97-BFD0-774537DA9B6B}" dt="2021-12-13T06:19:38.911" v="369" actId="729"/>
        <pc:sldMkLst>
          <pc:docMk/>
          <pc:sldMk cId="3884128859" sldId="301"/>
        </pc:sldMkLst>
      </pc:sldChg>
      <pc:sldChg chg="mod modShow">
        <pc:chgData name="Rhio Sutoyo" userId="541c4884-d134-4845-bad1-401a543e6c58" providerId="ADAL" clId="{E66C9C5F-2F2B-4A97-BFD0-774537DA9B6B}" dt="2021-12-13T06:19:38.911" v="369" actId="729"/>
        <pc:sldMkLst>
          <pc:docMk/>
          <pc:sldMk cId="1162461788" sldId="302"/>
        </pc:sldMkLst>
      </pc:sldChg>
      <pc:sldChg chg="modSp mod modShow">
        <pc:chgData name="Rhio Sutoyo" userId="541c4884-d134-4845-bad1-401a543e6c58" providerId="ADAL" clId="{E66C9C5F-2F2B-4A97-BFD0-774537DA9B6B}" dt="2021-12-13T06:19:38.911" v="369" actId="729"/>
        <pc:sldMkLst>
          <pc:docMk/>
          <pc:sldMk cId="3494029355" sldId="303"/>
        </pc:sldMkLst>
        <pc:spChg chg="mod">
          <ac:chgData name="Rhio Sutoyo" userId="541c4884-d134-4845-bad1-401a543e6c58" providerId="ADAL" clId="{E66C9C5F-2F2B-4A97-BFD0-774537DA9B6B}" dt="2021-12-13T06:15:15.194" v="128" actId="20577"/>
          <ac:spMkLst>
            <pc:docMk/>
            <pc:sldMk cId="3494029355" sldId="303"/>
            <ac:spMk id="3" creationId="{00000000-0000-0000-0000-000000000000}"/>
          </ac:spMkLst>
        </pc:spChg>
        <pc:picChg chg="mod">
          <ac:chgData name="Rhio Sutoyo" userId="541c4884-d134-4845-bad1-401a543e6c58" providerId="ADAL" clId="{E66C9C5F-2F2B-4A97-BFD0-774537DA9B6B}" dt="2021-12-13T06:11:39.373" v="66" actId="1076"/>
          <ac:picMkLst>
            <pc:docMk/>
            <pc:sldMk cId="3494029355" sldId="303"/>
            <ac:picMk id="3076" creationId="{00000000-0000-0000-0000-000000000000}"/>
          </ac:picMkLst>
        </pc:picChg>
        <pc:picChg chg="mod">
          <ac:chgData name="Rhio Sutoyo" userId="541c4884-d134-4845-bad1-401a543e6c58" providerId="ADAL" clId="{E66C9C5F-2F2B-4A97-BFD0-774537DA9B6B}" dt="2021-12-13T06:11:39.566" v="67" actId="1076"/>
          <ac:picMkLst>
            <pc:docMk/>
            <pc:sldMk cId="3494029355" sldId="303"/>
            <ac:picMk id="3077" creationId="{00000000-0000-0000-0000-000000000000}"/>
          </ac:picMkLst>
        </pc:picChg>
      </pc:sldChg>
      <pc:sldChg chg="modSp mod modShow">
        <pc:chgData name="Rhio Sutoyo" userId="541c4884-d134-4845-bad1-401a543e6c58" providerId="ADAL" clId="{E66C9C5F-2F2B-4A97-BFD0-774537DA9B6B}" dt="2021-12-13T06:19:38.911" v="369" actId="729"/>
        <pc:sldMkLst>
          <pc:docMk/>
          <pc:sldMk cId="3465015137" sldId="304"/>
        </pc:sldMkLst>
        <pc:spChg chg="mod">
          <ac:chgData name="Rhio Sutoyo" userId="541c4884-d134-4845-bad1-401a543e6c58" providerId="ADAL" clId="{E66C9C5F-2F2B-4A97-BFD0-774537DA9B6B}" dt="2021-12-13T06:14:57.023" v="125" actId="113"/>
          <ac:spMkLst>
            <pc:docMk/>
            <pc:sldMk cId="3465015137" sldId="304"/>
            <ac:spMk id="3" creationId="{00000000-0000-0000-0000-000000000000}"/>
          </ac:spMkLst>
        </pc:spChg>
        <pc:picChg chg="mod">
          <ac:chgData name="Rhio Sutoyo" userId="541c4884-d134-4845-bad1-401a543e6c58" providerId="ADAL" clId="{E66C9C5F-2F2B-4A97-BFD0-774537DA9B6B}" dt="2021-12-13T06:10:59.867" v="35" actId="1076"/>
          <ac:picMkLst>
            <pc:docMk/>
            <pc:sldMk cId="3465015137" sldId="304"/>
            <ac:picMk id="4098" creationId="{00000000-0000-0000-0000-000000000000}"/>
          </ac:picMkLst>
        </pc:picChg>
      </pc:sldChg>
      <pc:sldChg chg="mod modShow">
        <pc:chgData name="Rhio Sutoyo" userId="541c4884-d134-4845-bad1-401a543e6c58" providerId="ADAL" clId="{E66C9C5F-2F2B-4A97-BFD0-774537DA9B6B}" dt="2021-12-13T06:19:38.911" v="369" actId="729"/>
        <pc:sldMkLst>
          <pc:docMk/>
          <pc:sldMk cId="3227381249" sldId="305"/>
        </pc:sldMkLst>
      </pc:sldChg>
      <pc:sldChg chg="mod modShow">
        <pc:chgData name="Rhio Sutoyo" userId="541c4884-d134-4845-bad1-401a543e6c58" providerId="ADAL" clId="{E66C9C5F-2F2B-4A97-BFD0-774537DA9B6B}" dt="2021-12-13T06:19:38.911" v="369" actId="729"/>
        <pc:sldMkLst>
          <pc:docMk/>
          <pc:sldMk cId="1614962388" sldId="306"/>
        </pc:sldMkLst>
      </pc:sldChg>
      <pc:sldChg chg="mod modShow">
        <pc:chgData name="Rhio Sutoyo" userId="541c4884-d134-4845-bad1-401a543e6c58" providerId="ADAL" clId="{E66C9C5F-2F2B-4A97-BFD0-774537DA9B6B}" dt="2021-12-17T03:00:43.760" v="755" actId="729"/>
        <pc:sldMkLst>
          <pc:docMk/>
          <pc:sldMk cId="2337834712" sldId="307"/>
        </pc:sldMkLst>
      </pc:sldChg>
      <pc:sldChg chg="mod modShow">
        <pc:chgData name="Rhio Sutoyo" userId="541c4884-d134-4845-bad1-401a543e6c58" providerId="ADAL" clId="{E66C9C5F-2F2B-4A97-BFD0-774537DA9B6B}" dt="2021-12-17T03:00:43.760" v="755" actId="729"/>
        <pc:sldMkLst>
          <pc:docMk/>
          <pc:sldMk cId="1994134341" sldId="308"/>
        </pc:sldMkLst>
      </pc:sldChg>
      <pc:sldChg chg="mod modShow">
        <pc:chgData name="Rhio Sutoyo" userId="541c4884-d134-4845-bad1-401a543e6c58" providerId="ADAL" clId="{E66C9C5F-2F2B-4A97-BFD0-774537DA9B6B}" dt="2021-12-13T05:25:09.739" v="4" actId="729"/>
        <pc:sldMkLst>
          <pc:docMk/>
          <pc:sldMk cId="2080466458" sldId="309"/>
        </pc:sldMkLst>
      </pc:sldChg>
      <pc:sldChg chg="addSp delSp modSp add mod ord">
        <pc:chgData name="Rhio Sutoyo" userId="541c4884-d134-4845-bad1-401a543e6c58" providerId="ADAL" clId="{E66C9C5F-2F2B-4A97-BFD0-774537DA9B6B}" dt="2021-12-13T06:19:31.476" v="368"/>
        <pc:sldMkLst>
          <pc:docMk/>
          <pc:sldMk cId="2505219637" sldId="310"/>
        </pc:sldMkLst>
        <pc:spChg chg="mod">
          <ac:chgData name="Rhio Sutoyo" userId="541c4884-d134-4845-bad1-401a543e6c58" providerId="ADAL" clId="{E66C9C5F-2F2B-4A97-BFD0-774537DA9B6B}" dt="2021-12-13T06:19:23.891" v="366" actId="6549"/>
          <ac:spMkLst>
            <pc:docMk/>
            <pc:sldMk cId="2505219637" sldId="310"/>
            <ac:spMk id="3" creationId="{00000000-0000-0000-0000-000000000000}"/>
          </ac:spMkLst>
        </pc:spChg>
        <pc:picChg chg="add del">
          <ac:chgData name="Rhio Sutoyo" userId="541c4884-d134-4845-bad1-401a543e6c58" providerId="ADAL" clId="{E66C9C5F-2F2B-4A97-BFD0-774537DA9B6B}" dt="2021-12-13T06:17:04.279" v="134" actId="21"/>
          <ac:picMkLst>
            <pc:docMk/>
            <pc:sldMk cId="2505219637" sldId="310"/>
            <ac:picMk id="6" creationId="{00000000-0000-0000-0000-000000000000}"/>
          </ac:picMkLst>
        </pc:picChg>
        <pc:picChg chg="add del">
          <ac:chgData name="Rhio Sutoyo" userId="541c4884-d134-4845-bad1-401a543e6c58" providerId="ADAL" clId="{E66C9C5F-2F2B-4A97-BFD0-774537DA9B6B}" dt="2021-12-13T06:17:04.279" v="134" actId="21"/>
          <ac:picMkLst>
            <pc:docMk/>
            <pc:sldMk cId="2505219637" sldId="310"/>
            <ac:picMk id="7" creationId="{00000000-0000-0000-0000-000000000000}"/>
          </ac:picMkLst>
        </pc:picChg>
      </pc:sldChg>
      <pc:sldChg chg="add del">
        <pc:chgData name="Rhio Sutoyo" userId="541c4884-d134-4845-bad1-401a543e6c58" providerId="ADAL" clId="{E66C9C5F-2F2B-4A97-BFD0-774537DA9B6B}" dt="2021-12-13T06:16:56.684" v="130" actId="2890"/>
        <pc:sldMkLst>
          <pc:docMk/>
          <pc:sldMk cId="2562973113" sldId="310"/>
        </pc:sldMkLst>
      </pc:sldChg>
      <pc:sldChg chg="addSp delSp modSp add del mod">
        <pc:chgData name="Rhio Sutoyo" userId="541c4884-d134-4845-bad1-401a543e6c58" providerId="ADAL" clId="{E66C9C5F-2F2B-4A97-BFD0-774537DA9B6B}" dt="2021-12-13T06:22:33.738" v="503" actId="2696"/>
        <pc:sldMkLst>
          <pc:docMk/>
          <pc:sldMk cId="1812620838" sldId="311"/>
        </pc:sldMkLst>
        <pc:spChg chg="add del mod">
          <ac:chgData name="Rhio Sutoyo" userId="541c4884-d134-4845-bad1-401a543e6c58" providerId="ADAL" clId="{E66C9C5F-2F2B-4A97-BFD0-774537DA9B6B}" dt="2021-12-13T06:20:29.191" v="374"/>
          <ac:spMkLst>
            <pc:docMk/>
            <pc:sldMk cId="1812620838" sldId="311"/>
            <ac:spMk id="2" creationId="{70F28DD4-9C84-42FC-8A10-4316A775AA74}"/>
          </ac:spMkLst>
        </pc:spChg>
        <pc:spChg chg="add del mod">
          <ac:chgData name="Rhio Sutoyo" userId="541c4884-d134-4845-bad1-401a543e6c58" providerId="ADAL" clId="{E66C9C5F-2F2B-4A97-BFD0-774537DA9B6B}" dt="2021-12-13T06:21:19.867" v="453" actId="2711"/>
          <ac:spMkLst>
            <pc:docMk/>
            <pc:sldMk cId="1812620838" sldId="311"/>
            <ac:spMk id="3" creationId="{00000000-0000-0000-0000-000000000000}"/>
          </ac:spMkLst>
        </pc:spChg>
      </pc:sldChg>
      <pc:sldChg chg="add del replId">
        <pc:chgData name="Rhio Sutoyo" userId="541c4884-d134-4845-bad1-401a543e6c58" providerId="ADAL" clId="{E66C9C5F-2F2B-4A97-BFD0-774537DA9B6B}" dt="2021-12-13T06:16:56.684" v="130" actId="2890"/>
        <pc:sldMkLst>
          <pc:docMk/>
          <pc:sldMk cId="3725629976" sldId="311"/>
        </pc:sldMkLst>
      </pc:sldChg>
      <pc:sldChg chg="modSp add mod">
        <pc:chgData name="Rhio Sutoyo" userId="541c4884-d134-4845-bad1-401a543e6c58" providerId="ADAL" clId="{E66C9C5F-2F2B-4A97-BFD0-774537DA9B6B}" dt="2021-12-13T06:22:27.381" v="502" actId="403"/>
        <pc:sldMkLst>
          <pc:docMk/>
          <pc:sldMk cId="65864720" sldId="312"/>
        </pc:sldMkLst>
        <pc:spChg chg="mod">
          <ac:chgData name="Rhio Sutoyo" userId="541c4884-d134-4845-bad1-401a543e6c58" providerId="ADAL" clId="{E66C9C5F-2F2B-4A97-BFD0-774537DA9B6B}" dt="2021-12-13T06:22:27.381" v="502" actId="403"/>
          <ac:spMkLst>
            <pc:docMk/>
            <pc:sldMk cId="65864720" sldId="312"/>
            <ac:spMk id="3" creationId="{00000000-0000-0000-0000-000000000000}"/>
          </ac:spMkLst>
        </pc:spChg>
      </pc:sldChg>
      <pc:sldChg chg="add del replId">
        <pc:chgData name="Rhio Sutoyo" userId="541c4884-d134-4845-bad1-401a543e6c58" providerId="ADAL" clId="{E66C9C5F-2F2B-4A97-BFD0-774537DA9B6B}" dt="2021-12-13T06:16:56.684" v="130" actId="2890"/>
        <pc:sldMkLst>
          <pc:docMk/>
          <pc:sldMk cId="3536598247" sldId="312"/>
        </pc:sldMkLst>
      </pc:sldChg>
      <pc:sldChg chg="new del">
        <pc:chgData name="Rhio Sutoyo" userId="541c4884-d134-4845-bad1-401a543e6c58" providerId="ADAL" clId="{E66C9C5F-2F2B-4A97-BFD0-774537DA9B6B}" dt="2021-12-13T06:22:45.314" v="505" actId="680"/>
        <pc:sldMkLst>
          <pc:docMk/>
          <pc:sldMk cId="660455083" sldId="313"/>
        </pc:sldMkLst>
      </pc:sldChg>
      <pc:sldChg chg="modSp add mod">
        <pc:chgData name="Rhio Sutoyo" userId="541c4884-d134-4845-bad1-401a543e6c58" providerId="ADAL" clId="{E66C9C5F-2F2B-4A97-BFD0-774537DA9B6B}" dt="2021-12-13T06:26:04.999" v="711" actId="20577"/>
        <pc:sldMkLst>
          <pc:docMk/>
          <pc:sldMk cId="821788747" sldId="313"/>
        </pc:sldMkLst>
        <pc:spChg chg="mod">
          <ac:chgData name="Rhio Sutoyo" userId="541c4884-d134-4845-bad1-401a543e6c58" providerId="ADAL" clId="{E66C9C5F-2F2B-4A97-BFD0-774537DA9B6B}" dt="2021-12-13T06:26:04.999" v="711" actId="20577"/>
          <ac:spMkLst>
            <pc:docMk/>
            <pc:sldMk cId="821788747" sldId="313"/>
            <ac:spMk id="3" creationId="{00000000-0000-0000-0000-000000000000}"/>
          </ac:spMkLst>
        </pc:spChg>
      </pc:sldChg>
      <pc:sldChg chg="add del replId">
        <pc:chgData name="Rhio Sutoyo" userId="541c4884-d134-4845-bad1-401a543e6c58" providerId="ADAL" clId="{E66C9C5F-2F2B-4A97-BFD0-774537DA9B6B}" dt="2021-12-13T06:16:56.684" v="130" actId="2890"/>
        <pc:sldMkLst>
          <pc:docMk/>
          <pc:sldMk cId="3675804958" sldId="313"/>
        </pc:sldMkLst>
      </pc:sldChg>
      <pc:sldChg chg="add del replId">
        <pc:chgData name="Rhio Sutoyo" userId="541c4884-d134-4845-bad1-401a543e6c58" providerId="ADAL" clId="{E66C9C5F-2F2B-4A97-BFD0-774537DA9B6B}" dt="2021-12-13T06:16:56.684" v="130" actId="2890"/>
        <pc:sldMkLst>
          <pc:docMk/>
          <pc:sldMk cId="562068269" sldId="314"/>
        </pc:sldMkLst>
      </pc:sldChg>
      <pc:sldChg chg="modSp add mod">
        <pc:chgData name="Rhio Sutoyo" userId="541c4884-d134-4845-bad1-401a543e6c58" providerId="ADAL" clId="{E66C9C5F-2F2B-4A97-BFD0-774537DA9B6B}" dt="2021-12-17T02:27:06.048" v="753" actId="20577"/>
        <pc:sldMkLst>
          <pc:docMk/>
          <pc:sldMk cId="997339237" sldId="314"/>
        </pc:sldMkLst>
        <pc:spChg chg="mod">
          <ac:chgData name="Rhio Sutoyo" userId="541c4884-d134-4845-bad1-401a543e6c58" providerId="ADAL" clId="{E66C9C5F-2F2B-4A97-BFD0-774537DA9B6B}" dt="2021-12-17T02:27:06.048" v="753" actId="20577"/>
          <ac:spMkLst>
            <pc:docMk/>
            <pc:sldMk cId="997339237" sldId="314"/>
            <ac:spMk id="3" creationId="{00000000-0000-0000-0000-000000000000}"/>
          </ac:spMkLst>
        </pc:spChg>
      </pc:sldChg>
      <pc:sldChg chg="new del">
        <pc:chgData name="Rhio Sutoyo" userId="541c4884-d134-4845-bad1-401a543e6c58" providerId="ADAL" clId="{E66C9C5F-2F2B-4A97-BFD0-774537DA9B6B}" dt="2021-12-17T02:26:02.284" v="713" actId="680"/>
        <pc:sldMkLst>
          <pc:docMk/>
          <pc:sldMk cId="2841623129" sldId="314"/>
        </pc:sldMkLst>
      </pc:sldChg>
      <pc:sldChg chg="modSp new del mod">
        <pc:chgData name="Rhio Sutoyo" userId="541c4884-d134-4845-bad1-401a543e6c58" providerId="ADAL" clId="{E66C9C5F-2F2B-4A97-BFD0-774537DA9B6B}" dt="2021-12-17T03:00:26.447" v="754" actId="47"/>
        <pc:sldMkLst>
          <pc:docMk/>
          <pc:sldMk cId="683080322" sldId="315"/>
        </pc:sldMkLst>
        <pc:spChg chg="mod">
          <ac:chgData name="Rhio Sutoyo" userId="541c4884-d134-4845-bad1-401a543e6c58" providerId="ADAL" clId="{E66C9C5F-2F2B-4A97-BFD0-774537DA9B6B}" dt="2021-12-17T02:26:16.218" v="719" actId="21"/>
          <ac:spMkLst>
            <pc:docMk/>
            <pc:sldMk cId="683080322" sldId="315"/>
            <ac:spMk id="3" creationId="{415AB563-27A7-45F1-B301-7AB2F62333D1}"/>
          </ac:spMkLst>
        </pc:spChg>
      </pc:sldChg>
      <pc:sldChg chg="add del replId">
        <pc:chgData name="Rhio Sutoyo" userId="541c4884-d134-4845-bad1-401a543e6c58" providerId="ADAL" clId="{E66C9C5F-2F2B-4A97-BFD0-774537DA9B6B}" dt="2021-12-13T06:16:56.684" v="130" actId="2890"/>
        <pc:sldMkLst>
          <pc:docMk/>
          <pc:sldMk cId="2017206061" sldId="315"/>
        </pc:sldMkLst>
      </pc:sldChg>
      <pc:sldChg chg="add del replId">
        <pc:chgData name="Rhio Sutoyo" userId="541c4884-d134-4845-bad1-401a543e6c58" providerId="ADAL" clId="{E66C9C5F-2F2B-4A97-BFD0-774537DA9B6B}" dt="2021-12-13T06:16:56.684" v="130" actId="2890"/>
        <pc:sldMkLst>
          <pc:docMk/>
          <pc:sldMk cId="1453508889" sldId="316"/>
        </pc:sldMkLst>
      </pc:sldChg>
      <pc:sldChg chg="add del replId">
        <pc:chgData name="Rhio Sutoyo" userId="541c4884-d134-4845-bad1-401a543e6c58" providerId="ADAL" clId="{E66C9C5F-2F2B-4A97-BFD0-774537DA9B6B}" dt="2021-12-13T06:16:56.684" v="130" actId="2890"/>
        <pc:sldMkLst>
          <pc:docMk/>
          <pc:sldMk cId="2028344572" sldId="317"/>
        </pc:sldMkLst>
      </pc:sldChg>
      <pc:sldChg chg="add del replId">
        <pc:chgData name="Rhio Sutoyo" userId="541c4884-d134-4845-bad1-401a543e6c58" providerId="ADAL" clId="{E66C9C5F-2F2B-4A97-BFD0-774537DA9B6B}" dt="2021-12-13T06:16:56.684" v="130" actId="2890"/>
        <pc:sldMkLst>
          <pc:docMk/>
          <pc:sldMk cId="2051465593" sldId="318"/>
        </pc:sldMkLst>
      </pc:sldChg>
      <pc:sldChg chg="add del replId">
        <pc:chgData name="Rhio Sutoyo" userId="541c4884-d134-4845-bad1-401a543e6c58" providerId="ADAL" clId="{E66C9C5F-2F2B-4A97-BFD0-774537DA9B6B}" dt="2021-12-13T06:16:56.684" v="130" actId="2890"/>
        <pc:sldMkLst>
          <pc:docMk/>
          <pc:sldMk cId="515428495" sldId="31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E91A7-7D36-48F8-8968-B2E8F6265043}" type="datetimeFigureOut">
              <a:rPr lang="en-US" smtClean="0"/>
              <a:pPr/>
              <a:t>17-Dec-21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2BBB-0FF0-450E-B148-00E4A7417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17/12/2021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17/12/2021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17/12/2021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B6A93-3217-4FC0-A86C-8AE53F89F4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17/12/2021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17/12/2021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17/12/2021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17/12/2021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17/12/2021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17/12/2021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17/12/2021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17/12/2021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17/12/2021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COMP6</a:t>
            </a:r>
            <a:r>
              <a:rPr lang="id-ID" sz="3200" dirty="0"/>
              <a:t>049 </a:t>
            </a:r>
            <a:r>
              <a:rPr lang="en-US" sz="3200" dirty="0"/>
              <a:t>– </a:t>
            </a:r>
            <a:r>
              <a:rPr lang="id-ID" sz="3200" dirty="0"/>
              <a:t>Algorithm Design and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 </a:t>
            </a:r>
            <a:r>
              <a:rPr lang="id-ID" dirty="0"/>
              <a:t>1</a:t>
            </a:r>
            <a:r>
              <a:rPr lang="en-US"/>
              <a:t>9-20 </a:t>
            </a:r>
            <a:r>
              <a:rPr lang="en-US" dirty="0"/>
              <a:t>– </a:t>
            </a:r>
            <a:r>
              <a:rPr lang="id-ID" dirty="0"/>
              <a:t>String Matching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700808"/>
            <a:ext cx="7067128" cy="442535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P1: </a:t>
            </a:r>
            <a:r>
              <a:rPr lang="en-US" sz="2800" dirty="0">
                <a:latin typeface="Consolas" panose="020B0609020204030204" pitchFamily="49" charset="0"/>
              </a:rPr>
              <a:t>a b c d a b e a b f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</a:rPr>
              <a:t>P2: </a:t>
            </a:r>
            <a:r>
              <a:rPr lang="en-US" sz="2800" dirty="0">
                <a:latin typeface="Consolas" panose="020B0609020204030204" pitchFamily="49" charset="0"/>
              </a:rPr>
              <a:t>a b c d e a b f a b c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</a:rPr>
              <a:t>P3: </a:t>
            </a:r>
            <a:r>
              <a:rPr lang="en-US" sz="2800" dirty="0">
                <a:latin typeface="Consolas" panose="020B0609020204030204" pitchFamily="49" charset="0"/>
              </a:rPr>
              <a:t>a </a:t>
            </a:r>
            <a:r>
              <a:rPr lang="en-US" sz="2800" dirty="0" err="1">
                <a:latin typeface="Consolas" panose="020B0609020204030204" pitchFamily="49" charset="0"/>
              </a:rPr>
              <a:t>a</a:t>
            </a:r>
            <a:r>
              <a:rPr lang="en-US" sz="2800" dirty="0">
                <a:latin typeface="Consolas" panose="020B0609020204030204" pitchFamily="49" charset="0"/>
              </a:rPr>
              <a:t> b c a d a </a:t>
            </a:r>
            <a:r>
              <a:rPr lang="en-US" sz="2800" dirty="0" err="1">
                <a:latin typeface="Consolas" panose="020B0609020204030204" pitchFamily="49" charset="0"/>
              </a:rPr>
              <a:t>a</a:t>
            </a:r>
            <a:r>
              <a:rPr lang="en-US" sz="2800" dirty="0">
                <a:latin typeface="Consolas" panose="020B0609020204030204" pitchFamily="49" charset="0"/>
              </a:rPr>
              <a:t> b e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</a:rPr>
              <a:t>P4: </a:t>
            </a:r>
            <a:r>
              <a:rPr lang="en-US" sz="2800" dirty="0">
                <a:latin typeface="Consolas" panose="020B0609020204030204" pitchFamily="49" charset="0"/>
              </a:rPr>
              <a:t>a </a:t>
            </a:r>
            <a:r>
              <a:rPr lang="en-US" sz="2800" dirty="0" err="1">
                <a:latin typeface="Consolas" panose="020B0609020204030204" pitchFamily="49" charset="0"/>
              </a:rPr>
              <a:t>a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a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a</a:t>
            </a:r>
            <a:r>
              <a:rPr lang="en-US" sz="2800" dirty="0">
                <a:latin typeface="Consolas" panose="020B0609020204030204" pitchFamily="49" charset="0"/>
              </a:rPr>
              <a:t> b a </a:t>
            </a:r>
            <a:r>
              <a:rPr lang="en-US" sz="2800" dirty="0" err="1">
                <a:latin typeface="Consolas" panose="020B0609020204030204" pitchFamily="49" charset="0"/>
              </a:rPr>
              <a:t>a</a:t>
            </a:r>
            <a:r>
              <a:rPr lang="en-US" sz="2800" dirty="0">
                <a:latin typeface="Consolas" panose="020B0609020204030204" pitchFamily="49" charset="0"/>
              </a:rPr>
              <a:t> c 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43808" y="332656"/>
            <a:ext cx="63001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 sz="2800" dirty="0"/>
              <a:t>The Knuth-Morris-Pratt Algorithm</a:t>
            </a:r>
          </a:p>
        </p:txBody>
      </p:sp>
    </p:spTree>
    <p:extLst>
      <p:ext uri="{BB962C8B-B14F-4D97-AF65-F5344CB8AC3E}">
        <p14:creationId xmlns:p14="http://schemas.microsoft.com/office/powerpoint/2010/main" val="65864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700808"/>
            <a:ext cx="7067128" cy="442535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String: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 b a b c a b c a  b  a  b  a  b  d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1 2 3 4 5 6 7 8 9 10 11 12 13 14 15 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Pattern: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Index: </a:t>
            </a:r>
            <a:r>
              <a:rPr lang="en-US" sz="2400" dirty="0">
                <a:latin typeface="Consolas" panose="020B0609020204030204" pitchFamily="49" charset="0"/>
              </a:rPr>
              <a:t>	1 2 3 4 5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Pattern:</a:t>
            </a:r>
            <a:r>
              <a:rPr lang="en-US" sz="2400" dirty="0">
                <a:latin typeface="Consolas" panose="020B0609020204030204" pitchFamily="49" charset="0"/>
              </a:rPr>
              <a:t>	a b a b d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0 0 1 2 0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43808" y="332656"/>
            <a:ext cx="63001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 sz="2800" dirty="0"/>
              <a:t>The Knuth-Morris-Pratt Algorithm</a:t>
            </a:r>
          </a:p>
        </p:txBody>
      </p:sp>
    </p:spTree>
    <p:extLst>
      <p:ext uri="{BB962C8B-B14F-4D97-AF65-F5344CB8AC3E}">
        <p14:creationId xmlns:p14="http://schemas.microsoft.com/office/powerpoint/2010/main" val="821788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700808"/>
            <a:ext cx="7067128" cy="442535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String: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 B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1 2 3 4 5 6 7 8 9 10 11 12 13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Pattern: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Index: </a:t>
            </a:r>
            <a:r>
              <a:rPr lang="en-US" sz="2400" dirty="0">
                <a:latin typeface="Consolas" panose="020B0609020204030204" pitchFamily="49" charset="0"/>
              </a:rPr>
              <a:t>	1 2 3 4 5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Pattern:</a:t>
            </a:r>
            <a:r>
              <a:rPr lang="en-US" sz="2400" dirty="0">
                <a:latin typeface="Consolas" panose="020B0609020204030204" pitchFamily="49" charset="0"/>
              </a:rPr>
              <a:t>	A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B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0 1 2 3 0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43808" y="332656"/>
            <a:ext cx="63001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 sz="2800" dirty="0"/>
              <a:t>The Knuth-Morris-Pratt Algorithm</a:t>
            </a:r>
          </a:p>
        </p:txBody>
      </p:sp>
    </p:spTree>
    <p:extLst>
      <p:ext uri="{BB962C8B-B14F-4D97-AF65-F5344CB8AC3E}">
        <p14:creationId xmlns:p14="http://schemas.microsoft.com/office/powerpoint/2010/main" val="997339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700808"/>
            <a:ext cx="7067128" cy="4425355"/>
          </a:xfrm>
        </p:spPr>
        <p:txBody>
          <a:bodyPr/>
          <a:lstStyle/>
          <a:p>
            <a:r>
              <a:rPr lang="id-ID" dirty="0"/>
              <a:t>The objective of this algorithm is to minimize the total number of comparison between pattern P and text T.</a:t>
            </a:r>
          </a:p>
          <a:p>
            <a:r>
              <a:rPr lang="id-ID" dirty="0"/>
              <a:t>Example :</a:t>
            </a:r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A naive string matching proceeds this following manner : T[3] != P[3], the algorithm slides the pattern by 1 character.</a:t>
            </a:r>
          </a:p>
          <a:p>
            <a:r>
              <a:rPr lang="id-ID" dirty="0"/>
              <a:t>This is not effective, in KMP algorithm the slides will be :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43808" y="332656"/>
            <a:ext cx="63001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 sz="2800" dirty="0"/>
              <a:t>The Knuth-Morris-Pratt Algorithm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82" y="2780928"/>
            <a:ext cx="2078721" cy="6480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129" y="4863094"/>
            <a:ext cx="2033774" cy="65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81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Knuth-Morris-Pratt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The KMP Algorithm extract information about better shifts based on the pattern itself</a:t>
            </a:r>
          </a:p>
          <a:p>
            <a:r>
              <a:rPr lang="id-ID" dirty="0"/>
              <a:t>The KMP Algorithm works in two stages :</a:t>
            </a:r>
          </a:p>
          <a:p>
            <a:pPr lvl="1"/>
            <a:r>
              <a:rPr lang="id-ID" dirty="0"/>
              <a:t>Preprocess the pattern to obtain information so that trivial comparisons can be reduced (generate failure function / prefix function)</a:t>
            </a:r>
          </a:p>
          <a:p>
            <a:pPr lvl="1"/>
            <a:r>
              <a:rPr lang="id-ID" dirty="0"/>
              <a:t>Use failure / prefix function for determining the better shifts for effective pattern matching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62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332656"/>
            <a:ext cx="6300192" cy="1143000"/>
          </a:xfrm>
        </p:spPr>
        <p:txBody>
          <a:bodyPr/>
          <a:lstStyle/>
          <a:p>
            <a:r>
              <a:rPr lang="en-US" sz="2800" dirty="0"/>
              <a:t>K</a:t>
            </a:r>
            <a:r>
              <a:rPr lang="id-ID" sz="2800" dirty="0"/>
              <a:t>MP</a:t>
            </a:r>
            <a:r>
              <a:rPr lang="en-US" sz="2800" dirty="0"/>
              <a:t> Algorithm</a:t>
            </a:r>
            <a:r>
              <a:rPr lang="id-ID" sz="2800" dirty="0"/>
              <a:t> Prefix Function</a:t>
            </a:r>
            <a:endParaRPr lang="en-US" sz="2800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1628800"/>
            <a:ext cx="7355160" cy="4497363"/>
          </a:xfrm>
        </p:spPr>
        <p:txBody>
          <a:bodyPr>
            <a:normAutofit/>
          </a:bodyPr>
          <a:lstStyle/>
          <a:p>
            <a:r>
              <a:rPr lang="en-US" dirty="0"/>
              <a:t>We want to search Pattern </a:t>
            </a:r>
            <a:r>
              <a:rPr lang="en-US" b="1" dirty="0" err="1"/>
              <a:t>aaab</a:t>
            </a:r>
            <a:r>
              <a:rPr lang="en-US" dirty="0"/>
              <a:t> in String </a:t>
            </a:r>
            <a:r>
              <a:rPr lang="en-US" b="1" dirty="0" err="1"/>
              <a:t>aaaaaab</a:t>
            </a:r>
            <a:endParaRPr lang="en-US" b="1" dirty="0"/>
          </a:p>
          <a:p>
            <a:r>
              <a:rPr lang="en-US" dirty="0"/>
              <a:t>Build failure function</a:t>
            </a:r>
          </a:p>
          <a:p>
            <a:r>
              <a:rPr lang="en-US" dirty="0" err="1"/>
              <a:t>i</a:t>
            </a:r>
            <a:r>
              <a:rPr lang="en-US" dirty="0"/>
              <a:t> = 0, string pattern until index 0 is </a:t>
            </a:r>
            <a:r>
              <a:rPr lang="en-US" b="1" dirty="0"/>
              <a:t>a</a:t>
            </a:r>
            <a:r>
              <a:rPr lang="en-US" dirty="0"/>
              <a:t>. so we cannot compare prefix and suffix from this index. The value become 0.</a:t>
            </a:r>
          </a:p>
          <a:p>
            <a:r>
              <a:rPr lang="en-US" dirty="0" err="1"/>
              <a:t>i</a:t>
            </a:r>
            <a:r>
              <a:rPr lang="en-US" dirty="0"/>
              <a:t> = 1, string pattern until index 1 is </a:t>
            </a:r>
            <a:r>
              <a:rPr lang="en-US" b="1" dirty="0"/>
              <a:t>aa</a:t>
            </a:r>
            <a:r>
              <a:rPr lang="en-US" dirty="0"/>
              <a:t>. </a:t>
            </a:r>
          </a:p>
          <a:p>
            <a:pPr marL="400050" lvl="1" indent="0">
              <a:buNone/>
            </a:pPr>
            <a:r>
              <a:rPr lang="en-US" dirty="0"/>
              <a:t>Suffix =a, prefix = a. because the suffix and prefix is match 1 character, the value become 1.</a:t>
            </a:r>
          </a:p>
          <a:p>
            <a:r>
              <a:rPr lang="en-US" dirty="0" err="1"/>
              <a:t>i</a:t>
            </a:r>
            <a:r>
              <a:rPr lang="en-US" dirty="0"/>
              <a:t> = 2, string pattern until index 2 is </a:t>
            </a:r>
            <a:r>
              <a:rPr lang="en-US" b="1" dirty="0" err="1"/>
              <a:t>aaa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037461"/>
              </p:ext>
            </p:extLst>
          </p:nvPr>
        </p:nvGraphicFramePr>
        <p:xfrm>
          <a:off x="1716360" y="486916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Match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120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700808"/>
            <a:ext cx="7067128" cy="4425355"/>
          </a:xfrm>
        </p:spPr>
        <p:txBody>
          <a:bodyPr/>
          <a:lstStyle/>
          <a:p>
            <a:r>
              <a:rPr lang="en-US" dirty="0"/>
              <a:t>From table before, the biggest match value is 2, so the value for this index is 2</a:t>
            </a:r>
          </a:p>
          <a:p>
            <a:r>
              <a:rPr lang="en-US" dirty="0" err="1"/>
              <a:t>i</a:t>
            </a:r>
            <a:r>
              <a:rPr lang="en-US" dirty="0"/>
              <a:t>=3, string pattern until index 2 is </a:t>
            </a:r>
            <a:r>
              <a:rPr lang="en-US" b="1" dirty="0" err="1"/>
              <a:t>aaab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From table above, the biggest match value is 0, so the value for this index is 0.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298102"/>
              </p:ext>
            </p:extLst>
          </p:nvPr>
        </p:nvGraphicFramePr>
        <p:xfrm>
          <a:off x="1979712" y="285293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843808" y="332656"/>
            <a:ext cx="63001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 sz="2800" dirty="0"/>
              <a:t>K</a:t>
            </a:r>
            <a:r>
              <a:rPr lang="id-ID" sz="2800" dirty="0"/>
              <a:t>MP</a:t>
            </a:r>
            <a:r>
              <a:rPr lang="en-US" sz="2800" dirty="0"/>
              <a:t> Algorithm</a:t>
            </a:r>
            <a:r>
              <a:rPr lang="id-ID" sz="2800" dirty="0"/>
              <a:t> Prefix Function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4128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</a:t>
            </a:r>
            <a:r>
              <a:rPr lang="id-ID" sz="3200" dirty="0"/>
              <a:t>MP</a:t>
            </a:r>
            <a:r>
              <a:rPr lang="en-US" sz="3200" dirty="0"/>
              <a:t> Algorithm</a:t>
            </a:r>
            <a:r>
              <a:rPr lang="id-ID" sz="3200" dirty="0"/>
              <a:t> Prefix Function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2420888"/>
            <a:ext cx="7067128" cy="3705275"/>
          </a:xfrm>
        </p:spPr>
        <p:txBody>
          <a:bodyPr/>
          <a:lstStyle/>
          <a:p>
            <a:r>
              <a:rPr lang="en-US" dirty="0"/>
              <a:t>From process before, we get the failure function as follows 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205180"/>
              </p:ext>
            </p:extLst>
          </p:nvPr>
        </p:nvGraphicFramePr>
        <p:xfrm>
          <a:off x="3059832" y="3212976"/>
          <a:ext cx="36724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461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628800"/>
            <a:ext cx="7067128" cy="4497363"/>
          </a:xfrm>
        </p:spPr>
        <p:txBody>
          <a:bodyPr/>
          <a:lstStyle/>
          <a:p>
            <a:r>
              <a:rPr lang="en-US" dirty="0"/>
              <a:t>Loop 1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According to process above, the last correct character is in index 2, so we can see in the failure function F(2) = 2.</a:t>
            </a:r>
          </a:p>
          <a:p>
            <a:r>
              <a:rPr lang="en-US" dirty="0"/>
              <a:t>Failed at position 3, so we can jump by 3 – F(2) = 1</a:t>
            </a:r>
          </a:p>
          <a:p>
            <a:r>
              <a:rPr lang="en-US" dirty="0"/>
              <a:t>Loop 2, we can start from index 1 according to the failure function before.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843808" y="332656"/>
            <a:ext cx="63001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 sz="2800" dirty="0"/>
              <a:t>K</a:t>
            </a:r>
            <a:r>
              <a:rPr lang="id-ID" sz="2800" dirty="0"/>
              <a:t>MP</a:t>
            </a:r>
            <a:r>
              <a:rPr lang="en-US" sz="2800" dirty="0"/>
              <a:t> Algorithm</a:t>
            </a:r>
            <a:r>
              <a:rPr lang="id-ID" sz="2800" dirty="0"/>
              <a:t> Example</a:t>
            </a:r>
            <a:endParaRPr lang="en-US" sz="28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132856"/>
            <a:ext cx="2736304" cy="808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228735"/>
            <a:ext cx="2880320" cy="85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4029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628800"/>
            <a:ext cx="7067128" cy="4497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According to process before, the last correct character is in index 2, so we can see in the failure function F(2) = 2.</a:t>
            </a:r>
          </a:p>
          <a:p>
            <a:r>
              <a:rPr lang="en-US" dirty="0"/>
              <a:t>Failed at position 3, so we can jump by 3 – F(2) = 1</a:t>
            </a:r>
          </a:p>
          <a:p>
            <a:r>
              <a:rPr lang="en-US" dirty="0"/>
              <a:t>Loop 3, we can start from index 2 according to the failure function before.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Match found in this loop</a:t>
            </a:r>
          </a:p>
          <a:p>
            <a:r>
              <a:rPr lang="en-US" dirty="0"/>
              <a:t>Total time complexity of KMP is O(</a:t>
            </a:r>
            <a:r>
              <a:rPr lang="en-US" dirty="0" err="1"/>
              <a:t>n+m</a:t>
            </a:r>
            <a:r>
              <a:rPr lang="en-US" dirty="0"/>
              <a:t>) worst case :</a:t>
            </a:r>
          </a:p>
          <a:p>
            <a:pPr lvl="1"/>
            <a:r>
              <a:rPr lang="en-US" dirty="0"/>
              <a:t>For matching takes O(n) time</a:t>
            </a:r>
          </a:p>
          <a:p>
            <a:pPr lvl="1"/>
            <a:r>
              <a:rPr lang="en-US" dirty="0"/>
              <a:t>Generate failure function need O(m) time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843808" y="332656"/>
            <a:ext cx="63001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 sz="2800" dirty="0"/>
              <a:t>K</a:t>
            </a:r>
            <a:r>
              <a:rPr lang="id-ID" sz="2800" dirty="0"/>
              <a:t>MP</a:t>
            </a:r>
            <a:r>
              <a:rPr lang="en-US" sz="2800" dirty="0"/>
              <a:t> Algorithm</a:t>
            </a:r>
            <a:r>
              <a:rPr lang="id-ID" sz="2800" dirty="0"/>
              <a:t> Example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18764"/>
            <a:ext cx="2880320" cy="8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01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927748" y="332656"/>
            <a:ext cx="4184104" cy="792088"/>
          </a:xfrm>
        </p:spPr>
        <p:txBody>
          <a:bodyPr/>
          <a:lstStyle/>
          <a:p>
            <a:r>
              <a:rPr lang="en-US" dirty="0">
                <a:latin typeface="Open Sans" pitchFamily="-84" charset="0"/>
              </a:rPr>
              <a:t>Outline</a:t>
            </a:r>
            <a:r>
              <a:rPr lang="id-ID" dirty="0">
                <a:latin typeface="Open Sans" pitchFamily="-84" charset="0"/>
              </a:rPr>
              <a:t> Materials</a:t>
            </a:r>
            <a:endParaRPr lang="en-US" dirty="0">
              <a:latin typeface="Open Sans" pitchFamily="-8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1DAF22-B401-4A2C-8EC1-A5BB2AA7DEF7}" type="slidenum">
              <a:rPr lang="id-ID" smtClean="0"/>
              <a:pPr>
                <a:defRPr/>
              </a:pPr>
              <a:t>2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ISYS6197</a:t>
            </a:r>
            <a:endParaRPr lang="id-ID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491121"/>
              </p:ext>
            </p:extLst>
          </p:nvPr>
        </p:nvGraphicFramePr>
        <p:xfrm>
          <a:off x="1331640" y="1772816"/>
          <a:ext cx="7067550" cy="1584960"/>
        </p:xfrm>
        <a:graphic>
          <a:graphicData uri="http://schemas.openxmlformats.org/drawingml/2006/table">
            <a:tbl>
              <a:tblPr/>
              <a:tblGrid>
                <a:gridCol w="706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Naïve String Matching Algorithm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Knuth-Morris-Pratt Algorithm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131840" y="764704"/>
            <a:ext cx="5584704" cy="514316"/>
          </a:xfrm>
        </p:spPr>
        <p:txBody>
          <a:bodyPr>
            <a:normAutofit fontScale="90000"/>
          </a:bodyPr>
          <a:lstStyle/>
          <a:p>
            <a:r>
              <a:rPr lang="en-US" dirty="0"/>
              <a:t>Knuth Morris Pratt’s (KMP) Algorithm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16663"/>
            <a:ext cx="4464496" cy="508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834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419872" y="836712"/>
            <a:ext cx="5224664" cy="514316"/>
          </a:xfrm>
        </p:spPr>
        <p:txBody>
          <a:bodyPr>
            <a:normAutofit fontScale="90000"/>
          </a:bodyPr>
          <a:lstStyle/>
          <a:p>
            <a:r>
              <a:rPr lang="en-US" dirty="0"/>
              <a:t>Knuth Morris Pratt’s (KMP) Algorithm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56792"/>
            <a:ext cx="4824536" cy="495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134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564904"/>
            <a:ext cx="6840759" cy="367240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Given a text string,</a:t>
            </a:r>
          </a:p>
          <a:p>
            <a:pPr marL="0" indent="0" algn="ctr">
              <a:buNone/>
            </a:pPr>
            <a:r>
              <a:rPr lang="en-US" dirty="0"/>
              <a:t>“ABABABABAABABABABAAAAAAAA”</a:t>
            </a:r>
          </a:p>
          <a:p>
            <a:pPr marL="0" indent="0">
              <a:buNone/>
            </a:pPr>
            <a:r>
              <a:rPr lang="en-US" dirty="0"/>
              <a:t>You</a:t>
            </a:r>
            <a:r>
              <a:rPr lang="id-ID" dirty="0"/>
              <a:t> are </a:t>
            </a:r>
            <a:r>
              <a:rPr lang="en-US" dirty="0"/>
              <a:t>to determine whether string pattern "ABABABAB" is exists or not in the text string. For this problem, you have to </a:t>
            </a:r>
            <a:r>
              <a:rPr lang="en-US" b="1" dirty="0"/>
              <a:t>calculate the prefix function</a:t>
            </a:r>
            <a:r>
              <a:rPr lang="en-US" dirty="0"/>
              <a:t> (failure function/failure table) and </a:t>
            </a:r>
            <a:r>
              <a:rPr lang="en-US" b="1" dirty="0"/>
              <a:t>simulate the string matching</a:t>
            </a:r>
            <a:r>
              <a:rPr lang="en-US" dirty="0"/>
              <a:t> for </a:t>
            </a:r>
            <a:r>
              <a:rPr lang="en-US" b="1" dirty="0"/>
              <a:t>Knuth-</a:t>
            </a:r>
            <a:r>
              <a:rPr lang="en-US" b="1" dirty="0" err="1"/>
              <a:t>Morriss</a:t>
            </a:r>
            <a:r>
              <a:rPr lang="en-US" b="1" dirty="0"/>
              <a:t>-Pratt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080466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188640"/>
            <a:ext cx="6768752" cy="802010"/>
          </a:xfrm>
        </p:spPr>
        <p:txBody>
          <a:bodyPr/>
          <a:lstStyle/>
          <a:p>
            <a:r>
              <a:rPr lang="en-US" dirty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564904"/>
            <a:ext cx="6779096" cy="3672408"/>
          </a:xfrm>
        </p:spPr>
        <p:txBody>
          <a:bodyPr>
            <a:normAutofit/>
          </a:bodyPr>
          <a:lstStyle/>
          <a:p>
            <a:r>
              <a:rPr lang="en-US" sz="1800" dirty="0"/>
              <a:t>S. Sridhar. 2014. Design and Analysis of Algorithms, 1/e. Oxford University Press. India. </a:t>
            </a:r>
            <a:r>
              <a:rPr lang="fr-FR" sz="1800" dirty="0" err="1"/>
              <a:t>Chapter</a:t>
            </a:r>
            <a:r>
              <a:rPr lang="fr-FR" sz="1800" dirty="0"/>
              <a:t> </a:t>
            </a:r>
            <a:r>
              <a:rPr lang="en-US" sz="1800" dirty="0"/>
              <a:t>16</a:t>
            </a:r>
            <a:endParaRPr lang="id-ID" sz="1800" dirty="0"/>
          </a:p>
          <a:p>
            <a:r>
              <a:rPr lang="en-US" sz="1800" dirty="0"/>
              <a:t>String</a:t>
            </a:r>
          </a:p>
          <a:p>
            <a:pPr marL="400050" lvl="1" indent="0">
              <a:buNone/>
            </a:pPr>
            <a:r>
              <a:rPr lang="en-US" sz="1800" dirty="0"/>
              <a:t>http://algo.is/aflv16/aflv_11_strings.pdf</a:t>
            </a:r>
            <a:endParaRPr lang="id-ID" sz="1800" dirty="0"/>
          </a:p>
          <a:p>
            <a:r>
              <a:rPr lang="en-US" sz="1800" dirty="0"/>
              <a:t>String Algorithm</a:t>
            </a:r>
          </a:p>
          <a:p>
            <a:pPr marL="400050" lvl="2" indent="0">
              <a:buNone/>
            </a:pPr>
            <a:r>
              <a:rPr lang="en-US" sz="1800" dirty="0"/>
              <a:t>http://whocouldthat.be/visualizing-string-matching/</a:t>
            </a:r>
          </a:p>
          <a:p>
            <a:r>
              <a:rPr lang="en-US" sz="1800" dirty="0"/>
              <a:t>Knuth-Morris-Pratt String Search</a:t>
            </a:r>
          </a:p>
          <a:p>
            <a:pPr marL="400050" lvl="1" indent="0">
              <a:buNone/>
            </a:pPr>
            <a:r>
              <a:rPr lang="en-US" sz="1800" dirty="0"/>
              <a:t>http://people.ok.ubc.ca/ylucet/DS/KnuthMorrisPratt.html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404664"/>
            <a:ext cx="5832648" cy="1008112"/>
          </a:xfrm>
        </p:spPr>
        <p:txBody>
          <a:bodyPr/>
          <a:lstStyle/>
          <a:p>
            <a:pPr eaLnBrk="1" hangingPunct="1"/>
            <a:r>
              <a:rPr lang="id-ID" dirty="0"/>
              <a:t>String Processing</a:t>
            </a:r>
            <a:endParaRPr lang="en-US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420888"/>
            <a:ext cx="7067128" cy="3705275"/>
          </a:xfrm>
        </p:spPr>
        <p:txBody>
          <a:bodyPr/>
          <a:lstStyle/>
          <a:p>
            <a:r>
              <a:rPr lang="en-US" dirty="0"/>
              <a:t>String are constructed from a set of zero or more characters</a:t>
            </a:r>
          </a:p>
          <a:p>
            <a:r>
              <a:rPr lang="en-US" dirty="0"/>
              <a:t>A character can be a letter or symbol</a:t>
            </a:r>
          </a:p>
          <a:p>
            <a:r>
              <a:rPr lang="en-US" dirty="0"/>
              <a:t>Some of applications that involve string processing are ;</a:t>
            </a:r>
          </a:p>
          <a:p>
            <a:pPr lvl="1"/>
            <a:r>
              <a:rPr lang="en-US" dirty="0"/>
              <a:t>Text Editing</a:t>
            </a:r>
          </a:p>
          <a:p>
            <a:pPr lvl="1"/>
            <a:r>
              <a:rPr lang="en-US" dirty="0"/>
              <a:t>Spell Checking</a:t>
            </a:r>
          </a:p>
          <a:p>
            <a:pPr lvl="1"/>
            <a:r>
              <a:rPr lang="en-US" dirty="0"/>
              <a:t>Similarity Checking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String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Length :  the number of characters in a string.</a:t>
            </a:r>
          </a:p>
          <a:p>
            <a:r>
              <a:rPr lang="en-US" altLang="en-US" dirty="0"/>
              <a:t>Null String : A string of length 0. It is also known empty string</a:t>
            </a:r>
          </a:p>
          <a:p>
            <a:r>
              <a:rPr lang="en-US" altLang="en-US" dirty="0"/>
              <a:t>Suffix : any substring of the string which start from the end of the string. Example : banana, the suffixes are a, </a:t>
            </a:r>
            <a:r>
              <a:rPr lang="en-US" altLang="en-US" dirty="0" err="1"/>
              <a:t>na</a:t>
            </a:r>
            <a:r>
              <a:rPr lang="en-US" altLang="en-US" dirty="0"/>
              <a:t>, nana, </a:t>
            </a:r>
            <a:r>
              <a:rPr lang="en-US" altLang="en-US" dirty="0" err="1"/>
              <a:t>anana</a:t>
            </a:r>
            <a:r>
              <a:rPr lang="id-ID" altLang="en-US" dirty="0"/>
              <a:t>, banana</a:t>
            </a:r>
            <a:endParaRPr lang="en-US" altLang="en-US" dirty="0"/>
          </a:p>
          <a:p>
            <a:r>
              <a:rPr lang="en-US" altLang="en-US" dirty="0"/>
              <a:t>Prefix : any substring of the string which start from the beginning of the string. Example : banana, the prefixes are b, </a:t>
            </a:r>
            <a:r>
              <a:rPr lang="en-US" altLang="en-US" dirty="0" err="1"/>
              <a:t>ba</a:t>
            </a:r>
            <a:r>
              <a:rPr lang="en-US" altLang="en-US" dirty="0"/>
              <a:t>, ban, </a:t>
            </a:r>
            <a:r>
              <a:rPr lang="en-US" altLang="en-US" dirty="0" err="1"/>
              <a:t>bana</a:t>
            </a:r>
            <a:r>
              <a:rPr lang="en-US" altLang="en-US" dirty="0"/>
              <a:t>, </a:t>
            </a:r>
            <a:r>
              <a:rPr lang="en-US" altLang="en-US" dirty="0" err="1"/>
              <a:t>banan</a:t>
            </a:r>
            <a:r>
              <a:rPr lang="id-ID" altLang="en-US" dirty="0"/>
              <a:t>, banana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2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332656"/>
            <a:ext cx="6300192" cy="1143000"/>
          </a:xfrm>
        </p:spPr>
        <p:txBody>
          <a:bodyPr/>
          <a:lstStyle/>
          <a:p>
            <a:r>
              <a:rPr lang="en-US" sz="2800" dirty="0"/>
              <a:t>Naïve String Matching Algorithm</a:t>
            </a:r>
            <a:endParaRPr lang="en-U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1844824"/>
            <a:ext cx="7355160" cy="4281339"/>
          </a:xfrm>
        </p:spPr>
        <p:txBody>
          <a:bodyPr/>
          <a:lstStyle/>
          <a:p>
            <a:r>
              <a:rPr lang="en-US" altLang="en-US" dirty="0"/>
              <a:t>A pattern matching algorithm can be stated as how to check whether pattern P is exists in string S or not, and also where the pattern P appears in string S</a:t>
            </a:r>
          </a:p>
          <a:p>
            <a:r>
              <a:rPr lang="en-US" altLang="en-US" dirty="0"/>
              <a:t>A naïve string matching algorithm is an example of a brute force algorithm.</a:t>
            </a:r>
          </a:p>
          <a:p>
            <a:r>
              <a:rPr lang="en-US" altLang="en-US" dirty="0"/>
              <a:t>This algorithm accepts a text (length n) and a pattern (length m) and checks m characters from the first position of the text. If there is mismatch, the pattern is shifted by one position. On the other hand, if there is a match, then the next character is checked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404664"/>
            <a:ext cx="5832648" cy="1143000"/>
          </a:xfrm>
        </p:spPr>
        <p:txBody>
          <a:bodyPr/>
          <a:lstStyle/>
          <a:p>
            <a:r>
              <a:rPr lang="en-US" dirty="0"/>
              <a:t>Example Naïve String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628800"/>
            <a:ext cx="7067128" cy="4497363"/>
          </a:xfrm>
        </p:spPr>
        <p:txBody>
          <a:bodyPr/>
          <a:lstStyle/>
          <a:p>
            <a:r>
              <a:rPr lang="en-US" dirty="0"/>
              <a:t>We want to search Pattern </a:t>
            </a:r>
            <a:r>
              <a:rPr lang="en-US" b="1" dirty="0" err="1"/>
              <a:t>aab</a:t>
            </a:r>
            <a:r>
              <a:rPr lang="en-US" dirty="0"/>
              <a:t> in String </a:t>
            </a:r>
            <a:r>
              <a:rPr lang="en-US" b="1" dirty="0" err="1"/>
              <a:t>aaaaab</a:t>
            </a:r>
            <a:endParaRPr lang="en-US" b="1" dirty="0"/>
          </a:p>
          <a:p>
            <a:r>
              <a:rPr lang="en-US" dirty="0"/>
              <a:t>Loop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Loop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Loop 3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146" y="2462071"/>
            <a:ext cx="2761878" cy="6788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586" y="3946092"/>
            <a:ext cx="2883454" cy="7070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395737"/>
            <a:ext cx="2761877" cy="6975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64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404664"/>
            <a:ext cx="5832648" cy="1143000"/>
          </a:xfrm>
        </p:spPr>
        <p:txBody>
          <a:bodyPr/>
          <a:lstStyle/>
          <a:p>
            <a:r>
              <a:rPr lang="en-US" dirty="0"/>
              <a:t>Example Naïve String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628800"/>
            <a:ext cx="7067128" cy="4497363"/>
          </a:xfrm>
        </p:spPr>
        <p:txBody>
          <a:bodyPr/>
          <a:lstStyle/>
          <a:p>
            <a:r>
              <a:rPr lang="en-US" dirty="0"/>
              <a:t>Loop 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Match found in this loop</a:t>
            </a:r>
          </a:p>
          <a:p>
            <a:r>
              <a:rPr lang="en-US" dirty="0"/>
              <a:t>Time complexity is O(nm) worst case :</a:t>
            </a:r>
          </a:p>
          <a:p>
            <a:pPr lvl="1"/>
            <a:r>
              <a:rPr lang="en-US" dirty="0"/>
              <a:t>Outer loop is O(n) iteration</a:t>
            </a:r>
          </a:p>
          <a:p>
            <a:pPr lvl="1"/>
            <a:r>
              <a:rPr lang="en-US" dirty="0"/>
              <a:t>Inner loop is O(m) iteration worst case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60848"/>
            <a:ext cx="2954205" cy="6785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408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332656"/>
            <a:ext cx="6408712" cy="1143000"/>
          </a:xfrm>
        </p:spPr>
        <p:txBody>
          <a:bodyPr/>
          <a:lstStyle/>
          <a:p>
            <a:r>
              <a:rPr lang="en-US" dirty="0"/>
              <a:t>Naïve String Matching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628800"/>
            <a:ext cx="7571184" cy="44973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string_match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sourceText.length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searchText.length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 i+searchLength-1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bool found = true;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i+j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!=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[j]) {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found = false; break;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if (found) {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-1;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70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700808"/>
            <a:ext cx="7067128" cy="4425355"/>
          </a:xfrm>
        </p:spPr>
        <p:txBody>
          <a:bodyPr>
            <a:normAutofit lnSpcReduction="10000"/>
          </a:bodyPr>
          <a:lstStyle/>
          <a:p>
            <a:r>
              <a:rPr lang="id-ID" dirty="0"/>
              <a:t>The objective of this algorithm is to minimize the total number of comparison between pattern P and text T.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Pattern:</a:t>
            </a:r>
            <a:br>
              <a:rPr lang="en-US" dirty="0"/>
            </a:br>
            <a:r>
              <a:rPr lang="en-US" dirty="0" err="1"/>
              <a:t>abcdabc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Prefix:</a:t>
            </a:r>
            <a:br>
              <a:rPr lang="en-US" dirty="0"/>
            </a:br>
            <a:r>
              <a:rPr lang="en-US" dirty="0"/>
              <a:t>a, ab, </a:t>
            </a:r>
            <a:r>
              <a:rPr lang="en-US" dirty="0" err="1"/>
              <a:t>abc</a:t>
            </a:r>
            <a:r>
              <a:rPr lang="en-US" dirty="0"/>
              <a:t>, </a:t>
            </a:r>
            <a:r>
              <a:rPr lang="en-US" dirty="0" err="1"/>
              <a:t>abcd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Postfix:</a:t>
            </a:r>
            <a:br>
              <a:rPr lang="en-US" dirty="0"/>
            </a:br>
            <a:r>
              <a:rPr lang="en-US" dirty="0"/>
              <a:t>c, </a:t>
            </a:r>
            <a:r>
              <a:rPr lang="en-US" dirty="0" err="1"/>
              <a:t>bc</a:t>
            </a:r>
            <a:r>
              <a:rPr lang="en-US" dirty="0"/>
              <a:t>, </a:t>
            </a:r>
            <a:r>
              <a:rPr lang="en-US" dirty="0" err="1"/>
              <a:t>abc</a:t>
            </a:r>
            <a:r>
              <a:rPr lang="en-US" dirty="0"/>
              <a:t>, </a:t>
            </a:r>
            <a:r>
              <a:rPr lang="en-US" dirty="0" err="1"/>
              <a:t>dabc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In the pattern, is there any prefix same as suffix?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43808" y="332656"/>
            <a:ext cx="63001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 sz="2800" dirty="0"/>
              <a:t>The Knuth-Morris-Pratt Algorithm</a:t>
            </a:r>
          </a:p>
        </p:txBody>
      </p:sp>
    </p:spTree>
    <p:extLst>
      <p:ext uri="{BB962C8B-B14F-4D97-AF65-F5344CB8AC3E}">
        <p14:creationId xmlns:p14="http://schemas.microsoft.com/office/powerpoint/2010/main" val="250521963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2091</TotalTime>
  <Words>1325</Words>
  <Application>Microsoft Office PowerPoint</Application>
  <PresentationFormat>On-screen Show (4:3)</PresentationFormat>
  <Paragraphs>202</Paragraphs>
  <Slides>25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Interstate</vt:lpstr>
      <vt:lpstr>Open Sans</vt:lpstr>
      <vt:lpstr>TemplateBM_2</vt:lpstr>
      <vt:lpstr>COMP6049 – Algorithm Design and Analysis</vt:lpstr>
      <vt:lpstr>Outline Materials</vt:lpstr>
      <vt:lpstr>String Processing</vt:lpstr>
      <vt:lpstr>String Terminology</vt:lpstr>
      <vt:lpstr>Naïve String Matching Algorithm</vt:lpstr>
      <vt:lpstr>Example Naïve String Matching</vt:lpstr>
      <vt:lpstr>Example Naïve String Matching</vt:lpstr>
      <vt:lpstr>Naïve String Matching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Knuth-Morris-Pratt Algorithm</vt:lpstr>
      <vt:lpstr>KMP Algorithm Prefix Function</vt:lpstr>
      <vt:lpstr>PowerPoint Presentation</vt:lpstr>
      <vt:lpstr>KMP Algorithm Prefix Function</vt:lpstr>
      <vt:lpstr>PowerPoint Presentation</vt:lpstr>
      <vt:lpstr>PowerPoint Presentation</vt:lpstr>
      <vt:lpstr>Knuth Morris Pratt’s (KMP) Algorithm</vt:lpstr>
      <vt:lpstr>Knuth Morris Pratt’s (KMP) Algorithm</vt:lpstr>
      <vt:lpstr>Exercise</vt:lpstr>
      <vt:lpstr>Q &amp; A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COMP6175 – Object Oriented Programming</dc:title>
  <dc:creator>Administrator</dc:creator>
  <cp:lastModifiedBy>Rhio Sutoyo</cp:lastModifiedBy>
  <cp:revision>120</cp:revision>
  <dcterms:created xsi:type="dcterms:W3CDTF">2014-12-12T10:33:59Z</dcterms:created>
  <dcterms:modified xsi:type="dcterms:W3CDTF">2021-12-17T03:00:46Z</dcterms:modified>
</cp:coreProperties>
</file>