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2" r:id="rId18"/>
    <p:sldId id="282" r:id="rId19"/>
    <p:sldId id="28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COURSE CONTENT" id="{F4927CBE-FA17-46D1-BAAE-887D0AF2CCBF}">
          <p14:sldIdLst>
            <p14:sldId id="262"/>
            <p14:sldId id="282"/>
            <p14:sldId id="283"/>
          </p14:sldIdLst>
        </p14:section>
        <p14:section name="REFERENCE" id="{82098E28-DACF-4424-86A1-E861B2DCC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7" autoAdjust="0"/>
  </p:normalViewPr>
  <p:slideViewPr>
    <p:cSldViewPr>
      <p:cViewPr>
        <p:scale>
          <a:sx n="150" d="100"/>
          <a:sy n="150" d="100"/>
        </p:scale>
        <p:origin x="396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io Sutoyo" userId="541c4884-d134-4845-bad1-401a543e6c58" providerId="ADAL" clId="{D93057C0-97AD-43D1-A7BA-538FE77B5DDC}"/>
    <pc:docChg chg="undo custSel modSld">
      <pc:chgData name="Rhio Sutoyo" userId="541c4884-d134-4845-bad1-401a543e6c58" providerId="ADAL" clId="{D93057C0-97AD-43D1-A7BA-538FE77B5DDC}" dt="2021-11-14T07:53:50.322" v="10" actId="207"/>
      <pc:docMkLst>
        <pc:docMk/>
      </pc:docMkLst>
      <pc:sldChg chg="modSp mod">
        <pc:chgData name="Rhio Sutoyo" userId="541c4884-d134-4845-bad1-401a543e6c58" providerId="ADAL" clId="{D93057C0-97AD-43D1-A7BA-538FE77B5DDC}" dt="2021-11-07T17:22:03.708" v="7" actId="13926"/>
        <pc:sldMkLst>
          <pc:docMk/>
          <pc:sldMk cId="0" sldId="292"/>
        </pc:sldMkLst>
        <pc:spChg chg="mod">
          <ac:chgData name="Rhio Sutoyo" userId="541c4884-d134-4845-bad1-401a543e6c58" providerId="ADAL" clId="{D93057C0-97AD-43D1-A7BA-538FE77B5DDC}" dt="2021-11-07T17:22:03.708" v="7" actId="13926"/>
          <ac:spMkLst>
            <pc:docMk/>
            <pc:sldMk cId="0" sldId="292"/>
            <ac:spMk id="10244" creationId="{00000000-0000-0000-0000-000000000000}"/>
          </ac:spMkLst>
        </pc:spChg>
      </pc:sldChg>
      <pc:sldChg chg="modSp mod">
        <pc:chgData name="Rhio Sutoyo" userId="541c4884-d134-4845-bad1-401a543e6c58" providerId="ADAL" clId="{D93057C0-97AD-43D1-A7BA-538FE77B5DDC}" dt="2021-11-14T07:53:50.322" v="10" actId="207"/>
        <pc:sldMkLst>
          <pc:docMk/>
          <pc:sldMk cId="0" sldId="295"/>
        </pc:sldMkLst>
        <pc:spChg chg="mod">
          <ac:chgData name="Rhio Sutoyo" userId="541c4884-d134-4845-bad1-401a543e6c58" providerId="ADAL" clId="{D93057C0-97AD-43D1-A7BA-538FE77B5DDC}" dt="2021-11-14T07:53:50.322" v="10" actId="207"/>
          <ac:spMkLst>
            <pc:docMk/>
            <pc:sldMk cId="0" sldId="295"/>
            <ac:spMk id="133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E91A7-7D36-48F8-8968-B2E8F6265043}" type="datetimeFigureOut">
              <a:rPr lang="en-US" smtClean="0"/>
              <a:pPr/>
              <a:t>14-Nov-21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2BBB-0FF0-450E-B148-00E4A7417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ackground 0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288"/>
            <a:ext cx="9144000" cy="6464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5157788"/>
            <a:ext cx="9144000" cy="170021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924800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90600" y="2209800"/>
            <a:ext cx="7924800" cy="3886200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ISYS6197</a:t>
            </a:r>
            <a:endParaRPr lang="id-ID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DAF22-B401-4A2C-8EC1-A5BB2AA7DEF7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9A80BA-698A-46AA-AACD-BA6C3DDAC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052513"/>
            <a:ext cx="8642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773238"/>
            <a:ext cx="8642350" cy="2335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825" y="4260850"/>
            <a:ext cx="8642350" cy="233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6FE61-E071-4DBB-8BC1-28D39ABE5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14/11/2021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COMP6</a:t>
            </a:r>
            <a:r>
              <a:rPr lang="id-ID" sz="3200" dirty="0"/>
              <a:t>049 </a:t>
            </a:r>
            <a:r>
              <a:rPr lang="en-US" sz="3200" dirty="0"/>
              <a:t>– </a:t>
            </a:r>
            <a:r>
              <a:rPr lang="id-ID" sz="3200" dirty="0"/>
              <a:t>Algorithm Design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Topic </a:t>
            </a:r>
            <a:r>
              <a:rPr lang="id-ID" dirty="0"/>
              <a:t>1</a:t>
            </a:r>
            <a:r>
              <a:rPr lang="en-US"/>
              <a:t>2 </a:t>
            </a:r>
            <a:r>
              <a:rPr lang="en-US" dirty="0"/>
              <a:t>– Dynamic Programming: Coin Change Problem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20" y="116632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PSEUDOCODE OF CASE 2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5" y="1628775"/>
            <a:ext cx="7777559" cy="50403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5 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koin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[2]=5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 6 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koin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 7 for </a:t>
            </a:r>
            <a:r>
              <a:rPr lang="en-US" sz="1200" b="1" dirty="0" err="1">
                <a:highlight>
                  <a:srgbClr val="FF00FF"/>
                </a:highlight>
                <a:latin typeface="Courier New" pitchFamily="49" charset="0"/>
              </a:rPr>
              <a:t>i</a:t>
            </a: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=1 to </a:t>
            </a:r>
            <a:r>
              <a:rPr lang="en-US" sz="1200" b="1" dirty="0" err="1">
                <a:highlight>
                  <a:srgbClr val="FF00FF"/>
                </a:highlight>
                <a:latin typeface="Courier New" pitchFamily="49" charset="0"/>
              </a:rPr>
              <a:t>iMaxCari</a:t>
            </a: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 8   C[</a:t>
            </a:r>
            <a:r>
              <a:rPr lang="en-US" sz="1200" b="1" dirty="0" err="1">
                <a:highlight>
                  <a:srgbClr val="FF00FF"/>
                </a:highlight>
                <a:latin typeface="Courier New" pitchFamily="49" charset="0"/>
              </a:rPr>
              <a:t>i</a:t>
            </a: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]=0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00FF"/>
                </a:highlight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10 for j=1 to 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iJumKoin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11   C[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koin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[j]]=1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12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13 for n=1 to </a:t>
            </a:r>
            <a:r>
              <a:rPr lang="en-US" sz="1200" b="1" dirty="0" err="1">
                <a:latin typeface="Courier New" pitchFamily="49" charset="0"/>
              </a:rPr>
              <a:t>iMaxCari</a:t>
            </a:r>
            <a:r>
              <a:rPr lang="en-US" sz="12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14   for j=1 to </a:t>
            </a:r>
            <a:r>
              <a:rPr lang="en-US" sz="1200" b="1" dirty="0" err="1">
                <a:latin typeface="Courier New" pitchFamily="49" charset="0"/>
              </a:rPr>
              <a:t>iJumKoin</a:t>
            </a:r>
            <a:r>
              <a:rPr lang="en-US" sz="12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15     if ((n-</a:t>
            </a:r>
            <a:r>
              <a:rPr lang="en-US" sz="1200" b="1" dirty="0" err="1">
                <a:latin typeface="Courier New" pitchFamily="49" charset="0"/>
              </a:rPr>
              <a:t>koin</a:t>
            </a:r>
            <a:r>
              <a:rPr lang="en-US" sz="1200" b="1" dirty="0">
                <a:latin typeface="Courier New" pitchFamily="49" charset="0"/>
              </a:rPr>
              <a:t>[j])&gt;=1) AND (C[n-</a:t>
            </a:r>
            <a:r>
              <a:rPr lang="en-US" sz="1200" b="1" dirty="0" err="1">
                <a:latin typeface="Courier New" pitchFamily="49" charset="0"/>
              </a:rPr>
              <a:t>koin</a:t>
            </a:r>
            <a:r>
              <a:rPr lang="en-US" sz="1200" b="1" dirty="0">
                <a:latin typeface="Courier New" pitchFamily="49" charset="0"/>
              </a:rPr>
              <a:t>[j]]&gt;0)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16       if (C[n]=0) OR (C[n]&gt;(1+C[n-</a:t>
            </a:r>
            <a:r>
              <a:rPr lang="en-US" sz="1200" b="1" dirty="0" err="1">
                <a:latin typeface="Courier New" pitchFamily="49" charset="0"/>
              </a:rPr>
              <a:t>koin</a:t>
            </a:r>
            <a:r>
              <a:rPr lang="en-US" sz="1200" b="1" dirty="0">
                <a:latin typeface="Courier New" pitchFamily="49" charset="0"/>
              </a:rPr>
              <a:t>[j]]))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17         C[n]=1+C[n-</a:t>
            </a:r>
            <a:r>
              <a:rPr lang="en-US" sz="1200" b="1" dirty="0" err="1">
                <a:latin typeface="Courier New" pitchFamily="49" charset="0"/>
              </a:rPr>
              <a:t>koin</a:t>
            </a:r>
            <a:r>
              <a:rPr lang="en-US" sz="1200" b="1" dirty="0">
                <a:latin typeface="Courier New" pitchFamily="49" charset="0"/>
              </a:rPr>
              <a:t>[j]]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18  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19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20 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21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22 if C[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iNilaiCari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]&gt;0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23   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bBisaDicari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=true</a:t>
            </a:r>
            <a:endParaRPr lang="sv-SE" sz="1200" b="1" dirty="0">
              <a:highlight>
                <a:srgbClr val="00FFFF"/>
              </a:highlight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00FFFF"/>
                </a:highlight>
                <a:latin typeface="Courier New" pitchFamily="49" charset="0"/>
              </a:rPr>
              <a:t>24   iJumKoinMinimal=C[iNilaiCari]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00FFFF"/>
                </a:highlight>
                <a:latin typeface="Courier New" pitchFamily="49" charset="0"/>
              </a:rPr>
              <a:t>25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00FFFF"/>
                </a:highlight>
                <a:latin typeface="Courier New" pitchFamily="49" charset="0"/>
              </a:rPr>
              <a:t>26   bBisaDicari=false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00FFFF"/>
                </a:highlight>
                <a:latin typeface="Courier New" pitchFamily="49" charset="0"/>
              </a:rPr>
              <a:t>27 end if</a:t>
            </a:r>
            <a:endParaRPr lang="en-US" sz="1200" b="1" dirty="0">
              <a:highlight>
                <a:srgbClr val="00FFFF"/>
              </a:highlight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200" b="1" dirty="0">
              <a:highlight>
                <a:srgbClr val="00FFFF"/>
              </a:highlight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1115616" y="450852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RESULTS OF CASE 2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90199" y="3151794"/>
            <a:ext cx="8028385" cy="2336800"/>
          </a:xfrm>
        </p:spPr>
        <p:txBody>
          <a:bodyPr/>
          <a:lstStyle/>
          <a:p>
            <a:pPr eaLnBrk="1" hangingPunct="1"/>
            <a:r>
              <a:rPr lang="en-US" sz="2400" dirty="0"/>
              <a:t>Column 23 is 4, means coins change value of 23 can be formed using coins 3, 5, and 12 with maximum 4 coins.</a:t>
            </a:r>
          </a:p>
          <a:p>
            <a:pPr eaLnBrk="1" hangingPunct="1"/>
            <a:endParaRPr lang="en-US" sz="2400" dirty="0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7760" name="Group 3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79864"/>
              </p:ext>
            </p:extLst>
          </p:nvPr>
        </p:nvGraphicFramePr>
        <p:xfrm>
          <a:off x="1115615" y="2133600"/>
          <a:ext cx="7777554" cy="428626"/>
        </p:xfrm>
        <a:graphic>
          <a:graphicData uri="http://schemas.openxmlformats.org/drawingml/2006/table">
            <a:tbl>
              <a:tblPr/>
              <a:tblGrid>
                <a:gridCol w="3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609530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CASE 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/>
          <a:lstStyle/>
          <a:p>
            <a:pPr eaLnBrk="1" hangingPunct="1"/>
            <a:r>
              <a:rPr lang="en-US" dirty="0"/>
              <a:t>Mathematical models:</a:t>
            </a:r>
          </a:p>
          <a:p>
            <a:pPr lvl="1" eaLnBrk="1" hangingPunct="1"/>
            <a:r>
              <a:rPr lang="pt-BR" dirty="0"/>
              <a:t>f(23) = f(20) + f(18) + f(11)</a:t>
            </a:r>
          </a:p>
          <a:p>
            <a:pPr lvl="1" eaLnBrk="1" hangingPunct="1"/>
            <a:r>
              <a:rPr lang="pt-BR" dirty="0"/>
              <a:t>f(n) = f(n-3) + f(n-5) + f(n-12)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Number of combinations to form value of X are combinations that can be formed value of X-3, X-5, and X-12.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PSEUDOCODE OF CASE 3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556792"/>
            <a:ext cx="7067128" cy="511256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5 koin[2]=5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6 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koin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 7 for 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i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=1 to 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iMaxCari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 8   C[</a:t>
            </a:r>
            <a:r>
              <a:rPr lang="en-US" sz="1200" b="1" dirty="0" err="1">
                <a:highlight>
                  <a:srgbClr val="FFFF00"/>
                </a:highlight>
                <a:latin typeface="Courier New" pitchFamily="49" charset="0"/>
              </a:rPr>
              <a:t>i</a:t>
            </a: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]=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FFFF00"/>
                </a:highlight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10 for j=1 to 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iJumKoin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11   C[</a:t>
            </a:r>
            <a:r>
              <a:rPr lang="en-US" sz="1200" b="1" dirty="0" err="1">
                <a:highlight>
                  <a:srgbClr val="00FFFF"/>
                </a:highlight>
                <a:latin typeface="Courier New" pitchFamily="49" charset="0"/>
              </a:rPr>
              <a:t>koin</a:t>
            </a: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[j]]=1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highlight>
                  <a:srgbClr val="00FFFF"/>
                </a:highlight>
                <a:latin typeface="Courier New" pitchFamily="49" charset="0"/>
              </a:rPr>
              <a:t>12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13 for n=1 to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iMaxCari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14   for j=1 to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iJumKoin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15     if (n-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koin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[j])&gt;=1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16       C[n]=C[n]+C[n-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koin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[j]]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17     end if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18  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19 end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20 if C[</a:t>
            </a:r>
            <a:r>
              <a:rPr lang="en-US" sz="1200" b="1" dirty="0" err="1">
                <a:latin typeface="Courier New" pitchFamily="49" charset="0"/>
              </a:rPr>
              <a:t>iNilaiCari</a:t>
            </a:r>
            <a:r>
              <a:rPr lang="en-US" sz="1200" b="1" dirty="0">
                <a:latin typeface="Courier New" pitchFamily="49" charset="0"/>
              </a:rPr>
              <a:t>]&gt;0 then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200" b="1" dirty="0">
                <a:latin typeface="Courier New" pitchFamily="49" charset="0"/>
              </a:rPr>
              <a:t>21   </a:t>
            </a:r>
            <a:r>
              <a:rPr lang="en-US" sz="1200" b="1" dirty="0" err="1">
                <a:latin typeface="Courier New" pitchFamily="49" charset="0"/>
              </a:rPr>
              <a:t>bBisaDicari</a:t>
            </a:r>
            <a:r>
              <a:rPr lang="en-US" sz="1200" b="1" dirty="0">
                <a:latin typeface="Courier New" pitchFamily="49" charset="0"/>
              </a:rPr>
              <a:t>=true</a:t>
            </a:r>
            <a:endParaRPr lang="sv-SE" sz="12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latin typeface="Courier New" pitchFamily="49" charset="0"/>
              </a:rPr>
              <a:t>22   iJumKemungkinan=C[iNilaiCari]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latin typeface="Courier New" pitchFamily="49" charset="0"/>
              </a:rPr>
              <a:t>23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latin typeface="Courier New" pitchFamily="49" charset="0"/>
              </a:rPr>
              <a:t>24   bBisaDicari=false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v-SE" sz="1200" b="1" dirty="0">
                <a:latin typeface="Courier New" pitchFamily="49" charset="0"/>
              </a:rPr>
              <a:t>25 end if</a:t>
            </a:r>
            <a:endParaRPr lang="en-US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415580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RESULTS OF CASE 3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71599" y="3226070"/>
            <a:ext cx="7921575" cy="2336800"/>
          </a:xfrm>
        </p:spPr>
        <p:txBody>
          <a:bodyPr/>
          <a:lstStyle/>
          <a:p>
            <a:pPr eaLnBrk="1" hangingPunct="1"/>
            <a:r>
              <a:rPr lang="en-US" sz="2400" dirty="0"/>
              <a:t>Column 23 is 24, means coins change value of 23 can be formed using coins of 3, 5, and 12 with 24 probability of combinations.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14342" name="Rectangle 85"/>
          <p:cNvSpPr>
            <a:spLocks noChangeArrowheads="1"/>
          </p:cNvSpPr>
          <p:nvPr/>
        </p:nvSpPr>
        <p:spPr bwMode="auto">
          <a:xfrm>
            <a:off x="0" y="3094038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9883" name="Group 3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53394"/>
              </p:ext>
            </p:extLst>
          </p:nvPr>
        </p:nvGraphicFramePr>
        <p:xfrm>
          <a:off x="971599" y="2133600"/>
          <a:ext cx="7921573" cy="428626"/>
        </p:xfrm>
        <a:graphic>
          <a:graphicData uri="http://schemas.openxmlformats.org/drawingml/2006/table">
            <a:tbl>
              <a:tblPr/>
              <a:tblGrid>
                <a:gridCol w="31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7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7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575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575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575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721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34</a:t>
                      </a:r>
                      <a:endParaRPr kumimoji="0" lang="sv-S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608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EXERCISE</a:t>
            </a:r>
          </a:p>
        </p:txBody>
      </p:sp>
      <p:sp>
        <p:nvSpPr>
          <p:cNvPr id="1536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7067128" cy="3921299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All pseudocodes of Coin Change Problem in this session use pull method. Write pseudocodes using push method for all cases!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id-ID" dirty="0"/>
              <a:t>REVIEW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060848"/>
            <a:ext cx="7067128" cy="4065315"/>
          </a:xfrm>
        </p:spPr>
        <p:txBody>
          <a:bodyPr/>
          <a:lstStyle/>
          <a:p>
            <a:pPr eaLnBrk="1" hangingPunct="1"/>
            <a:r>
              <a:rPr lang="en-US" dirty="0"/>
              <a:t>COINS</a:t>
            </a:r>
          </a:p>
          <a:p>
            <a:pPr eaLnBrk="1" hangingPunct="1"/>
            <a:r>
              <a:rPr lang="en-US" dirty="0"/>
              <a:t>VARIATION COIN CHANGE PROBLEM</a:t>
            </a:r>
          </a:p>
          <a:p>
            <a:pPr eaLnBrk="1" hangingPunct="1"/>
            <a:r>
              <a:rPr lang="en-US" dirty="0"/>
              <a:t>What is case 1, 2, and case 3?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3848" y="188640"/>
            <a:ext cx="6768752" cy="802010"/>
          </a:xfrm>
        </p:spPr>
        <p:txBody>
          <a:bodyPr/>
          <a:lstStyle/>
          <a:p>
            <a:r>
              <a:rPr lang="en-US" dirty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564904"/>
            <a:ext cx="6779096" cy="3672408"/>
          </a:xfrm>
        </p:spPr>
        <p:txBody>
          <a:bodyPr>
            <a:normAutofit/>
          </a:bodyPr>
          <a:lstStyle/>
          <a:p>
            <a:r>
              <a:rPr lang="en-US" sz="1800" dirty="0"/>
              <a:t>S. Sridhar. 2014. Design and Analysis of Algorithms, 1/e. Oxford University Press. India. </a:t>
            </a:r>
            <a:r>
              <a:rPr lang="fr-FR" sz="1800" dirty="0" err="1"/>
              <a:t>Chapter</a:t>
            </a:r>
            <a:r>
              <a:rPr lang="fr-FR" sz="1800" dirty="0"/>
              <a:t> </a:t>
            </a:r>
            <a:r>
              <a:rPr lang="en-US" sz="1800" dirty="0"/>
              <a:t>13</a:t>
            </a:r>
            <a:endParaRPr lang="id-ID" sz="1800" dirty="0"/>
          </a:p>
          <a:p>
            <a:r>
              <a:rPr lang="id-ID" sz="1800" dirty="0"/>
              <a:t>Ellis Horowitz,Sanguthevar Rajasekaran,Sartaj Sahni. 1998. Computer algorithms/C++. 1STBL. New York. </a:t>
            </a:r>
            <a:r>
              <a:rPr lang="id-ID" sz="1800" dirty="0" err="1"/>
              <a:t>Chapter</a:t>
            </a:r>
            <a:r>
              <a:rPr lang="id-ID" sz="1800" dirty="0"/>
              <a:t> </a:t>
            </a:r>
            <a:r>
              <a:rPr lang="en-US" sz="1800" dirty="0"/>
              <a:t>5.3</a:t>
            </a:r>
            <a:endParaRPr lang="id-ID" sz="1800" dirty="0"/>
          </a:p>
          <a:p>
            <a:r>
              <a:rPr lang="en-US" sz="1800" dirty="0"/>
              <a:t>Coin Change </a:t>
            </a:r>
            <a:r>
              <a:rPr lang="id-ID" sz="1800" dirty="0"/>
              <a:t>http://</a:t>
            </a:r>
            <a:r>
              <a:rPr lang="en-US" sz="1800" dirty="0"/>
              <a:t>www.algorithmist.com/index.php/Coin_Change</a:t>
            </a:r>
            <a:endParaRPr lang="id-ID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927748" y="332656"/>
            <a:ext cx="4184104" cy="792088"/>
          </a:xfrm>
        </p:spPr>
        <p:txBody>
          <a:bodyPr/>
          <a:lstStyle/>
          <a:p>
            <a:r>
              <a:rPr lang="en-US" dirty="0">
                <a:latin typeface="Open Sans" pitchFamily="-84" charset="0"/>
              </a:rPr>
              <a:t>Outline</a:t>
            </a:r>
            <a:r>
              <a:rPr lang="id-ID" dirty="0">
                <a:latin typeface="Open Sans" pitchFamily="-84" charset="0"/>
              </a:rPr>
              <a:t> Materials</a:t>
            </a:r>
            <a:endParaRPr lang="en-US" dirty="0">
              <a:latin typeface="Open Sans" pitchFamily="-8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B1DAF22-B401-4A2C-8EC1-A5BB2AA7DEF7}" type="slidenum">
              <a:rPr lang="id-ID" smtClean="0"/>
              <a:pPr>
                <a:defRPr/>
              </a:pPr>
              <a:t>2</a:t>
            </a:fld>
            <a:endParaRPr lang="id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ISYS6197</a:t>
            </a:r>
            <a:endParaRPr lang="id-ID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  <a:endParaRPr lang="id-ID"/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21311"/>
              </p:ext>
            </p:extLst>
          </p:nvPr>
        </p:nvGraphicFramePr>
        <p:xfrm>
          <a:off x="1403648" y="2276872"/>
          <a:ext cx="7067550" cy="914400"/>
        </p:xfrm>
        <a:graphic>
          <a:graphicData uri="http://schemas.openxmlformats.org/drawingml/2006/table">
            <a:tbl>
              <a:tblPr/>
              <a:tblGrid>
                <a:gridCol w="70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Coin change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Solving of Coin Change problem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332656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COINS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844824"/>
            <a:ext cx="7067128" cy="428133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Fractional coins</a:t>
            </a:r>
            <a:endParaRPr lang="sv-SE" sz="2000" dirty="0"/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25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50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100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200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500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1000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Refund worth 750 can be obtained from: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1 piece 500, 2 piece 100, 1 piece 50</a:t>
            </a:r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7 </a:t>
            </a:r>
            <a:r>
              <a:rPr lang="en-US" sz="1800" dirty="0"/>
              <a:t>piece </a:t>
            </a:r>
            <a:r>
              <a:rPr lang="sv-SE" sz="1800" dirty="0"/>
              <a:t>100, 1 </a:t>
            </a:r>
            <a:r>
              <a:rPr lang="en-US" sz="1800" dirty="0"/>
              <a:t>piece </a:t>
            </a:r>
            <a:r>
              <a:rPr lang="sv-SE" sz="1800" dirty="0"/>
              <a:t>50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sv-SE" sz="1800" dirty="0"/>
              <a:t>5 </a:t>
            </a:r>
            <a:r>
              <a:rPr lang="en-US" sz="1800" dirty="0"/>
              <a:t>piece </a:t>
            </a:r>
            <a:r>
              <a:rPr lang="sv-SE" sz="1800" dirty="0"/>
              <a:t>100, 3 </a:t>
            </a:r>
            <a:r>
              <a:rPr lang="en-US" sz="1800" dirty="0"/>
              <a:t>piece </a:t>
            </a:r>
            <a:r>
              <a:rPr lang="sv-SE" sz="1800" dirty="0"/>
              <a:t>50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and many other combinations.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How about 835?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5" y="404665"/>
            <a:ext cx="6252007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VARIATION COIN CHANGE PROBLEM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7067128" cy="3921299"/>
          </a:xfrm>
        </p:spPr>
        <p:txBody>
          <a:bodyPr/>
          <a:lstStyle/>
          <a:p>
            <a:pPr eaLnBrk="1" hangingPunct="1"/>
            <a:r>
              <a:rPr lang="en-US" dirty="0"/>
              <a:t>Suppose that in a country there are only fractional coins C1, C2 and C3.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Then there are 3 variations Coin Change Problem:</a:t>
            </a:r>
          </a:p>
          <a:p>
            <a:pPr lvl="1" eaLnBrk="1" hangingPunct="1"/>
            <a:r>
              <a:rPr lang="en-US" dirty="0"/>
              <a:t>Is the change X can be formed from these fragments?</a:t>
            </a:r>
          </a:p>
          <a:p>
            <a:pPr lvl="1" eaLnBrk="1" hangingPunct="1"/>
            <a:r>
              <a:rPr lang="en-US" dirty="0"/>
              <a:t>There is a minimum number of coins to form X?</a:t>
            </a:r>
          </a:p>
          <a:p>
            <a:pPr lvl="1" eaLnBrk="1" hangingPunct="1"/>
            <a:r>
              <a:rPr lang="en-US" dirty="0"/>
              <a:t>How many combinations of ways to form the value of X?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045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CASES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132856"/>
            <a:ext cx="7067128" cy="3993307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</a:pPr>
            <a:r>
              <a:rPr lang="en-US" dirty="0"/>
              <a:t>In a country there are only coin worth 3, 5 and 12.</a:t>
            </a:r>
          </a:p>
          <a:p>
            <a:pPr marL="457200" indent="-457200" eaLnBrk="1" hangingPunct="1">
              <a:lnSpc>
                <a:spcPct val="150000"/>
              </a:lnSpc>
            </a:pPr>
            <a:endParaRPr lang="en-US" dirty="0"/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Is the return 23 can be formed from these fragments?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How many coins to form the return value of 23?</a:t>
            </a:r>
          </a:p>
          <a:p>
            <a:pPr marL="457200" indent="-457200" eaLnBrk="1" hangingPunct="1">
              <a:lnSpc>
                <a:spcPct val="150000"/>
              </a:lnSpc>
              <a:buFontTx/>
              <a:buAutoNum type="arabicPeriod"/>
            </a:pPr>
            <a:r>
              <a:rPr lang="en-US" dirty="0"/>
              <a:t>How many combinations of ways to form a value of 23?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CASE 1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1916832"/>
            <a:ext cx="7067128" cy="420933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Mathematical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f(3) 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f(5) 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f(12)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f(x)  = false for x &lt;0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f(n)  = f(n-3) OR f(n-5) OR f(n-12)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Pull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we want to know whether X can be formed, we need to know if X-3 or X-5 or X-12 can be formed.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Push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the value of X can be formed, then the value of X +3, X+5 and X+12 can be formed.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872" y="188640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PSEUDOCODE OF CASE 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1 iNilaiCari=23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2 iMaxCari=25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3 iJumKoin=3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4 koin[1]=3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v-SE" sz="1600" b="1" dirty="0"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5 </a:t>
            </a:r>
            <a:r>
              <a:rPr lang="en-US" sz="1600" b="1" dirty="0" err="1">
                <a:latin typeface="Courier New" pitchFamily="49" charset="0"/>
              </a:rPr>
              <a:t>koin</a:t>
            </a:r>
            <a:r>
              <a:rPr lang="en-US" sz="1600" b="1" dirty="0">
                <a:latin typeface="Courier New" pitchFamily="49" charset="0"/>
              </a:rPr>
              <a:t>[2]=5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6 </a:t>
            </a:r>
            <a:r>
              <a:rPr lang="en-US" sz="1600" b="1" dirty="0" err="1">
                <a:latin typeface="Courier New" pitchFamily="49" charset="0"/>
              </a:rPr>
              <a:t>koin</a:t>
            </a:r>
            <a:r>
              <a:rPr lang="en-US" sz="1600" b="1" dirty="0">
                <a:latin typeface="Courier New" pitchFamily="49" charset="0"/>
              </a:rPr>
              <a:t>[3]=12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7 for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=1 to </a:t>
            </a:r>
            <a:r>
              <a:rPr lang="en-US" sz="1600" b="1" dirty="0" err="1">
                <a:latin typeface="Courier New" pitchFamily="49" charset="0"/>
              </a:rPr>
              <a:t>iMaxCari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8   C[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]=”X”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 9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10 for j=1 to </a:t>
            </a:r>
            <a:r>
              <a:rPr lang="en-US" sz="1600" b="1" dirty="0" err="1">
                <a:latin typeface="Courier New" pitchFamily="49" charset="0"/>
              </a:rPr>
              <a:t>iJumKoin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11   C[</a:t>
            </a:r>
            <a:r>
              <a:rPr lang="en-US" sz="1600" b="1" dirty="0" err="1">
                <a:latin typeface="Courier New" pitchFamily="49" charset="0"/>
              </a:rPr>
              <a:t>koin</a:t>
            </a:r>
            <a:r>
              <a:rPr lang="en-US" sz="1600" b="1" dirty="0">
                <a:latin typeface="Courier New" pitchFamily="49" charset="0"/>
              </a:rPr>
              <a:t>[j]]=”B”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12 end for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13 for n=1 to </a:t>
            </a:r>
            <a:r>
              <a:rPr lang="en-US" sz="1600" b="1" dirty="0" err="1">
                <a:latin typeface="Courier New" pitchFamily="49" charset="0"/>
              </a:rPr>
              <a:t>iMaxCari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14   for j=1 to </a:t>
            </a:r>
            <a:r>
              <a:rPr lang="en-US" sz="1600" b="1" dirty="0" err="1">
                <a:latin typeface="Courier New" pitchFamily="49" charset="0"/>
              </a:rPr>
              <a:t>iJumKoin</a:t>
            </a:r>
            <a:r>
              <a:rPr lang="en-US" sz="1600" b="1" dirty="0">
                <a:latin typeface="Courier New" pitchFamily="49" charset="0"/>
              </a:rPr>
              <a:t> do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15     if (n-</a:t>
            </a:r>
            <a:r>
              <a:rPr lang="en-US" sz="1600" b="1" dirty="0" err="1">
                <a:latin typeface="Courier New" pitchFamily="49" charset="0"/>
              </a:rPr>
              <a:t>koin</a:t>
            </a:r>
            <a:r>
              <a:rPr lang="en-US" sz="1600" b="1" dirty="0">
                <a:latin typeface="Courier New" pitchFamily="49" charset="0"/>
              </a:rPr>
              <a:t>[j])&gt;=1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16       if C[n-</a:t>
            </a:r>
            <a:r>
              <a:rPr lang="en-US" sz="1600" b="1" dirty="0" err="1">
                <a:latin typeface="Courier New" pitchFamily="49" charset="0"/>
              </a:rPr>
              <a:t>koin</a:t>
            </a:r>
            <a:r>
              <a:rPr lang="en-US" sz="1600" b="1" dirty="0">
                <a:latin typeface="Courier New" pitchFamily="49" charset="0"/>
              </a:rPr>
              <a:t>[j]]=”B”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17         C[n]=”B”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18      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19     end if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20  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21 end for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22 if C[</a:t>
            </a:r>
            <a:r>
              <a:rPr lang="en-US" sz="1600" b="1" dirty="0" err="1">
                <a:latin typeface="Courier New" pitchFamily="49" charset="0"/>
              </a:rPr>
              <a:t>iNilaiCari</a:t>
            </a:r>
            <a:r>
              <a:rPr lang="en-US" sz="1600" b="1" dirty="0">
                <a:latin typeface="Courier New" pitchFamily="49" charset="0"/>
              </a:rPr>
              <a:t>]=”B” then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23   </a:t>
            </a:r>
            <a:r>
              <a:rPr lang="en-US" sz="1600" b="1" dirty="0" err="1">
                <a:latin typeface="Courier New" pitchFamily="49" charset="0"/>
              </a:rPr>
              <a:t>bBisaDicari</a:t>
            </a:r>
            <a:r>
              <a:rPr lang="en-US" sz="1600" b="1" dirty="0">
                <a:latin typeface="Courier New" pitchFamily="49" charset="0"/>
              </a:rPr>
              <a:t>=true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24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25   </a:t>
            </a:r>
            <a:r>
              <a:rPr lang="en-US" sz="1600" b="1" dirty="0" err="1">
                <a:latin typeface="Courier New" pitchFamily="49" charset="0"/>
              </a:rPr>
              <a:t>bBisaDicari</a:t>
            </a:r>
            <a:r>
              <a:rPr lang="en-US" sz="1600" b="1" dirty="0">
                <a:latin typeface="Courier New" pitchFamily="49" charset="0"/>
              </a:rPr>
              <a:t>=false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26 end if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444045"/>
            <a:ext cx="8642350" cy="576262"/>
          </a:xfrm>
        </p:spPr>
        <p:txBody>
          <a:bodyPr/>
          <a:lstStyle/>
          <a:p>
            <a:pPr eaLnBrk="1" hangingPunct="1"/>
            <a:r>
              <a:rPr lang="en-US" dirty="0"/>
              <a:t>RESULTS OF CASE 1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1115615" y="3150879"/>
            <a:ext cx="7782784" cy="2336800"/>
          </a:xfrm>
        </p:spPr>
        <p:txBody>
          <a:bodyPr/>
          <a:lstStyle/>
          <a:p>
            <a:pPr eaLnBrk="1" hangingPunct="1"/>
            <a:r>
              <a:rPr lang="en-US" sz="2400" dirty="0"/>
              <a:t>Column 23 marked “B”, means coins change value of 23 can be formed using coins 3, 5, and 12.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d-ID"/>
          </a:p>
        </p:txBody>
      </p:sp>
      <p:graphicFrame>
        <p:nvGraphicFramePr>
          <p:cNvPr id="314685" name="Group 3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088769"/>
              </p:ext>
            </p:extLst>
          </p:nvPr>
        </p:nvGraphicFramePr>
        <p:xfrm>
          <a:off x="1115615" y="2133600"/>
          <a:ext cx="7777554" cy="575320"/>
        </p:xfrm>
        <a:graphic>
          <a:graphicData uri="http://schemas.openxmlformats.org/drawingml/2006/table">
            <a:tbl>
              <a:tblPr/>
              <a:tblGrid>
                <a:gridCol w="31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1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287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1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144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8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16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17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18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19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20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21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22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23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24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25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X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B</a:t>
                      </a:r>
                      <a:endParaRPr kumimoji="0" lang="sv-S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Interstate"/>
              </a:rPr>
              <a:t>Bina Nusantara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7067128" cy="1143000"/>
          </a:xfrm>
        </p:spPr>
        <p:txBody>
          <a:bodyPr/>
          <a:lstStyle/>
          <a:p>
            <a:pPr eaLnBrk="1" hangingPunct="1"/>
            <a:r>
              <a:rPr lang="en-US" dirty="0"/>
              <a:t>CASE 2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794" y="2060848"/>
            <a:ext cx="7067128" cy="396044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Mathematical models: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f(23) = min { f(20), f(18), f(11) } + 1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f(n) = min { f(n-3), f(n-5), f(n-12) } + 1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Pull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Minimum amount of coins to form the X values ​​obtained from 1 plus the minimum number of coins to form the X-3 or X-5 or X-12 (made ​​smaller).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Push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the value of X can be formed with Y coin, then the value of X+3, X+5, X+12 can be formed with Y+1 coins.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597</TotalTime>
  <Words>1377</Words>
  <Application>Microsoft Office PowerPoint</Application>
  <PresentationFormat>On-screen Show (4:3)</PresentationFormat>
  <Paragraphs>327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Interstate</vt:lpstr>
      <vt:lpstr>Open Sans</vt:lpstr>
      <vt:lpstr>TemplateBM_2</vt:lpstr>
      <vt:lpstr>COMP6049 – Algorithm Design and Analysis</vt:lpstr>
      <vt:lpstr>Outline Materials</vt:lpstr>
      <vt:lpstr>COINS</vt:lpstr>
      <vt:lpstr>VARIATION COIN CHANGE PROBLEM</vt:lpstr>
      <vt:lpstr>CASES</vt:lpstr>
      <vt:lpstr>CASE 1</vt:lpstr>
      <vt:lpstr>PSEUDOCODE OF CASE 1</vt:lpstr>
      <vt:lpstr>RESULTS OF CASE 1</vt:lpstr>
      <vt:lpstr>CASE 2</vt:lpstr>
      <vt:lpstr>PSEUDOCODE OF CASE 2</vt:lpstr>
      <vt:lpstr>RESULTS OF CASE 2</vt:lpstr>
      <vt:lpstr>CASE 3</vt:lpstr>
      <vt:lpstr>PSEUDOCODE OF CASE 3</vt:lpstr>
      <vt:lpstr>RESULTS OF CASE 3</vt:lpstr>
      <vt:lpstr>EXERCISE</vt:lpstr>
      <vt:lpstr>REVIEW</vt:lpstr>
      <vt:lpstr>Q &amp; 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COMP6175 – Object Oriented Programming</dc:title>
  <dc:creator>Administrator</dc:creator>
  <cp:lastModifiedBy>Rhio Sutoyo</cp:lastModifiedBy>
  <cp:revision>62</cp:revision>
  <dcterms:created xsi:type="dcterms:W3CDTF">2014-12-12T10:33:59Z</dcterms:created>
  <dcterms:modified xsi:type="dcterms:W3CDTF">2021-11-14T07:54:11Z</dcterms:modified>
</cp:coreProperties>
</file>