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62" r:id="rId15"/>
    <p:sldId id="282" r:id="rId16"/>
    <p:sldId id="283" r:id="rId1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  <p14:section name="COURSE CONTENT" id="{F4927CBE-FA17-46D1-BAAE-887D0AF2CCBF}">
          <p14:sldIdLst>
            <p14:sldId id="262"/>
            <p14:sldId id="282"/>
            <p14:sldId id="283"/>
          </p14:sldIdLst>
        </p14:section>
        <p14:section name="REFERENCE" id="{82098E28-DACF-4424-86A1-E861B2DCC6F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E91A7-7D36-48F8-8968-B2E8F6265043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2BBB-0FF0-450E-B148-00E4A74172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92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20/07/2020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371600"/>
            <a:ext cx="7924800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90600" y="2209800"/>
            <a:ext cx="7924800" cy="3886200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ISYS6197</a:t>
            </a:r>
            <a:endParaRPr lang="id-ID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DAF22-B401-4A2C-8EC1-A5BB2AA7DEF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A9DBE4-B481-48A4-B7CE-B152DDDDFF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20/07/2020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20/07/2020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COMP6</a:t>
            </a:r>
            <a:r>
              <a:rPr lang="id-ID" sz="3200" dirty="0"/>
              <a:t>049 </a:t>
            </a:r>
            <a:r>
              <a:rPr lang="en-US" sz="3200" dirty="0"/>
              <a:t>– </a:t>
            </a:r>
            <a:r>
              <a:rPr lang="id-ID" sz="3200" dirty="0"/>
              <a:t>Algorithm Design and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 </a:t>
            </a:r>
            <a:r>
              <a:rPr lang="id-ID" dirty="0"/>
              <a:t>1</a:t>
            </a:r>
            <a:r>
              <a:rPr lang="en-US"/>
              <a:t>8 </a:t>
            </a:r>
            <a:r>
              <a:rPr lang="en-US" dirty="0"/>
              <a:t>– </a:t>
            </a:r>
            <a:r>
              <a:rPr lang="id-ID" dirty="0"/>
              <a:t>Graph Coloring</a:t>
            </a: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894310" y="188640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MAP COLORING</a:t>
            </a:r>
          </a:p>
        </p:txBody>
      </p:sp>
      <p:pic>
        <p:nvPicPr>
          <p:cNvPr id="10244" name="Picture 5" descr="ilustrasi 6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643188" y="1773238"/>
            <a:ext cx="3856037" cy="4824412"/>
          </a:xfrm>
          <a:noFill/>
        </p:spPr>
      </p:pic>
      <p:sp>
        <p:nvSpPr>
          <p:cNvPr id="10245" name="Text Box 6"/>
          <p:cNvSpPr txBox="1">
            <a:spLocks noChangeArrowheads="1"/>
          </p:cNvSpPr>
          <p:nvPr/>
        </p:nvSpPr>
        <p:spPr bwMode="auto">
          <a:xfrm>
            <a:off x="7216775" y="6261100"/>
            <a:ext cx="17446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>
                <a:solidFill>
                  <a:srgbClr val="3399FF"/>
                </a:solidFill>
                <a:latin typeface="Tahoma" pitchFamily="34" charset="0"/>
              </a:rPr>
              <a:t>[buku utama, ilustrasi 6.12]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7704" y="188640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FOUR COLOR THEORM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1844824"/>
            <a:ext cx="7067128" cy="4281339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dirty="0"/>
              <a:t>Four Color Theorem states that every map can be colored by 4 colors or less.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/>
              <a:t>This theory provides a benchmark that like any form of maps that we have, the maximum value for its chromatic number is 4.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/>
              <a:t>Although never tested by using a computer, this theory can not be proven true in mathematics.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/>
              <a:t>Some special cases such as no other nation which has a separate area to be one of the arguments of experts who do not believe this theory.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/>
              <a:t>They adhered to the Five Color Theorem proven mathematically.</a:t>
            </a:r>
            <a:endParaRPr lang="sv-SE" sz="1800" dirty="0"/>
          </a:p>
          <a:p>
            <a:pPr eaLnBrk="1" hangingPunct="1">
              <a:lnSpc>
                <a:spcPct val="80000"/>
              </a:lnSpc>
            </a:pPr>
            <a:endParaRPr lang="sv-SE" sz="1800" dirty="0"/>
          </a:p>
          <a:p>
            <a:pPr eaLnBrk="1" hangingPunct="1">
              <a:lnSpc>
                <a:spcPct val="80000"/>
              </a:lnSpc>
            </a:pPr>
            <a:endParaRPr lang="sv-SE" sz="1800" dirty="0"/>
          </a:p>
          <a:p>
            <a:pPr eaLnBrk="1" hangingPunct="1">
              <a:lnSpc>
                <a:spcPct val="80000"/>
              </a:lnSpc>
            </a:pPr>
            <a:endParaRPr lang="sv-SE" sz="1800" dirty="0"/>
          </a:p>
          <a:p>
            <a:pPr eaLnBrk="1" hangingPunct="1">
              <a:lnSpc>
                <a:spcPct val="80000"/>
              </a:lnSpc>
            </a:pPr>
            <a:endParaRPr lang="sv-SE" sz="1800" dirty="0"/>
          </a:p>
          <a:p>
            <a:pPr eaLnBrk="1" hangingPunct="1">
              <a:lnSpc>
                <a:spcPct val="80000"/>
              </a:lnSpc>
            </a:pPr>
            <a:endParaRPr lang="sv-SE" sz="1800" dirty="0"/>
          </a:p>
          <a:p>
            <a:pPr eaLnBrk="1" hangingPunct="1">
              <a:lnSpc>
                <a:spcPct val="80000"/>
              </a:lnSpc>
            </a:pPr>
            <a:endParaRPr lang="sv-SE" sz="1800" dirty="0"/>
          </a:p>
          <a:p>
            <a:pPr eaLnBrk="1" hangingPunct="1">
              <a:lnSpc>
                <a:spcPct val="80000"/>
              </a:lnSpc>
            </a:pPr>
            <a:endParaRPr lang="sv-SE" sz="1800" dirty="0"/>
          </a:p>
          <a:p>
            <a:pPr eaLnBrk="1" hangingPunct="1">
              <a:lnSpc>
                <a:spcPct val="80000"/>
              </a:lnSpc>
            </a:pPr>
            <a:endParaRPr lang="sv-SE" sz="1800" dirty="0"/>
          </a:p>
        </p:txBody>
      </p:sp>
      <p:pic>
        <p:nvPicPr>
          <p:cNvPr id="11269" name="Picture 4" descr="ilustrasi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1720" y="4483174"/>
            <a:ext cx="2160587" cy="180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622918" y="303036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EXERCISE</a:t>
            </a:r>
          </a:p>
        </p:txBody>
      </p:sp>
      <p:sp>
        <p:nvSpPr>
          <p:cNvPr id="12292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1619672" y="1749072"/>
            <a:ext cx="7067128" cy="4377092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400" dirty="0"/>
              <a:t>Use Welsh &amp; Powell algorithm to color the graph below!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pPr eaLnBrk="1" hangingPunct="1"/>
            <a:br>
              <a:rPr lang="en-US" sz="2400" dirty="0"/>
            </a:br>
            <a:r>
              <a:rPr lang="en-US" sz="2400" dirty="0"/>
              <a:t>Determine its chromatic number!</a:t>
            </a:r>
          </a:p>
        </p:txBody>
      </p:sp>
      <p:sp>
        <p:nvSpPr>
          <p:cNvPr id="1229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pic>
        <p:nvPicPr>
          <p:cNvPr id="12294" name="Picture 16" descr="soal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672" y="2492896"/>
            <a:ext cx="3528392" cy="296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260648"/>
            <a:ext cx="7067128" cy="1143000"/>
          </a:xfrm>
        </p:spPr>
        <p:txBody>
          <a:bodyPr/>
          <a:lstStyle/>
          <a:p>
            <a:pPr eaLnBrk="1" hangingPunct="1"/>
            <a:r>
              <a:rPr lang="id-ID" dirty="0"/>
              <a:t>REVIEW</a:t>
            </a:r>
            <a:endParaRPr lang="en-US" dirty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GRAPH COLORING</a:t>
            </a:r>
          </a:p>
          <a:p>
            <a:pPr eaLnBrk="1" hangingPunct="1"/>
            <a:r>
              <a:rPr lang="en-US" dirty="0"/>
              <a:t>CHROMATIC NUMBER</a:t>
            </a:r>
          </a:p>
          <a:p>
            <a:pPr eaLnBrk="1" hangingPunct="1"/>
            <a:r>
              <a:rPr lang="en-US" dirty="0"/>
              <a:t>PROBLEM VARIATIONS</a:t>
            </a:r>
          </a:p>
          <a:p>
            <a:pPr eaLnBrk="1" hangingPunct="1"/>
            <a:r>
              <a:rPr lang="en-US" dirty="0"/>
              <a:t>MAPS COLORING</a:t>
            </a:r>
          </a:p>
          <a:p>
            <a:pPr eaLnBrk="1" hangingPunct="1"/>
            <a:r>
              <a:rPr lang="en-US" dirty="0"/>
              <a:t>WELSH &amp; POWELL ALGORITHM</a:t>
            </a:r>
          </a:p>
          <a:p>
            <a:pPr eaLnBrk="1" hangingPunct="1"/>
            <a:r>
              <a:rPr lang="en-US" dirty="0"/>
              <a:t>FOUR COLOR THEORM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3848" y="188640"/>
            <a:ext cx="6768752" cy="802010"/>
          </a:xfrm>
        </p:spPr>
        <p:txBody>
          <a:bodyPr/>
          <a:lstStyle/>
          <a:p>
            <a:r>
              <a:rPr lang="en-US" dirty="0"/>
              <a:t>References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2564904"/>
            <a:ext cx="6779096" cy="3672408"/>
          </a:xfrm>
        </p:spPr>
        <p:txBody>
          <a:bodyPr>
            <a:normAutofit/>
          </a:bodyPr>
          <a:lstStyle/>
          <a:p>
            <a:r>
              <a:rPr lang="en-US" sz="1800" dirty="0"/>
              <a:t>S. Sridhar. 2014. Design and Analysis of Algorithms, 1/e. Oxford University Press. India. </a:t>
            </a:r>
            <a:r>
              <a:rPr lang="fr-FR" sz="1800" dirty="0" err="1"/>
              <a:t>Chapter</a:t>
            </a:r>
            <a:r>
              <a:rPr lang="fr-FR" sz="1800" dirty="0"/>
              <a:t> </a:t>
            </a:r>
            <a:r>
              <a:rPr lang="en-US" sz="1800" dirty="0"/>
              <a:t>5.6</a:t>
            </a:r>
            <a:endParaRPr lang="id-ID" sz="1800" dirty="0"/>
          </a:p>
          <a:p>
            <a:r>
              <a:rPr lang="id-ID" sz="1800" dirty="0"/>
              <a:t>Ellis Horowitz,Sanguthevar Rajasekaran,Sartaj Sahni. 1998. Computer algorithms/C++. 1STBL. New York. </a:t>
            </a:r>
            <a:r>
              <a:rPr lang="id-ID" sz="1800" dirty="0" err="1"/>
              <a:t>Chapter</a:t>
            </a:r>
            <a:r>
              <a:rPr lang="id-ID" sz="1800" dirty="0"/>
              <a:t> </a:t>
            </a:r>
            <a:r>
              <a:rPr lang="en-US" sz="1800" dirty="0"/>
              <a:t>7.4</a:t>
            </a:r>
            <a:endParaRPr lang="id-ID" sz="1800" dirty="0"/>
          </a:p>
          <a:p>
            <a:r>
              <a:rPr lang="en-US" sz="1800" dirty="0"/>
              <a:t>Graph </a:t>
            </a:r>
            <a:r>
              <a:rPr lang="en-US" sz="1800" dirty="0" err="1"/>
              <a:t>Colouring</a:t>
            </a:r>
            <a:r>
              <a:rPr lang="en-US" sz="1800" dirty="0"/>
              <a:t> with Simple Backtracking</a:t>
            </a:r>
            <a:r>
              <a:rPr lang="id-ID" sz="1800" dirty="0"/>
              <a:t>	http://</a:t>
            </a:r>
            <a:r>
              <a:rPr lang="en-US" sz="1800" dirty="0"/>
              <a:t>blogs.msdn.com/b/</a:t>
            </a:r>
            <a:r>
              <a:rPr lang="en-US" sz="1800" dirty="0" err="1"/>
              <a:t>ericlippert</a:t>
            </a:r>
            <a:r>
              <a:rPr lang="en-US" sz="1800" dirty="0"/>
              <a:t>/archive/2010/07/22/graph-colouring-with-simple-backtracking-part-three.aspx</a:t>
            </a:r>
            <a:endParaRPr lang="id-ID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927748" y="332656"/>
            <a:ext cx="4184104" cy="792088"/>
          </a:xfrm>
        </p:spPr>
        <p:txBody>
          <a:bodyPr/>
          <a:lstStyle/>
          <a:p>
            <a:r>
              <a:rPr lang="en-US" dirty="0">
                <a:latin typeface="Open Sans" pitchFamily="-84" charset="0"/>
              </a:rPr>
              <a:t>Outline</a:t>
            </a:r>
            <a:r>
              <a:rPr lang="id-ID" dirty="0">
                <a:latin typeface="Open Sans" pitchFamily="-84" charset="0"/>
              </a:rPr>
              <a:t> Materials</a:t>
            </a:r>
            <a:endParaRPr lang="en-US" dirty="0">
              <a:latin typeface="Open Sans" pitchFamily="-8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B1DAF22-B401-4A2C-8EC1-A5BB2AA7DEF7}" type="slidenum">
              <a:rPr lang="id-ID" smtClean="0"/>
              <a:pPr>
                <a:defRPr/>
              </a:pPr>
              <a:t>2</a:t>
            </a:fld>
            <a:endParaRPr lang="id-ID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ISYS6197</a:t>
            </a:r>
            <a:endParaRPr lang="id-ID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  <a:endParaRPr lang="id-ID"/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843401"/>
              </p:ext>
            </p:extLst>
          </p:nvPr>
        </p:nvGraphicFramePr>
        <p:xfrm>
          <a:off x="1331640" y="1844824"/>
          <a:ext cx="7067550" cy="2377440"/>
        </p:xfrm>
        <a:graphic>
          <a:graphicData uri="http://schemas.openxmlformats.org/drawingml/2006/table">
            <a:tbl>
              <a:tblPr/>
              <a:tblGrid>
                <a:gridCol w="706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Graph Colouring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Node Colouring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Edge Colouring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Region Colouring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Chromatic number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Map </a:t>
                      </a:r>
                      <a:r>
                        <a:rPr lang="en-US" sz="2000" dirty="0" err="1"/>
                        <a:t>colouring</a:t>
                      </a:r>
                      <a:r>
                        <a:rPr lang="en-US" sz="2000" dirty="0"/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260648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GRAPH COLORING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/>
              <a:t>Graph coloring algorithm is the classic problem of how to color a graph with different colors for each node that is "adjacent"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There is an edge connects between two nodes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Adjacency value is greater than 0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The challenge of this problem is how to get minimum number of required colors.</a:t>
            </a:r>
            <a:endParaRPr lang="sv-S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655192" y="230040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CHROMATIC NUMBER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3 colors needed to color the graph above</a:t>
            </a:r>
          </a:p>
          <a:p>
            <a:pPr eaLnBrk="1" hangingPunct="1"/>
            <a:r>
              <a:rPr lang="en-US" sz="2400" dirty="0"/>
              <a:t>Minimum number of colors should be used for coloring a graph called the chromatic number.</a:t>
            </a:r>
          </a:p>
        </p:txBody>
      </p:sp>
      <p:pic>
        <p:nvPicPr>
          <p:cNvPr id="4101" name="Picture 4" descr="ilustrasi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1741979"/>
            <a:ext cx="3830637" cy="285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188640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PROBLEM VARIATIONS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1772816"/>
            <a:ext cx="7067128" cy="4353347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50000"/>
              </a:lnSpc>
            </a:pPr>
            <a:r>
              <a:rPr lang="sv-SE" dirty="0"/>
              <a:t>Edge coloring</a:t>
            </a:r>
            <a:endParaRPr lang="en-US" dirty="0"/>
          </a:p>
          <a:p>
            <a:pPr lvl="1" eaLnBrk="1" hangingPunct="1">
              <a:lnSpc>
                <a:spcPct val="150000"/>
              </a:lnSpc>
            </a:pPr>
            <a:r>
              <a:rPr lang="sv-SE" dirty="0"/>
              <a:t>Color edge not node. </a:t>
            </a:r>
            <a:r>
              <a:rPr lang="en-US" dirty="0"/>
              <a:t>Number of edges that meet at a particular node should not be given the same color.</a:t>
            </a:r>
          </a:p>
          <a:p>
            <a:pPr eaLnBrk="1" hangingPunct="1">
              <a:lnSpc>
                <a:spcPct val="150000"/>
              </a:lnSpc>
            </a:pPr>
            <a:r>
              <a:rPr lang="sv-SE" dirty="0"/>
              <a:t>Region coloring</a:t>
            </a:r>
            <a:endParaRPr lang="en-US" dirty="0"/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Coloring piece of region, divided into small sub-region. Each sub-region which has a border should not be given the same color. This problem is more known as graph coloring.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Map coloring can be solved by turning it into graph, color the graph, and then mapped back.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260648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MAP COLORING</a:t>
            </a:r>
          </a:p>
        </p:txBody>
      </p:sp>
      <p:pic>
        <p:nvPicPr>
          <p:cNvPr id="6148" name="Picture 5" descr="ilustrasi 6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643188" y="1773238"/>
            <a:ext cx="3856037" cy="4824412"/>
          </a:xfr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2695574" y="404664"/>
            <a:ext cx="6063233" cy="1143000"/>
          </a:xfrm>
        </p:spPr>
        <p:txBody>
          <a:bodyPr/>
          <a:lstStyle/>
          <a:p>
            <a:pPr eaLnBrk="1" hangingPunct="1"/>
            <a:r>
              <a:rPr lang="en-US" dirty="0"/>
              <a:t>CONVERSION OF MAP TO GRAPH</a:t>
            </a:r>
          </a:p>
        </p:txBody>
      </p:sp>
      <p:pic>
        <p:nvPicPr>
          <p:cNvPr id="7172" name="Picture 5" descr="ilustrasi 6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695575" y="1773238"/>
            <a:ext cx="3751263" cy="4824412"/>
          </a:xfr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2709799" y="332656"/>
            <a:ext cx="5987008" cy="1008112"/>
          </a:xfrm>
        </p:spPr>
        <p:txBody>
          <a:bodyPr/>
          <a:lstStyle/>
          <a:p>
            <a:pPr eaLnBrk="1" hangingPunct="1"/>
            <a:r>
              <a:rPr lang="en-US" dirty="0"/>
              <a:t>WELSH &amp; POWELL ALGORITHM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1844824"/>
            <a:ext cx="7067128" cy="4281339"/>
          </a:xfrm>
        </p:spPr>
        <p:txBody>
          <a:bodyPr>
            <a:normAutofit lnSpcReduction="10000"/>
          </a:bodyPr>
          <a:lstStyle/>
          <a:p>
            <a:pPr marL="395288" indent="-395288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/>
              <a:t>Sort nodes in a graph based on the number of edges connected to it, in descending order (from large to small)</a:t>
            </a:r>
          </a:p>
          <a:p>
            <a:pPr marL="395288" indent="-395288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/>
              <a:t>Based on the above sequence, coloring all nodes in a graph with color 1 if a node is not border to a node that has been colored</a:t>
            </a:r>
          </a:p>
          <a:p>
            <a:pPr marL="395288" indent="-395288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/>
              <a:t>Repeat this process for color 2, color 3, etc. until all nodes have been given a color</a:t>
            </a:r>
          </a:p>
          <a:p>
            <a:pPr marL="395288" indent="-395288" eaLnBrk="1" hangingPunct="1">
              <a:lnSpc>
                <a:spcPct val="90000"/>
              </a:lnSpc>
            </a:pPr>
            <a:endParaRPr lang="en-US" sz="2400" dirty="0"/>
          </a:p>
          <a:p>
            <a:pPr marL="395288" indent="-395288" eaLnBrk="1" hangingPunct="1">
              <a:lnSpc>
                <a:spcPct val="90000"/>
              </a:lnSpc>
            </a:pPr>
            <a:r>
              <a:rPr lang="en-US" sz="2400" dirty="0"/>
              <a:t>Is one example of algorithm Greedy Method</a:t>
            </a:r>
          </a:p>
          <a:p>
            <a:pPr marL="795338" lvl="1" indent="-395288" eaLnBrk="1" hangingPunct="1">
              <a:lnSpc>
                <a:spcPct val="90000"/>
              </a:lnSpc>
            </a:pPr>
            <a:r>
              <a:rPr lang="en-US" sz="1800" dirty="0"/>
              <a:t>The results are not necessarily optimal</a:t>
            </a:r>
          </a:p>
          <a:p>
            <a:pPr marL="795338" lvl="1" indent="-395288" eaLnBrk="1" hangingPunct="1">
              <a:lnSpc>
                <a:spcPct val="90000"/>
              </a:lnSpc>
            </a:pPr>
            <a:r>
              <a:rPr lang="en-US" sz="1800" dirty="0"/>
              <a:t>Completion optimally is NP-Complete problem</a:t>
            </a:r>
            <a:br>
              <a:rPr lang="en-US" sz="1800" dirty="0"/>
            </a:b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>
          <a:xfrm>
            <a:off x="2915816" y="260648"/>
            <a:ext cx="6059016" cy="1143000"/>
          </a:xfrm>
        </p:spPr>
        <p:txBody>
          <a:bodyPr/>
          <a:lstStyle/>
          <a:p>
            <a:pPr eaLnBrk="1" hangingPunct="1"/>
            <a:r>
              <a:rPr lang="en-US" dirty="0"/>
              <a:t>RESULTS OF GRAPH COLORING</a:t>
            </a:r>
          </a:p>
        </p:txBody>
      </p:sp>
      <p:pic>
        <p:nvPicPr>
          <p:cNvPr id="9220" name="Picture 6" descr="ilustrasi 6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619375" y="1773238"/>
            <a:ext cx="3903663" cy="4824412"/>
          </a:xfr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plateBM_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TemplateBM_2</Template>
  <TotalTime>519</TotalTime>
  <Words>552</Words>
  <Application>Microsoft Office PowerPoint</Application>
  <PresentationFormat>On-screen Show (4:3)</PresentationFormat>
  <Paragraphs>85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Interstate</vt:lpstr>
      <vt:lpstr>Open Sans</vt:lpstr>
      <vt:lpstr>Tahoma</vt:lpstr>
      <vt:lpstr>TemplateBM_2</vt:lpstr>
      <vt:lpstr>COMP6049 – Algorithm Design and Analysis</vt:lpstr>
      <vt:lpstr>Outline Materials</vt:lpstr>
      <vt:lpstr>GRAPH COLORING</vt:lpstr>
      <vt:lpstr>CHROMATIC NUMBER</vt:lpstr>
      <vt:lpstr>PROBLEM VARIATIONS</vt:lpstr>
      <vt:lpstr>MAP COLORING</vt:lpstr>
      <vt:lpstr>CONVERSION OF MAP TO GRAPH</vt:lpstr>
      <vt:lpstr>WELSH &amp; POWELL ALGORITHM</vt:lpstr>
      <vt:lpstr>RESULTS OF GRAPH COLORING</vt:lpstr>
      <vt:lpstr>MAP COLORING</vt:lpstr>
      <vt:lpstr>FOUR COLOR THEORM</vt:lpstr>
      <vt:lpstr>EXERCISE</vt:lpstr>
      <vt:lpstr>REVIEW</vt:lpstr>
      <vt:lpstr>Q &amp; A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COMP6175 – Object Oriented Programming</dc:title>
  <dc:creator>Administrator</dc:creator>
  <cp:lastModifiedBy>Felix Jingga</cp:lastModifiedBy>
  <cp:revision>68</cp:revision>
  <dcterms:created xsi:type="dcterms:W3CDTF">2014-12-12T10:33:59Z</dcterms:created>
  <dcterms:modified xsi:type="dcterms:W3CDTF">2020-07-20T14:49:36Z</dcterms:modified>
</cp:coreProperties>
</file>