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317" r:id="rId5"/>
    <p:sldId id="307" r:id="rId6"/>
    <p:sldId id="308" r:id="rId7"/>
    <p:sldId id="318" r:id="rId8"/>
    <p:sldId id="319" r:id="rId9"/>
    <p:sldId id="320" r:id="rId10"/>
    <p:sldId id="321" r:id="rId11"/>
    <p:sldId id="322" r:id="rId12"/>
    <p:sldId id="329" r:id="rId13"/>
    <p:sldId id="323" r:id="rId14"/>
    <p:sldId id="324" r:id="rId15"/>
    <p:sldId id="325" r:id="rId16"/>
    <p:sldId id="326" r:id="rId17"/>
    <p:sldId id="330" r:id="rId18"/>
    <p:sldId id="334" r:id="rId19"/>
    <p:sldId id="309" r:id="rId20"/>
    <p:sldId id="310" r:id="rId21"/>
    <p:sldId id="328" r:id="rId22"/>
    <p:sldId id="331" r:id="rId23"/>
    <p:sldId id="311" r:id="rId24"/>
    <p:sldId id="332" r:id="rId25"/>
    <p:sldId id="312" r:id="rId26"/>
    <p:sldId id="327" r:id="rId27"/>
    <p:sldId id="316" r:id="rId28"/>
    <p:sldId id="314"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D79"/>
    <a:srgbClr val="636A58"/>
    <a:srgbClr val="505A47"/>
    <a:srgbClr val="D1D8B7"/>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5405" autoAdjust="0"/>
  </p:normalViewPr>
  <p:slideViewPr>
    <p:cSldViewPr snapToGrid="0">
      <p:cViewPr varScale="1">
        <p:scale>
          <a:sx n="84" d="100"/>
          <a:sy n="84" d="100"/>
        </p:scale>
        <p:origin x="351" y="30"/>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2/28/2025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F337E-4B2B-7A1E-1BB3-C415298E79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0601A-8F4C-1CF7-C491-6CD5FE56F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A01C45-411B-86CD-B679-3968AAB062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70F266-7165-6A8B-A8DE-EA26EDB2F4CA}"/>
              </a:ext>
            </a:extLst>
          </p:cNvPr>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60974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25260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578F1-DE43-8384-0DC0-9CF75530C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8C01C5-3118-5EC6-9651-4A69F77DA1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92328-C5B0-E796-54FD-BCD24E41DD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9C4928-AAC5-AAE5-E4FB-8173CF469545}"/>
              </a:ext>
            </a:extLst>
          </p:cNvPr>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147382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Analyzing fantasy football points</a:t>
            </a:r>
            <a:br>
              <a:rPr lang="en-US" dirty="0"/>
            </a:br>
            <a:br>
              <a:rPr lang="en-US" dirty="0"/>
            </a:br>
            <a:r>
              <a:rPr lang="en-US" dirty="0"/>
              <a:t>Rhianna Ruggiero</a:t>
            </a:r>
            <a:br>
              <a:rPr lang="en-US" dirty="0"/>
            </a:br>
            <a:r>
              <a:rPr lang="en-US" dirty="0"/>
              <a:t>DSC 530</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C7899B8-9B7A-98D2-1B4A-93476108861F}"/>
              </a:ext>
            </a:extLst>
          </p:cNvPr>
          <p:cNvSpPr>
            <a:spLocks noGrp="1"/>
          </p:cNvSpPr>
          <p:nvPr>
            <p:ph type="title"/>
          </p:nvPr>
        </p:nvSpPr>
        <p:spPr>
          <a:xfrm>
            <a:off x="3188856" y="102575"/>
            <a:ext cx="5814287" cy="782782"/>
          </a:xfrm>
        </p:spPr>
        <p:txBody>
          <a:bodyPr/>
          <a:lstStyle/>
          <a:p>
            <a:r>
              <a:rPr lang="en-US" dirty="0"/>
              <a:t>The Mean</a:t>
            </a:r>
          </a:p>
        </p:txBody>
      </p:sp>
      <p:sp>
        <p:nvSpPr>
          <p:cNvPr id="7" name="TextBox 6">
            <a:extLst>
              <a:ext uri="{FF2B5EF4-FFF2-40B4-BE49-F238E27FC236}">
                <a16:creationId xmlns:a16="http://schemas.microsoft.com/office/drawing/2014/main" id="{09D51168-D50B-08BC-A49B-1C7F259F0035}"/>
              </a:ext>
            </a:extLst>
          </p:cNvPr>
          <p:cNvSpPr txBox="1"/>
          <p:nvPr/>
        </p:nvSpPr>
        <p:spPr>
          <a:xfrm>
            <a:off x="2890868" y="1195733"/>
            <a:ext cx="320513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calculated mean for the 5 variables that I chose for </a:t>
            </a:r>
            <a:r>
              <a:rPr lang="en-US" b="1" dirty="0"/>
              <a:t>wide receivers </a:t>
            </a:r>
            <a:r>
              <a:rPr lang="en-US" dirty="0"/>
              <a:t>are:</a:t>
            </a:r>
          </a:p>
          <a:p>
            <a:pPr marL="742950" lvl="1" indent="-285750">
              <a:buFont typeface="Arial" panose="020B0604020202020204" pitchFamily="34" charset="0"/>
              <a:buChar char="•"/>
            </a:pPr>
            <a:r>
              <a:rPr lang="en-US" dirty="0"/>
              <a:t>TOUCHDOWNS: 0.25 touchdowns</a:t>
            </a:r>
          </a:p>
          <a:p>
            <a:pPr marL="742950" lvl="1" indent="-285750">
              <a:buFont typeface="Arial" panose="020B0604020202020204" pitchFamily="34" charset="0"/>
              <a:buChar char="•"/>
            </a:pPr>
            <a:r>
              <a:rPr lang="en-US" dirty="0"/>
              <a:t>TOTALYARDS: 37.38 total yards</a:t>
            </a:r>
          </a:p>
          <a:p>
            <a:pPr marL="742950" lvl="1" indent="-285750">
              <a:buFont typeface="Arial" panose="020B0604020202020204" pitchFamily="34" charset="0"/>
              <a:buChar char="•"/>
            </a:pPr>
            <a:r>
              <a:rPr lang="en-US" dirty="0"/>
              <a:t>ROUNDOVER: 0.39 points</a:t>
            </a:r>
          </a:p>
          <a:p>
            <a:pPr marL="742950" lvl="1" indent="-285750">
              <a:buFont typeface="Arial" panose="020B0604020202020204" pitchFamily="34" charset="0"/>
              <a:buChar char="•"/>
            </a:pPr>
            <a:r>
              <a:rPr lang="en-US" dirty="0"/>
              <a:t>ROUNDTOTAL: 7.98 points</a:t>
            </a:r>
          </a:p>
          <a:p>
            <a:pPr marL="742950" lvl="1" indent="-285750">
              <a:buFont typeface="Arial" panose="020B0604020202020204" pitchFamily="34" charset="0"/>
              <a:buChar char="•"/>
            </a:pPr>
            <a:r>
              <a:rPr lang="en-US" dirty="0"/>
              <a:t>ROUNDPROJ: 7.57 points</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1C108AE-9A55-D85E-D393-571604E29894}"/>
              </a:ext>
            </a:extLst>
          </p:cNvPr>
          <p:cNvPicPr>
            <a:picLocks noChangeAspect="1"/>
          </p:cNvPicPr>
          <p:nvPr/>
        </p:nvPicPr>
        <p:blipFill>
          <a:blip r:embed="rId2"/>
          <a:stretch>
            <a:fillRect/>
          </a:stretch>
        </p:blipFill>
        <p:spPr>
          <a:xfrm>
            <a:off x="334432" y="386840"/>
            <a:ext cx="2374691" cy="4904736"/>
          </a:xfrm>
          <a:prstGeom prst="rect">
            <a:avLst/>
          </a:prstGeom>
        </p:spPr>
      </p:pic>
      <p:pic>
        <p:nvPicPr>
          <p:cNvPr id="5" name="Picture 4">
            <a:extLst>
              <a:ext uri="{FF2B5EF4-FFF2-40B4-BE49-F238E27FC236}">
                <a16:creationId xmlns:a16="http://schemas.microsoft.com/office/drawing/2014/main" id="{3323D946-CDBB-16DD-43FE-5ED9BB715262}"/>
              </a:ext>
            </a:extLst>
          </p:cNvPr>
          <p:cNvPicPr>
            <a:picLocks noChangeAspect="1"/>
          </p:cNvPicPr>
          <p:nvPr/>
        </p:nvPicPr>
        <p:blipFill>
          <a:blip r:embed="rId3"/>
          <a:stretch>
            <a:fillRect/>
          </a:stretch>
        </p:blipFill>
        <p:spPr>
          <a:xfrm>
            <a:off x="9609275" y="493965"/>
            <a:ext cx="2374691" cy="4636301"/>
          </a:xfrm>
          <a:prstGeom prst="rect">
            <a:avLst/>
          </a:prstGeom>
        </p:spPr>
      </p:pic>
      <p:sp>
        <p:nvSpPr>
          <p:cNvPr id="8" name="TextBox 7">
            <a:extLst>
              <a:ext uri="{FF2B5EF4-FFF2-40B4-BE49-F238E27FC236}">
                <a16:creationId xmlns:a16="http://schemas.microsoft.com/office/drawing/2014/main" id="{6335B444-795B-1312-EBCD-962BAF5EB5FF}"/>
              </a:ext>
            </a:extLst>
          </p:cNvPr>
          <p:cNvSpPr txBox="1"/>
          <p:nvPr/>
        </p:nvSpPr>
        <p:spPr>
          <a:xfrm>
            <a:off x="6101077" y="1195733"/>
            <a:ext cx="320513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calculated mean for the 5 variables that I chose for </a:t>
            </a:r>
            <a:r>
              <a:rPr lang="en-US" b="1" dirty="0"/>
              <a:t>NOT wide receivers</a:t>
            </a:r>
            <a:r>
              <a:rPr lang="en-US" dirty="0"/>
              <a:t> are:</a:t>
            </a:r>
          </a:p>
          <a:p>
            <a:pPr marL="742950" lvl="1" indent="-285750">
              <a:buFont typeface="Arial" panose="020B0604020202020204" pitchFamily="34" charset="0"/>
              <a:buChar char="•"/>
            </a:pPr>
            <a:r>
              <a:rPr lang="en-US" dirty="0"/>
              <a:t>TOUCHDOWNS: 0.45 touchdowns</a:t>
            </a:r>
          </a:p>
          <a:p>
            <a:pPr marL="742950" lvl="1" indent="-285750">
              <a:buFont typeface="Arial" panose="020B0604020202020204" pitchFamily="34" charset="0"/>
              <a:buChar char="•"/>
            </a:pPr>
            <a:r>
              <a:rPr lang="en-US" dirty="0"/>
              <a:t>TOTALYARDS: 70.39 total yards</a:t>
            </a:r>
          </a:p>
          <a:p>
            <a:pPr marL="742950" lvl="1" indent="-285750">
              <a:buFont typeface="Arial" panose="020B0604020202020204" pitchFamily="34" charset="0"/>
              <a:buChar char="•"/>
            </a:pPr>
            <a:r>
              <a:rPr lang="en-US" dirty="0"/>
              <a:t>ROUNDOVER: 0.016 points</a:t>
            </a:r>
          </a:p>
          <a:p>
            <a:pPr marL="742950" lvl="1" indent="-285750">
              <a:buFont typeface="Arial" panose="020B0604020202020204" pitchFamily="34" charset="0"/>
              <a:buChar char="•"/>
            </a:pPr>
            <a:r>
              <a:rPr lang="en-US" dirty="0"/>
              <a:t>ROUNDTOTAL: 8.43  points</a:t>
            </a:r>
          </a:p>
          <a:p>
            <a:pPr marL="742950" lvl="1" indent="-285750">
              <a:buFont typeface="Arial" panose="020B0604020202020204" pitchFamily="34" charset="0"/>
              <a:buChar char="•"/>
            </a:pPr>
            <a:r>
              <a:rPr lang="en-US" dirty="0"/>
              <a:t>ROUNDPROJ: 8.46 points</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8C557371-9E73-E021-8FFC-BB282A5BC5EC}"/>
              </a:ext>
            </a:extLst>
          </p:cNvPr>
          <p:cNvSpPr txBox="1"/>
          <p:nvPr/>
        </p:nvSpPr>
        <p:spPr>
          <a:xfrm>
            <a:off x="477078" y="5520477"/>
            <a:ext cx="11324929" cy="1200329"/>
          </a:xfrm>
          <a:prstGeom prst="rect">
            <a:avLst/>
          </a:prstGeom>
          <a:noFill/>
        </p:spPr>
        <p:txBody>
          <a:bodyPr wrap="square" rtlCol="0">
            <a:spAutoFit/>
          </a:bodyPr>
          <a:lstStyle/>
          <a:p>
            <a:r>
              <a:rPr lang="en-US" dirty="0"/>
              <a:t>Surprisingly, wide receivers had on average slightly fewer total points than other players. They also had less projected points however non wide receivers had almost the same average number for total points and for projected points, with projected points being slightly higher.  The average for projected points for wide receivers was less than the average for wide receivers total points, which could mean that wide receivers generally over-achieved on projected points. </a:t>
            </a:r>
          </a:p>
        </p:txBody>
      </p:sp>
    </p:spTree>
    <p:extLst>
      <p:ext uri="{BB962C8B-B14F-4D97-AF65-F5344CB8AC3E}">
        <p14:creationId xmlns:p14="http://schemas.microsoft.com/office/powerpoint/2010/main" val="17125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13799-B2F7-05EB-B3AE-36F8F7D7436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E467D6D-DCCB-DF8A-7600-C7A20AE10893}"/>
              </a:ext>
            </a:extLst>
          </p:cNvPr>
          <p:cNvSpPr>
            <a:spLocks noGrp="1"/>
          </p:cNvSpPr>
          <p:nvPr>
            <p:ph type="title"/>
          </p:nvPr>
        </p:nvSpPr>
        <p:spPr>
          <a:xfrm>
            <a:off x="915924" y="165049"/>
            <a:ext cx="10360152" cy="782782"/>
          </a:xfrm>
        </p:spPr>
        <p:txBody>
          <a:bodyPr/>
          <a:lstStyle/>
          <a:p>
            <a:r>
              <a:rPr lang="en-US" dirty="0"/>
              <a:t>The Mode</a:t>
            </a:r>
          </a:p>
        </p:txBody>
      </p:sp>
      <p:sp>
        <p:nvSpPr>
          <p:cNvPr id="7" name="TextBox 6">
            <a:extLst>
              <a:ext uri="{FF2B5EF4-FFF2-40B4-BE49-F238E27FC236}">
                <a16:creationId xmlns:a16="http://schemas.microsoft.com/office/drawing/2014/main" id="{D0DBFD0D-735F-3147-8CE3-EEC2380ABC39}"/>
              </a:ext>
            </a:extLst>
          </p:cNvPr>
          <p:cNvSpPr txBox="1"/>
          <p:nvPr/>
        </p:nvSpPr>
        <p:spPr>
          <a:xfrm>
            <a:off x="2851111" y="1116218"/>
            <a:ext cx="303285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calculated mode for the 5 variables that I chose for </a:t>
            </a:r>
            <a:r>
              <a:rPr lang="en-US" b="1" dirty="0"/>
              <a:t>wide receivers</a:t>
            </a:r>
            <a:r>
              <a:rPr lang="en-US" dirty="0"/>
              <a:t> are:</a:t>
            </a:r>
          </a:p>
          <a:p>
            <a:pPr marL="742950" lvl="1" indent="-285750">
              <a:buFont typeface="Arial" panose="020B0604020202020204" pitchFamily="34" charset="0"/>
              <a:buChar char="•"/>
            </a:pPr>
            <a:r>
              <a:rPr lang="en-US" dirty="0"/>
              <a:t>TOUCHDOWNS: 0 touchdowns</a:t>
            </a:r>
          </a:p>
          <a:p>
            <a:pPr marL="742950" lvl="1" indent="-285750">
              <a:buFont typeface="Arial" panose="020B0604020202020204" pitchFamily="34" charset="0"/>
              <a:buChar char="•"/>
            </a:pPr>
            <a:r>
              <a:rPr lang="en-US" dirty="0"/>
              <a:t>TOTALYARDS: 0 total yards</a:t>
            </a:r>
          </a:p>
          <a:p>
            <a:pPr marL="742950" lvl="1" indent="-285750">
              <a:buFont typeface="Arial" panose="020B0604020202020204" pitchFamily="34" charset="0"/>
              <a:buChar char="•"/>
            </a:pPr>
            <a:r>
              <a:rPr lang="en-US" dirty="0"/>
              <a:t>ROUNDOVER: -3 points</a:t>
            </a:r>
          </a:p>
          <a:p>
            <a:pPr marL="742950" lvl="1" indent="-285750">
              <a:buFont typeface="Arial" panose="020B0604020202020204" pitchFamily="34" charset="0"/>
              <a:buChar char="•"/>
            </a:pPr>
            <a:r>
              <a:rPr lang="en-US" dirty="0"/>
              <a:t>ROUNDTOTAL: 0 points</a:t>
            </a:r>
          </a:p>
          <a:p>
            <a:pPr marL="742950" lvl="1" indent="-285750">
              <a:buFont typeface="Arial" panose="020B0604020202020204" pitchFamily="34" charset="0"/>
              <a:buChar char="•"/>
            </a:pPr>
            <a:r>
              <a:rPr lang="en-US" dirty="0"/>
              <a:t>ROUNDPROJ: 3 points</a:t>
            </a:r>
          </a:p>
        </p:txBody>
      </p:sp>
      <p:pic>
        <p:nvPicPr>
          <p:cNvPr id="6" name="Picture 5">
            <a:extLst>
              <a:ext uri="{FF2B5EF4-FFF2-40B4-BE49-F238E27FC236}">
                <a16:creationId xmlns:a16="http://schemas.microsoft.com/office/drawing/2014/main" id="{239ADA52-8293-FAAF-BE65-7CA58270C705}"/>
              </a:ext>
            </a:extLst>
          </p:cNvPr>
          <p:cNvPicPr>
            <a:picLocks noChangeAspect="1"/>
          </p:cNvPicPr>
          <p:nvPr/>
        </p:nvPicPr>
        <p:blipFill>
          <a:blip r:embed="rId2"/>
          <a:stretch>
            <a:fillRect/>
          </a:stretch>
        </p:blipFill>
        <p:spPr>
          <a:xfrm>
            <a:off x="339785" y="346200"/>
            <a:ext cx="2447943" cy="4781585"/>
          </a:xfrm>
          <a:prstGeom prst="rect">
            <a:avLst/>
          </a:prstGeom>
        </p:spPr>
      </p:pic>
      <p:pic>
        <p:nvPicPr>
          <p:cNvPr id="10" name="Picture 9">
            <a:extLst>
              <a:ext uri="{FF2B5EF4-FFF2-40B4-BE49-F238E27FC236}">
                <a16:creationId xmlns:a16="http://schemas.microsoft.com/office/drawing/2014/main" id="{BECF3DBE-E622-CE2E-635F-9E776A9AF5B5}"/>
              </a:ext>
            </a:extLst>
          </p:cNvPr>
          <p:cNvPicPr>
            <a:picLocks noChangeAspect="1"/>
          </p:cNvPicPr>
          <p:nvPr/>
        </p:nvPicPr>
        <p:blipFill>
          <a:blip r:embed="rId3"/>
          <a:stretch>
            <a:fillRect/>
          </a:stretch>
        </p:blipFill>
        <p:spPr>
          <a:xfrm>
            <a:off x="9395715" y="256985"/>
            <a:ext cx="2514618" cy="4819685"/>
          </a:xfrm>
          <a:prstGeom prst="rect">
            <a:avLst/>
          </a:prstGeom>
        </p:spPr>
      </p:pic>
      <p:sp>
        <p:nvSpPr>
          <p:cNvPr id="11" name="TextBox 10">
            <a:extLst>
              <a:ext uri="{FF2B5EF4-FFF2-40B4-BE49-F238E27FC236}">
                <a16:creationId xmlns:a16="http://schemas.microsoft.com/office/drawing/2014/main" id="{BB020863-F30D-725C-6F42-A87B3443D8C3}"/>
              </a:ext>
            </a:extLst>
          </p:cNvPr>
          <p:cNvSpPr txBox="1"/>
          <p:nvPr/>
        </p:nvSpPr>
        <p:spPr>
          <a:xfrm>
            <a:off x="6108305" y="1113574"/>
            <a:ext cx="303285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calculated mode for the 5 variables that I chose for </a:t>
            </a:r>
            <a:r>
              <a:rPr lang="en-US" b="1" dirty="0"/>
              <a:t>NOT</a:t>
            </a:r>
            <a:r>
              <a:rPr lang="en-US" dirty="0"/>
              <a:t> </a:t>
            </a:r>
            <a:r>
              <a:rPr lang="en-US" b="1" dirty="0"/>
              <a:t>wide receivers</a:t>
            </a:r>
            <a:r>
              <a:rPr lang="en-US" dirty="0"/>
              <a:t> are:</a:t>
            </a:r>
          </a:p>
          <a:p>
            <a:pPr marL="742950" lvl="1" indent="-285750">
              <a:buFont typeface="Arial" panose="020B0604020202020204" pitchFamily="34" charset="0"/>
              <a:buChar char="•"/>
            </a:pPr>
            <a:r>
              <a:rPr lang="en-US" dirty="0"/>
              <a:t>TOUCHDOWNS: 0 touchdowns</a:t>
            </a:r>
          </a:p>
          <a:p>
            <a:pPr marL="742950" lvl="1" indent="-285750">
              <a:buFont typeface="Arial" panose="020B0604020202020204" pitchFamily="34" charset="0"/>
              <a:buChar char="•"/>
            </a:pPr>
            <a:r>
              <a:rPr lang="en-US" dirty="0"/>
              <a:t>TOTALYARDS: 0 total yards</a:t>
            </a:r>
          </a:p>
          <a:p>
            <a:pPr marL="742950" lvl="1" indent="-285750">
              <a:buFont typeface="Arial" panose="020B0604020202020204" pitchFamily="34" charset="0"/>
              <a:buChar char="•"/>
            </a:pPr>
            <a:r>
              <a:rPr lang="en-US" dirty="0"/>
              <a:t>ROUNDOVER: -1 points</a:t>
            </a:r>
          </a:p>
          <a:p>
            <a:pPr marL="742950" lvl="1" indent="-285750">
              <a:buFont typeface="Arial" panose="020B0604020202020204" pitchFamily="34" charset="0"/>
              <a:buChar char="•"/>
            </a:pPr>
            <a:r>
              <a:rPr lang="en-US" dirty="0"/>
              <a:t>ROUNDTOTAL: 0 points</a:t>
            </a:r>
          </a:p>
          <a:p>
            <a:pPr marL="742950" lvl="1" indent="-285750">
              <a:buFont typeface="Arial" panose="020B0604020202020204" pitchFamily="34" charset="0"/>
              <a:buChar char="•"/>
            </a:pPr>
            <a:r>
              <a:rPr lang="en-US" dirty="0"/>
              <a:t>ROUNDPROJ: 1 point</a:t>
            </a:r>
          </a:p>
        </p:txBody>
      </p:sp>
      <p:sp>
        <p:nvSpPr>
          <p:cNvPr id="12" name="TextBox 11">
            <a:extLst>
              <a:ext uri="{FF2B5EF4-FFF2-40B4-BE49-F238E27FC236}">
                <a16:creationId xmlns:a16="http://schemas.microsoft.com/office/drawing/2014/main" id="{0A260DBA-5BF9-C824-28C9-3271CA65CD5D}"/>
              </a:ext>
            </a:extLst>
          </p:cNvPr>
          <p:cNvSpPr txBox="1"/>
          <p:nvPr/>
        </p:nvSpPr>
        <p:spPr>
          <a:xfrm>
            <a:off x="255578" y="5406887"/>
            <a:ext cx="11540750" cy="923330"/>
          </a:xfrm>
          <a:prstGeom prst="rect">
            <a:avLst/>
          </a:prstGeom>
          <a:noFill/>
        </p:spPr>
        <p:txBody>
          <a:bodyPr wrap="square" rtlCol="0">
            <a:spAutoFit/>
          </a:bodyPr>
          <a:lstStyle/>
          <a:p>
            <a:r>
              <a:rPr lang="en-US" dirty="0"/>
              <a:t>The mode is the same for touch downs, total yards and total points for wide receivers and other players. The mode for wide receivers for the difference between projected and total points is lower than other players at -3 vs -1 respectively. However, the mode for projected points is higher for wide receivers.</a:t>
            </a:r>
          </a:p>
        </p:txBody>
      </p:sp>
    </p:spTree>
    <p:extLst>
      <p:ext uri="{BB962C8B-B14F-4D97-AF65-F5344CB8AC3E}">
        <p14:creationId xmlns:p14="http://schemas.microsoft.com/office/powerpoint/2010/main" val="178226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69E8E-59F7-3E5B-F6FE-0011ADEAEB7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C2B1129E-537F-2E1C-86A1-7081A2047BD4}"/>
              </a:ext>
            </a:extLst>
          </p:cNvPr>
          <p:cNvSpPr>
            <a:spLocks noGrp="1"/>
          </p:cNvSpPr>
          <p:nvPr>
            <p:ph type="title"/>
          </p:nvPr>
        </p:nvSpPr>
        <p:spPr>
          <a:xfrm>
            <a:off x="915924" y="443345"/>
            <a:ext cx="10360152" cy="782782"/>
          </a:xfrm>
        </p:spPr>
        <p:txBody>
          <a:bodyPr/>
          <a:lstStyle/>
          <a:p>
            <a:r>
              <a:rPr lang="en-US" dirty="0"/>
              <a:t>The Spread</a:t>
            </a:r>
          </a:p>
        </p:txBody>
      </p:sp>
      <p:sp>
        <p:nvSpPr>
          <p:cNvPr id="7" name="TextBox 6">
            <a:extLst>
              <a:ext uri="{FF2B5EF4-FFF2-40B4-BE49-F238E27FC236}">
                <a16:creationId xmlns:a16="http://schemas.microsoft.com/office/drawing/2014/main" id="{10589910-E75F-4558-32B4-B980DC509398}"/>
              </a:ext>
            </a:extLst>
          </p:cNvPr>
          <p:cNvSpPr txBox="1"/>
          <p:nvPr/>
        </p:nvSpPr>
        <p:spPr>
          <a:xfrm>
            <a:off x="3171025" y="1385932"/>
            <a:ext cx="278863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spread for the 5 variables that I chose for </a:t>
            </a:r>
            <a:r>
              <a:rPr lang="en-US" b="1" dirty="0"/>
              <a:t>wide receivers</a:t>
            </a:r>
            <a:r>
              <a:rPr lang="en-US" dirty="0"/>
              <a:t> are:</a:t>
            </a:r>
          </a:p>
          <a:p>
            <a:pPr marL="742950" lvl="1" indent="-285750">
              <a:buFont typeface="Arial" panose="020B0604020202020204" pitchFamily="34" charset="0"/>
              <a:buChar char="•"/>
            </a:pPr>
            <a:r>
              <a:rPr lang="en-US" dirty="0"/>
              <a:t>TOUCHDOWNS: 2</a:t>
            </a:r>
          </a:p>
          <a:p>
            <a:pPr marL="742950" lvl="1" indent="-285750">
              <a:buFont typeface="Arial" panose="020B0604020202020204" pitchFamily="34" charset="0"/>
              <a:buChar char="•"/>
            </a:pPr>
            <a:r>
              <a:rPr lang="en-US" dirty="0"/>
              <a:t>TOTALYARDS: 266</a:t>
            </a:r>
          </a:p>
          <a:p>
            <a:pPr marL="742950" lvl="1" indent="-285750">
              <a:buFont typeface="Arial" panose="020B0604020202020204" pitchFamily="34" charset="0"/>
              <a:buChar char="•"/>
            </a:pPr>
            <a:r>
              <a:rPr lang="en-US" dirty="0"/>
              <a:t>ROUNDOVER: 53</a:t>
            </a:r>
          </a:p>
          <a:p>
            <a:pPr marL="742950" lvl="1" indent="-285750">
              <a:buFont typeface="Arial" panose="020B0604020202020204" pitchFamily="34" charset="0"/>
              <a:buChar char="•"/>
            </a:pPr>
            <a:r>
              <a:rPr lang="en-US" dirty="0"/>
              <a:t>ROUNDTOTAL: 54</a:t>
            </a:r>
          </a:p>
          <a:p>
            <a:pPr marL="742950" lvl="1" indent="-285750">
              <a:buFont typeface="Arial" panose="020B0604020202020204" pitchFamily="34" charset="0"/>
              <a:buChar char="•"/>
            </a:pPr>
            <a:r>
              <a:rPr lang="en-US" dirty="0"/>
              <a:t>ROUNDPROJ: 22</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2530886-0BCE-B3E6-7574-C10B6B97EC39}"/>
              </a:ext>
            </a:extLst>
          </p:cNvPr>
          <p:cNvPicPr>
            <a:picLocks noChangeAspect="1"/>
          </p:cNvPicPr>
          <p:nvPr/>
        </p:nvPicPr>
        <p:blipFill>
          <a:blip r:embed="rId2"/>
          <a:stretch>
            <a:fillRect/>
          </a:stretch>
        </p:blipFill>
        <p:spPr>
          <a:xfrm>
            <a:off x="128278" y="563823"/>
            <a:ext cx="3292313" cy="3974100"/>
          </a:xfrm>
          <a:prstGeom prst="rect">
            <a:avLst/>
          </a:prstGeom>
        </p:spPr>
      </p:pic>
      <p:pic>
        <p:nvPicPr>
          <p:cNvPr id="6" name="Picture 5">
            <a:extLst>
              <a:ext uri="{FF2B5EF4-FFF2-40B4-BE49-F238E27FC236}">
                <a16:creationId xmlns:a16="http://schemas.microsoft.com/office/drawing/2014/main" id="{3DCB9492-9E17-3F35-DA94-970779A2DF5E}"/>
              </a:ext>
            </a:extLst>
          </p:cNvPr>
          <p:cNvPicPr>
            <a:picLocks noChangeAspect="1"/>
          </p:cNvPicPr>
          <p:nvPr/>
        </p:nvPicPr>
        <p:blipFill>
          <a:blip r:embed="rId3"/>
          <a:stretch>
            <a:fillRect/>
          </a:stretch>
        </p:blipFill>
        <p:spPr>
          <a:xfrm>
            <a:off x="8448015" y="563823"/>
            <a:ext cx="3655464" cy="3974100"/>
          </a:xfrm>
          <a:prstGeom prst="rect">
            <a:avLst/>
          </a:prstGeom>
        </p:spPr>
      </p:pic>
      <p:sp>
        <p:nvSpPr>
          <p:cNvPr id="8" name="TextBox 7">
            <a:extLst>
              <a:ext uri="{FF2B5EF4-FFF2-40B4-BE49-F238E27FC236}">
                <a16:creationId xmlns:a16="http://schemas.microsoft.com/office/drawing/2014/main" id="{426B9E00-988C-A091-DA8B-047AFF1C9659}"/>
              </a:ext>
            </a:extLst>
          </p:cNvPr>
          <p:cNvSpPr txBox="1"/>
          <p:nvPr/>
        </p:nvSpPr>
        <p:spPr>
          <a:xfrm>
            <a:off x="5662465" y="1385931"/>
            <a:ext cx="278555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spread for the 5 variables that I chose for </a:t>
            </a:r>
            <a:r>
              <a:rPr lang="en-US" b="1" dirty="0"/>
              <a:t>NOT</a:t>
            </a:r>
            <a:r>
              <a:rPr lang="en-US" dirty="0"/>
              <a:t> </a:t>
            </a:r>
            <a:r>
              <a:rPr lang="en-US" b="1" dirty="0"/>
              <a:t>wide receivers</a:t>
            </a:r>
            <a:r>
              <a:rPr lang="en-US" dirty="0"/>
              <a:t> are:</a:t>
            </a:r>
          </a:p>
          <a:p>
            <a:pPr marL="742950" lvl="1" indent="-285750">
              <a:buFont typeface="Arial" panose="020B0604020202020204" pitchFamily="34" charset="0"/>
              <a:buChar char="•"/>
            </a:pPr>
            <a:r>
              <a:rPr lang="en-US" dirty="0"/>
              <a:t>TOUCHDOWNS: 3</a:t>
            </a:r>
          </a:p>
          <a:p>
            <a:pPr marL="742950" lvl="1" indent="-285750">
              <a:buFont typeface="Arial" panose="020B0604020202020204" pitchFamily="34" charset="0"/>
              <a:buChar char="•"/>
            </a:pPr>
            <a:r>
              <a:rPr lang="en-US" dirty="0"/>
              <a:t>TOTALYARDS: 416</a:t>
            </a:r>
          </a:p>
          <a:p>
            <a:pPr marL="742950" lvl="1" indent="-285750">
              <a:buFont typeface="Arial" panose="020B0604020202020204" pitchFamily="34" charset="0"/>
              <a:buChar char="•"/>
            </a:pPr>
            <a:r>
              <a:rPr lang="en-US" dirty="0"/>
              <a:t>ROUNDOVER: 44</a:t>
            </a:r>
          </a:p>
          <a:p>
            <a:pPr marL="742950" lvl="1" indent="-285750">
              <a:buFont typeface="Arial" panose="020B0604020202020204" pitchFamily="34" charset="0"/>
              <a:buChar char="•"/>
            </a:pPr>
            <a:r>
              <a:rPr lang="en-US" dirty="0"/>
              <a:t>ROUNDTOTAL: 45</a:t>
            </a:r>
          </a:p>
          <a:p>
            <a:pPr marL="742950" lvl="1" indent="-285750">
              <a:buFont typeface="Arial" panose="020B0604020202020204" pitchFamily="34" charset="0"/>
              <a:buChar char="•"/>
            </a:pPr>
            <a:r>
              <a:rPr lang="en-US" dirty="0"/>
              <a:t>ROUNDPROJ: 23</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36912EB8-A3DA-6567-1288-FDA08EC1F321}"/>
              </a:ext>
            </a:extLst>
          </p:cNvPr>
          <p:cNvSpPr txBox="1"/>
          <p:nvPr/>
        </p:nvSpPr>
        <p:spPr>
          <a:xfrm>
            <a:off x="278296" y="4969565"/>
            <a:ext cx="11608904" cy="923330"/>
          </a:xfrm>
          <a:prstGeom prst="rect">
            <a:avLst/>
          </a:prstGeom>
          <a:noFill/>
        </p:spPr>
        <p:txBody>
          <a:bodyPr wrap="square" rtlCol="0">
            <a:spAutoFit/>
          </a:bodyPr>
          <a:lstStyle/>
          <a:p>
            <a:r>
              <a:rPr lang="en-US" dirty="0"/>
              <a:t>The spread for wide receivers is smaller for touchdowns, total yards and projected points. This means that there is less variation for wide receivers in these variables.  The spread for not wide receivers for total yards came out to 416 yards which is fairly large. This could mean that some players did very poorly, but others did very well.</a:t>
            </a:r>
          </a:p>
        </p:txBody>
      </p:sp>
    </p:spTree>
    <p:extLst>
      <p:ext uri="{BB962C8B-B14F-4D97-AF65-F5344CB8AC3E}">
        <p14:creationId xmlns:p14="http://schemas.microsoft.com/office/powerpoint/2010/main" val="68573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16DA7-5AF0-2872-C0C9-B456F19F342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16374D4-A5D9-FA38-3BD5-B085EDD74745}"/>
              </a:ext>
            </a:extLst>
          </p:cNvPr>
          <p:cNvSpPr>
            <a:spLocks noGrp="1"/>
          </p:cNvSpPr>
          <p:nvPr>
            <p:ph type="title"/>
          </p:nvPr>
        </p:nvSpPr>
        <p:spPr>
          <a:xfrm>
            <a:off x="4773556" y="698580"/>
            <a:ext cx="6574092" cy="1392869"/>
          </a:xfrm>
        </p:spPr>
        <p:txBody>
          <a:bodyPr/>
          <a:lstStyle/>
          <a:p>
            <a:r>
              <a:rPr lang="en-US" dirty="0"/>
              <a:t>The Tails</a:t>
            </a:r>
            <a:br>
              <a:rPr lang="en-US" dirty="0"/>
            </a:br>
            <a:r>
              <a:rPr lang="en-US" dirty="0"/>
              <a:t>(90</a:t>
            </a:r>
            <a:r>
              <a:rPr lang="en-US" baseline="30000" dirty="0"/>
              <a:t>th</a:t>
            </a:r>
            <a:r>
              <a:rPr lang="en-US" dirty="0"/>
              <a:t> percentile)</a:t>
            </a:r>
            <a:br>
              <a:rPr lang="en-US" dirty="0"/>
            </a:br>
            <a:r>
              <a:rPr lang="en-US" dirty="0"/>
              <a:t>for wide receivers</a:t>
            </a:r>
          </a:p>
        </p:txBody>
      </p:sp>
      <p:sp>
        <p:nvSpPr>
          <p:cNvPr id="7" name="TextBox 6">
            <a:extLst>
              <a:ext uri="{FF2B5EF4-FFF2-40B4-BE49-F238E27FC236}">
                <a16:creationId xmlns:a16="http://schemas.microsoft.com/office/drawing/2014/main" id="{1252FA28-4C7C-6B15-AC0E-E781BEBFBD1E}"/>
              </a:ext>
            </a:extLst>
          </p:cNvPr>
          <p:cNvSpPr txBox="1"/>
          <p:nvPr/>
        </p:nvSpPr>
        <p:spPr>
          <a:xfrm>
            <a:off x="6096000" y="2193680"/>
            <a:ext cx="454600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tails for the 5 variables that I chose are:</a:t>
            </a:r>
          </a:p>
          <a:p>
            <a:pPr marL="742950" lvl="1" indent="-285750">
              <a:buFont typeface="Arial" panose="020B0604020202020204" pitchFamily="34" charset="0"/>
              <a:buChar char="•"/>
            </a:pPr>
            <a:r>
              <a:rPr lang="en-US" dirty="0"/>
              <a:t>TOUCHDOWNS: </a:t>
            </a:r>
          </a:p>
          <a:p>
            <a:pPr marL="1200150" lvl="2" indent="-285750">
              <a:buFont typeface="Arial" panose="020B0604020202020204" pitchFamily="34" charset="0"/>
              <a:buChar char="•"/>
            </a:pPr>
            <a:r>
              <a:rPr lang="en-US" dirty="0"/>
              <a:t>Lower: 0</a:t>
            </a:r>
          </a:p>
          <a:p>
            <a:pPr marL="1200150" lvl="2" indent="-285750">
              <a:buFont typeface="Arial" panose="020B0604020202020204" pitchFamily="34" charset="0"/>
              <a:buChar char="•"/>
            </a:pPr>
            <a:r>
              <a:rPr lang="en-US" dirty="0"/>
              <a:t>Upper: 1</a:t>
            </a:r>
          </a:p>
          <a:p>
            <a:pPr marL="742950" lvl="1" indent="-285750">
              <a:buFont typeface="Arial" panose="020B0604020202020204" pitchFamily="34" charset="0"/>
              <a:buChar char="•"/>
            </a:pPr>
            <a:r>
              <a:rPr lang="en-US" dirty="0"/>
              <a:t>TOTALYARDS:</a:t>
            </a:r>
          </a:p>
          <a:p>
            <a:pPr marL="1200150" lvl="2" indent="-285750">
              <a:buFont typeface="Arial" panose="020B0604020202020204" pitchFamily="34" charset="0"/>
              <a:buChar char="•"/>
            </a:pPr>
            <a:r>
              <a:rPr lang="en-US" dirty="0"/>
              <a:t>Lower: 0</a:t>
            </a:r>
          </a:p>
          <a:p>
            <a:pPr marL="1200150" lvl="2" indent="-285750">
              <a:buFont typeface="Arial" panose="020B0604020202020204" pitchFamily="34" charset="0"/>
              <a:buChar char="•"/>
            </a:pPr>
            <a:r>
              <a:rPr lang="en-US" dirty="0"/>
              <a:t>Upper 123.35</a:t>
            </a:r>
          </a:p>
          <a:p>
            <a:pPr marL="742950" lvl="1" indent="-285750">
              <a:buFont typeface="Arial" panose="020B0604020202020204" pitchFamily="34" charset="0"/>
              <a:buChar char="•"/>
            </a:pPr>
            <a:r>
              <a:rPr lang="en-US" dirty="0"/>
              <a:t>ROUNDOVER:</a:t>
            </a:r>
          </a:p>
          <a:p>
            <a:pPr marL="1200150" lvl="2" indent="-285750">
              <a:buFont typeface="Arial" panose="020B0604020202020204" pitchFamily="34" charset="0"/>
              <a:buChar char="•"/>
            </a:pPr>
            <a:r>
              <a:rPr lang="en-US" dirty="0"/>
              <a:t>Lower: -8.05</a:t>
            </a:r>
          </a:p>
          <a:p>
            <a:pPr marL="1200150" lvl="2" indent="-285750">
              <a:buFont typeface="Arial" panose="020B0604020202020204" pitchFamily="34" charset="0"/>
              <a:buChar char="•"/>
            </a:pPr>
            <a:r>
              <a:rPr lang="en-US" dirty="0"/>
              <a:t>Upper: 12.05</a:t>
            </a:r>
          </a:p>
          <a:p>
            <a:pPr marL="742950" lvl="1" indent="-285750">
              <a:buFont typeface="Arial" panose="020B0604020202020204" pitchFamily="34" charset="0"/>
              <a:buChar char="•"/>
            </a:pPr>
            <a:r>
              <a:rPr lang="en-US" dirty="0"/>
              <a:t>ROUNDTOTAL:</a:t>
            </a:r>
          </a:p>
          <a:p>
            <a:pPr marL="1200150" lvl="2" indent="-285750">
              <a:buFont typeface="Arial" panose="020B0604020202020204" pitchFamily="34" charset="0"/>
              <a:buChar char="•"/>
            </a:pPr>
            <a:r>
              <a:rPr lang="en-US" dirty="0"/>
              <a:t>Lower: 0</a:t>
            </a:r>
          </a:p>
          <a:p>
            <a:pPr marL="1200150" lvl="2" indent="-285750">
              <a:buFont typeface="Arial" panose="020B0604020202020204" pitchFamily="34" charset="0"/>
              <a:buChar char="•"/>
            </a:pPr>
            <a:r>
              <a:rPr lang="en-US" dirty="0"/>
              <a:t>Upper: 26</a:t>
            </a:r>
          </a:p>
          <a:p>
            <a:pPr marL="742950" lvl="1" indent="-285750">
              <a:buFont typeface="Arial" panose="020B0604020202020204" pitchFamily="34" charset="0"/>
              <a:buChar char="•"/>
            </a:pPr>
            <a:r>
              <a:rPr lang="en-US" dirty="0"/>
              <a:t>ROUNDPROJ:</a:t>
            </a:r>
          </a:p>
          <a:p>
            <a:pPr marL="1200150" lvl="2" indent="-285750">
              <a:buFont typeface="Arial" panose="020B0604020202020204" pitchFamily="34" charset="0"/>
              <a:buChar char="•"/>
            </a:pPr>
            <a:r>
              <a:rPr lang="en-US" dirty="0"/>
              <a:t>Lower: 1</a:t>
            </a:r>
          </a:p>
          <a:p>
            <a:pPr marL="1200150" lvl="2" indent="-285750">
              <a:buFont typeface="Arial" panose="020B0604020202020204" pitchFamily="34" charset="0"/>
              <a:buChar char="•"/>
            </a:pPr>
            <a:r>
              <a:rPr lang="en-US" dirty="0"/>
              <a:t>Upper: 17</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9303D98-CE6C-C390-0D4D-993853CEAD9E}"/>
              </a:ext>
            </a:extLst>
          </p:cNvPr>
          <p:cNvPicPr>
            <a:picLocks noChangeAspect="1"/>
          </p:cNvPicPr>
          <p:nvPr/>
        </p:nvPicPr>
        <p:blipFill>
          <a:blip r:embed="rId2"/>
          <a:stretch>
            <a:fillRect/>
          </a:stretch>
        </p:blipFill>
        <p:spPr>
          <a:xfrm>
            <a:off x="1054494" y="249759"/>
            <a:ext cx="3211707" cy="6275992"/>
          </a:xfrm>
          <a:prstGeom prst="rect">
            <a:avLst/>
          </a:prstGeom>
        </p:spPr>
      </p:pic>
    </p:spTree>
    <p:extLst>
      <p:ext uri="{BB962C8B-B14F-4D97-AF65-F5344CB8AC3E}">
        <p14:creationId xmlns:p14="http://schemas.microsoft.com/office/powerpoint/2010/main" val="149804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26E08-E32E-C20C-0316-0855A2F6DE3F}"/>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A04CA1E2-A0D8-EFF0-9A09-69E689AEA416}"/>
              </a:ext>
            </a:extLst>
          </p:cNvPr>
          <p:cNvSpPr>
            <a:spLocks noGrp="1"/>
          </p:cNvSpPr>
          <p:nvPr>
            <p:ph type="title"/>
          </p:nvPr>
        </p:nvSpPr>
        <p:spPr>
          <a:xfrm>
            <a:off x="5049982" y="698580"/>
            <a:ext cx="7142018" cy="1392869"/>
          </a:xfrm>
        </p:spPr>
        <p:txBody>
          <a:bodyPr/>
          <a:lstStyle/>
          <a:p>
            <a:r>
              <a:rPr lang="en-US" dirty="0"/>
              <a:t>The Tails</a:t>
            </a:r>
            <a:br>
              <a:rPr lang="en-US" dirty="0"/>
            </a:br>
            <a:r>
              <a:rPr lang="en-US" dirty="0"/>
              <a:t>(90</a:t>
            </a:r>
            <a:r>
              <a:rPr lang="en-US" baseline="30000" dirty="0"/>
              <a:t>th</a:t>
            </a:r>
            <a:r>
              <a:rPr lang="en-US" dirty="0"/>
              <a:t> percentile)</a:t>
            </a:r>
            <a:br>
              <a:rPr lang="en-US" dirty="0"/>
            </a:br>
            <a:r>
              <a:rPr lang="en-US" dirty="0"/>
              <a:t>for NOT wide receivers</a:t>
            </a:r>
          </a:p>
        </p:txBody>
      </p:sp>
      <p:sp>
        <p:nvSpPr>
          <p:cNvPr id="7" name="TextBox 6">
            <a:extLst>
              <a:ext uri="{FF2B5EF4-FFF2-40B4-BE49-F238E27FC236}">
                <a16:creationId xmlns:a16="http://schemas.microsoft.com/office/drawing/2014/main" id="{AED7D156-B820-D83D-199C-A7B76EF518FF}"/>
              </a:ext>
            </a:extLst>
          </p:cNvPr>
          <p:cNvSpPr txBox="1"/>
          <p:nvPr/>
        </p:nvSpPr>
        <p:spPr>
          <a:xfrm>
            <a:off x="6220948" y="2138530"/>
            <a:ext cx="500364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tails for the 5 variables that I chose are:</a:t>
            </a:r>
          </a:p>
          <a:p>
            <a:pPr marL="742950" lvl="1" indent="-285750">
              <a:buFont typeface="Arial" panose="020B0604020202020204" pitchFamily="34" charset="0"/>
              <a:buChar char="•"/>
            </a:pPr>
            <a:r>
              <a:rPr lang="en-US" dirty="0"/>
              <a:t>TOUCHDOWNS: </a:t>
            </a:r>
          </a:p>
          <a:p>
            <a:pPr marL="1200150" lvl="2" indent="-285750">
              <a:buFont typeface="Arial" panose="020B0604020202020204" pitchFamily="34" charset="0"/>
              <a:buChar char="•"/>
            </a:pPr>
            <a:r>
              <a:rPr lang="en-US" dirty="0"/>
              <a:t>Lower: 0</a:t>
            </a:r>
          </a:p>
          <a:p>
            <a:pPr marL="1200150" lvl="2" indent="-285750">
              <a:buFont typeface="Arial" panose="020B0604020202020204" pitchFamily="34" charset="0"/>
              <a:buChar char="•"/>
            </a:pPr>
            <a:r>
              <a:rPr lang="en-US" dirty="0"/>
              <a:t>Upper: 2</a:t>
            </a:r>
          </a:p>
          <a:p>
            <a:pPr marL="742950" lvl="1" indent="-285750">
              <a:buFont typeface="Arial" panose="020B0604020202020204" pitchFamily="34" charset="0"/>
              <a:buChar char="•"/>
            </a:pPr>
            <a:r>
              <a:rPr lang="en-US" dirty="0"/>
              <a:t>TOTALYARDS:</a:t>
            </a:r>
          </a:p>
          <a:p>
            <a:pPr marL="1200150" lvl="2" indent="-285750">
              <a:buFont typeface="Arial" panose="020B0604020202020204" pitchFamily="34" charset="0"/>
              <a:buChar char="•"/>
            </a:pPr>
            <a:r>
              <a:rPr lang="en-US" dirty="0"/>
              <a:t>Lower: 0</a:t>
            </a:r>
          </a:p>
          <a:p>
            <a:pPr marL="1200150" lvl="2" indent="-285750">
              <a:buFont typeface="Arial" panose="020B0604020202020204" pitchFamily="34" charset="0"/>
              <a:buChar char="•"/>
            </a:pPr>
            <a:r>
              <a:rPr lang="en-US" dirty="0"/>
              <a:t>Upper 289.35</a:t>
            </a:r>
          </a:p>
          <a:p>
            <a:pPr marL="742950" lvl="1" indent="-285750">
              <a:buFont typeface="Arial" panose="020B0604020202020204" pitchFamily="34" charset="0"/>
              <a:buChar char="•"/>
            </a:pPr>
            <a:r>
              <a:rPr lang="en-US" dirty="0"/>
              <a:t>ROUNDOVER:</a:t>
            </a:r>
          </a:p>
          <a:p>
            <a:pPr marL="1200150" lvl="2" indent="-285750">
              <a:buFont typeface="Arial" panose="020B0604020202020204" pitchFamily="34" charset="0"/>
              <a:buChar char="•"/>
            </a:pPr>
            <a:r>
              <a:rPr lang="en-US" dirty="0"/>
              <a:t>Lower: -9</a:t>
            </a:r>
          </a:p>
          <a:p>
            <a:pPr marL="1200150" lvl="2" indent="-285750">
              <a:buFont typeface="Arial" panose="020B0604020202020204" pitchFamily="34" charset="0"/>
              <a:buChar char="•"/>
            </a:pPr>
            <a:r>
              <a:rPr lang="en-US" dirty="0"/>
              <a:t>Upper: 9</a:t>
            </a:r>
          </a:p>
          <a:p>
            <a:pPr marL="742950" lvl="1" indent="-285750">
              <a:buFont typeface="Arial" panose="020B0604020202020204" pitchFamily="34" charset="0"/>
              <a:buChar char="•"/>
            </a:pPr>
            <a:r>
              <a:rPr lang="en-US" dirty="0"/>
              <a:t>ROUNDTOTAL:</a:t>
            </a:r>
          </a:p>
          <a:p>
            <a:pPr marL="1200150" lvl="2" indent="-285750">
              <a:buFont typeface="Arial" panose="020B0604020202020204" pitchFamily="34" charset="0"/>
              <a:buChar char="•"/>
            </a:pPr>
            <a:r>
              <a:rPr lang="en-US" dirty="0"/>
              <a:t>Lower: 0</a:t>
            </a:r>
          </a:p>
          <a:p>
            <a:pPr marL="1200150" lvl="2" indent="-285750">
              <a:buFont typeface="Arial" panose="020B0604020202020204" pitchFamily="34" charset="0"/>
              <a:buChar char="•"/>
            </a:pPr>
            <a:r>
              <a:rPr lang="en-US" dirty="0"/>
              <a:t>Upper: 23</a:t>
            </a:r>
          </a:p>
          <a:p>
            <a:pPr marL="742950" lvl="1" indent="-285750">
              <a:buFont typeface="Arial" panose="020B0604020202020204" pitchFamily="34" charset="0"/>
              <a:buChar char="•"/>
            </a:pPr>
            <a:r>
              <a:rPr lang="en-US" dirty="0"/>
              <a:t>ROUNDPROJ:</a:t>
            </a:r>
          </a:p>
          <a:p>
            <a:pPr marL="1200150" lvl="2" indent="-285750">
              <a:buFont typeface="Arial" panose="020B0604020202020204" pitchFamily="34" charset="0"/>
              <a:buChar char="•"/>
            </a:pPr>
            <a:r>
              <a:rPr lang="en-US" dirty="0"/>
              <a:t>Lower: 1</a:t>
            </a:r>
          </a:p>
          <a:p>
            <a:pPr marL="1200150" lvl="2" indent="-285750">
              <a:buFont typeface="Arial" panose="020B0604020202020204" pitchFamily="34" charset="0"/>
              <a:buChar char="•"/>
            </a:pPr>
            <a:r>
              <a:rPr lang="en-US" dirty="0"/>
              <a:t>Upper: 18</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3ABD30C-E062-22EC-29E3-6909B63BBB62}"/>
              </a:ext>
            </a:extLst>
          </p:cNvPr>
          <p:cNvPicPr>
            <a:picLocks noChangeAspect="1"/>
          </p:cNvPicPr>
          <p:nvPr/>
        </p:nvPicPr>
        <p:blipFill>
          <a:blip r:embed="rId2"/>
          <a:stretch>
            <a:fillRect/>
          </a:stretch>
        </p:blipFill>
        <p:spPr>
          <a:xfrm>
            <a:off x="1058565" y="270311"/>
            <a:ext cx="3274895" cy="6317378"/>
          </a:xfrm>
          <a:prstGeom prst="rect">
            <a:avLst/>
          </a:prstGeom>
        </p:spPr>
      </p:pic>
    </p:spTree>
    <p:extLst>
      <p:ext uri="{BB962C8B-B14F-4D97-AF65-F5344CB8AC3E}">
        <p14:creationId xmlns:p14="http://schemas.microsoft.com/office/powerpoint/2010/main" val="124148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B972-B14D-4FF1-CFDB-C964248F94BC}"/>
              </a:ext>
            </a:extLst>
          </p:cNvPr>
          <p:cNvSpPr>
            <a:spLocks noGrp="1"/>
          </p:cNvSpPr>
          <p:nvPr>
            <p:ph type="title"/>
          </p:nvPr>
        </p:nvSpPr>
        <p:spPr>
          <a:xfrm>
            <a:off x="915924" y="323732"/>
            <a:ext cx="10360152" cy="789451"/>
          </a:xfrm>
        </p:spPr>
        <p:txBody>
          <a:bodyPr/>
          <a:lstStyle/>
          <a:p>
            <a:r>
              <a:rPr lang="en-US" dirty="0"/>
              <a:t>Comparing tails</a:t>
            </a:r>
          </a:p>
        </p:txBody>
      </p:sp>
      <p:sp>
        <p:nvSpPr>
          <p:cNvPr id="7" name="TextBox 6">
            <a:extLst>
              <a:ext uri="{FF2B5EF4-FFF2-40B4-BE49-F238E27FC236}">
                <a16:creationId xmlns:a16="http://schemas.microsoft.com/office/drawing/2014/main" id="{AA8A2259-478E-E09F-0E8E-27F1AE0D89CE}"/>
              </a:ext>
            </a:extLst>
          </p:cNvPr>
          <p:cNvSpPr txBox="1"/>
          <p:nvPr/>
        </p:nvSpPr>
        <p:spPr>
          <a:xfrm>
            <a:off x="3381196" y="1468349"/>
            <a:ext cx="789488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wide receivers have a smaller value for the upper tail for total yards as compared to not wide receivers by over 150. </a:t>
            </a:r>
          </a:p>
          <a:p>
            <a:pPr marL="285750" indent="-285750">
              <a:buFont typeface="Arial" panose="020B0604020202020204" pitchFamily="34" charset="0"/>
              <a:buChar char="•"/>
            </a:pPr>
            <a:r>
              <a:rPr lang="en-US" sz="2000" dirty="0"/>
              <a:t>Wide receivers had a lower value for the lower tail for the ROUNDOVER variable by 1 point however they had a higher value for the upper tail by over 3 points.</a:t>
            </a:r>
          </a:p>
          <a:p>
            <a:pPr marL="285750" indent="-285750">
              <a:buFont typeface="Arial" panose="020B0604020202020204" pitchFamily="34" charset="0"/>
              <a:buChar char="•"/>
            </a:pPr>
            <a:r>
              <a:rPr lang="en-US" sz="2000" dirty="0"/>
              <a:t>Wide receivers also had a higher value for the upper tail for total points by 3 points and had the same value as not wide receivers for the lower tail.</a:t>
            </a:r>
          </a:p>
          <a:p>
            <a:pPr marL="285750" indent="-285750">
              <a:buFont typeface="Arial" panose="020B0604020202020204" pitchFamily="34" charset="0"/>
              <a:buChar char="•"/>
            </a:pPr>
            <a:r>
              <a:rPr lang="en-US" sz="2000" dirty="0"/>
              <a:t>Wide receivers had a smaller value for the upper tails for both touch downs and projected points by 1.</a:t>
            </a:r>
          </a:p>
        </p:txBody>
      </p:sp>
    </p:spTree>
    <p:extLst>
      <p:ext uri="{BB962C8B-B14F-4D97-AF65-F5344CB8AC3E}">
        <p14:creationId xmlns:p14="http://schemas.microsoft.com/office/powerpoint/2010/main" val="199893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74462" y="366884"/>
            <a:ext cx="6616888" cy="675932"/>
          </a:xfrm>
        </p:spPr>
        <p:txBody>
          <a:bodyPr/>
          <a:lstStyle/>
          <a:p>
            <a:r>
              <a:rPr lang="en-US" sz="2800" dirty="0"/>
              <a:t>Comparing scenarios within the data</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566871" y="1388762"/>
            <a:ext cx="7150608" cy="763888"/>
          </a:xfrm>
        </p:spPr>
        <p:txBody>
          <a:bodyPr/>
          <a:lstStyle/>
          <a:p>
            <a:r>
              <a:rPr lang="en-US" dirty="0"/>
              <a:t>Do wide receivers tend to overachieve on projected points as compared to all other player positions?</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dirty="0"/>
          </a:p>
        </p:txBody>
      </p:sp>
      <p:pic>
        <p:nvPicPr>
          <p:cNvPr id="9" name="Picture 8">
            <a:extLst>
              <a:ext uri="{FF2B5EF4-FFF2-40B4-BE49-F238E27FC236}">
                <a16:creationId xmlns:a16="http://schemas.microsoft.com/office/drawing/2014/main" id="{8BB4D815-59DD-01A3-7BF4-E82A62CC74E4}"/>
              </a:ext>
            </a:extLst>
          </p:cNvPr>
          <p:cNvPicPr>
            <a:picLocks noChangeAspect="1"/>
          </p:cNvPicPr>
          <p:nvPr/>
        </p:nvPicPr>
        <p:blipFill>
          <a:blip r:embed="rId3"/>
          <a:srcRect t="33947"/>
          <a:stretch/>
        </p:blipFill>
        <p:spPr>
          <a:xfrm>
            <a:off x="566871" y="2330450"/>
            <a:ext cx="5695992" cy="4102122"/>
          </a:xfrm>
          <a:prstGeom prst="rect">
            <a:avLst/>
          </a:prstGeom>
        </p:spPr>
      </p:pic>
      <p:pic>
        <p:nvPicPr>
          <p:cNvPr id="11" name="Picture 10">
            <a:extLst>
              <a:ext uri="{FF2B5EF4-FFF2-40B4-BE49-F238E27FC236}">
                <a16:creationId xmlns:a16="http://schemas.microsoft.com/office/drawing/2014/main" id="{2F82F275-2042-C332-F0B9-7B2416E2E406}"/>
              </a:ext>
            </a:extLst>
          </p:cNvPr>
          <p:cNvPicPr>
            <a:picLocks noChangeAspect="1"/>
          </p:cNvPicPr>
          <p:nvPr/>
        </p:nvPicPr>
        <p:blipFill>
          <a:blip r:embed="rId3"/>
          <a:srcRect b="66462"/>
          <a:stretch/>
        </p:blipFill>
        <p:spPr>
          <a:xfrm>
            <a:off x="7311418" y="311150"/>
            <a:ext cx="4584528" cy="1676400"/>
          </a:xfrm>
          <a:prstGeom prst="rect">
            <a:avLst/>
          </a:prstGeom>
        </p:spPr>
      </p:pic>
      <p:sp>
        <p:nvSpPr>
          <p:cNvPr id="12" name="Content Placeholder 7">
            <a:extLst>
              <a:ext uri="{FF2B5EF4-FFF2-40B4-BE49-F238E27FC236}">
                <a16:creationId xmlns:a16="http://schemas.microsoft.com/office/drawing/2014/main" id="{0EC092F8-5889-9ECF-57E5-44879D762AC7}"/>
              </a:ext>
            </a:extLst>
          </p:cNvPr>
          <p:cNvSpPr txBox="1">
            <a:spLocks/>
          </p:cNvSpPr>
          <p:nvPr/>
        </p:nvSpPr>
        <p:spPr>
          <a:xfrm>
            <a:off x="6642100" y="2392062"/>
            <a:ext cx="5175250" cy="3761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According to the plot, it is hard to tell whether WRs tend to overachieve on points more than other players just by looking at it</a:t>
            </a:r>
          </a:p>
          <a:p>
            <a:r>
              <a:rPr lang="en-US" dirty="0"/>
              <a:t>There are more WRs that overachieve by a lot of points (more than 10) more than other players do</a:t>
            </a:r>
          </a:p>
          <a:p>
            <a:r>
              <a:rPr lang="en-US" dirty="0"/>
              <a:t>Typically, it looks like other players are more likely to overachieve on projected fantasy points than wide receivers, however wide receivers are more likely to overachieve by over 10 points </a:t>
            </a:r>
          </a:p>
          <a:p>
            <a:endParaRPr lang="en-US" dirty="0"/>
          </a:p>
        </p:txBody>
      </p:sp>
    </p:spTree>
    <p:extLst>
      <p:ext uri="{BB962C8B-B14F-4D97-AF65-F5344CB8AC3E}">
        <p14:creationId xmlns:p14="http://schemas.microsoft.com/office/powerpoint/2010/main" val="196691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305597" y="199724"/>
            <a:ext cx="11842859" cy="738335"/>
          </a:xfrm>
        </p:spPr>
        <p:txBody>
          <a:bodyPr/>
          <a:lstStyle/>
          <a:p>
            <a:r>
              <a:rPr lang="en-US" sz="3200" dirty="0"/>
              <a:t>CDF of the ROUNDOVER variable for </a:t>
            </a:r>
            <a:r>
              <a:rPr lang="en-US" sz="3200" u="sng" dirty="0"/>
              <a:t>NOT Wide </a:t>
            </a:r>
            <a:r>
              <a:rPr lang="en-US" u="sng" dirty="0"/>
              <a:t>R</a:t>
            </a:r>
            <a:r>
              <a:rPr lang="en-US" sz="3200" u="sng" dirty="0"/>
              <a:t>eceivers</a:t>
            </a:r>
            <a:endParaRPr lang="en-US" u="sng"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1056179"/>
            <a:ext cx="5467413" cy="6020481"/>
          </a:xfrm>
        </p:spPr>
        <p:txBody>
          <a:bodyPr>
            <a:normAutofit/>
          </a:bodyPr>
          <a:lstStyle/>
          <a:p>
            <a:pPr marL="342900" indent="-342900">
              <a:buFont typeface="Arial" panose="020B0604020202020204" pitchFamily="34" charset="0"/>
              <a:buChar char="•"/>
            </a:pPr>
            <a:r>
              <a:rPr lang="en-US" dirty="0"/>
              <a:t>This CDF of the ROUNDOVER variable (which represents how many points players went over or under what was expected, rounded) shows that most non-wide receiver players tended to achieve slightly less points or around the same amount that they were predicted to get</a:t>
            </a:r>
          </a:p>
          <a:p>
            <a:pPr marL="342900" indent="-342900">
              <a:buFont typeface="Arial" panose="020B0604020202020204" pitchFamily="34" charset="0"/>
              <a:buChar char="•"/>
            </a:pPr>
            <a:r>
              <a:rPr lang="en-US" dirty="0"/>
              <a:t>Around 50% of players under-achieved on fantasy points and 50% over-achieved</a:t>
            </a:r>
          </a:p>
          <a:p>
            <a:pPr marL="342900" indent="-342900">
              <a:buFont typeface="Arial" panose="020B0604020202020204" pitchFamily="34" charset="0"/>
              <a:buChar char="•"/>
            </a:pPr>
            <a:r>
              <a:rPr lang="en-US" dirty="0"/>
              <a:t>About 10% of players received 5 or more points under what they were expected to</a:t>
            </a:r>
          </a:p>
          <a:p>
            <a:pPr marL="342900" indent="-342900">
              <a:buFont typeface="Arial" panose="020B0604020202020204" pitchFamily="34" charset="0"/>
              <a:buChar char="•"/>
            </a:pPr>
            <a:r>
              <a:rPr lang="en-US" dirty="0"/>
              <a:t>Most players who received more points than they were projected to only received at most 10 points over with very few receiving 20 or more points over. This is shown by the horizontal line at the top of the curve.</a:t>
            </a:r>
          </a:p>
          <a:p>
            <a:pPr marL="342900" indent="-342900">
              <a:buFont typeface="Arial" panose="020B0604020202020204" pitchFamily="34" charset="0"/>
              <a:buChar char="•"/>
            </a:pPr>
            <a:r>
              <a:rPr lang="en-US" dirty="0"/>
              <a:t>Based on the S shape of the curve, we can determine that the data is close to being normal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17</a:t>
            </a:fld>
            <a:endParaRPr lang="en-US" dirty="0"/>
          </a:p>
        </p:txBody>
      </p:sp>
      <p:pic>
        <p:nvPicPr>
          <p:cNvPr id="4" name="Picture 3">
            <a:extLst>
              <a:ext uri="{FF2B5EF4-FFF2-40B4-BE49-F238E27FC236}">
                <a16:creationId xmlns:a16="http://schemas.microsoft.com/office/drawing/2014/main" id="{BBE40E04-1394-628C-F307-885C1EF49638}"/>
              </a:ext>
            </a:extLst>
          </p:cNvPr>
          <p:cNvPicPr>
            <a:picLocks noChangeAspect="1"/>
          </p:cNvPicPr>
          <p:nvPr/>
        </p:nvPicPr>
        <p:blipFill>
          <a:blip r:embed="rId3"/>
          <a:stretch>
            <a:fillRect/>
          </a:stretch>
        </p:blipFill>
        <p:spPr>
          <a:xfrm>
            <a:off x="366840" y="1151534"/>
            <a:ext cx="5642074" cy="4898454"/>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6274-0C91-DB9E-E8C5-BBD0879711E6}"/>
              </a:ext>
            </a:extLst>
          </p:cNvPr>
          <p:cNvSpPr>
            <a:spLocks noGrp="1"/>
          </p:cNvSpPr>
          <p:nvPr>
            <p:ph type="title"/>
          </p:nvPr>
        </p:nvSpPr>
        <p:spPr>
          <a:xfrm>
            <a:off x="130628" y="27433"/>
            <a:ext cx="10360152" cy="914400"/>
          </a:xfrm>
        </p:spPr>
        <p:txBody>
          <a:bodyPr/>
          <a:lstStyle/>
          <a:p>
            <a:r>
              <a:rPr lang="en-US" dirty="0"/>
              <a:t>CDF Analysis for </a:t>
            </a:r>
            <a:r>
              <a:rPr lang="en-US" u="sng" dirty="0"/>
              <a:t>Wide Receivers</a:t>
            </a:r>
          </a:p>
        </p:txBody>
      </p:sp>
      <p:sp>
        <p:nvSpPr>
          <p:cNvPr id="4" name="Content Placeholder 3">
            <a:extLst>
              <a:ext uri="{FF2B5EF4-FFF2-40B4-BE49-F238E27FC236}">
                <a16:creationId xmlns:a16="http://schemas.microsoft.com/office/drawing/2014/main" id="{7870904F-5F31-6493-A30B-F4DA05FF5FBD}"/>
              </a:ext>
            </a:extLst>
          </p:cNvPr>
          <p:cNvSpPr>
            <a:spLocks noGrp="1"/>
          </p:cNvSpPr>
          <p:nvPr>
            <p:ph sz="quarter" idx="12"/>
          </p:nvPr>
        </p:nvSpPr>
        <p:spPr>
          <a:xfrm>
            <a:off x="6533811" y="1211578"/>
            <a:ext cx="4576953" cy="4910895"/>
          </a:xfrm>
        </p:spPr>
        <p:txBody>
          <a:bodyPr/>
          <a:lstStyle/>
          <a:p>
            <a:pPr marL="342900" indent="-342900">
              <a:buFont typeface="Arial" panose="020B0604020202020204" pitchFamily="34" charset="0"/>
              <a:buChar char="•"/>
            </a:pPr>
            <a:r>
              <a:rPr lang="en-US" dirty="0"/>
              <a:t>The CDF for wider receivers for the ROUNDOVER variable shows that slightly more than 50% of players got the same number of points that they were predicted to or overachieved on points</a:t>
            </a:r>
          </a:p>
          <a:p>
            <a:pPr marL="342900" indent="-342900">
              <a:buFont typeface="Arial" panose="020B0604020202020204" pitchFamily="34" charset="0"/>
              <a:buChar char="•"/>
            </a:pPr>
            <a:r>
              <a:rPr lang="en-US" dirty="0"/>
              <a:t>Most players who overachieved went over predictions by under 20 points, with few going well above that</a:t>
            </a:r>
          </a:p>
          <a:p>
            <a:pPr marL="342900" indent="-342900">
              <a:buFont typeface="Arial" panose="020B0604020202020204" pitchFamily="34" charset="0"/>
              <a:buChar char="•"/>
            </a:pPr>
            <a:r>
              <a:rPr lang="en-US" dirty="0"/>
              <a:t>This CDF is S-shaped, so the data is close to being normal</a:t>
            </a:r>
          </a:p>
          <a:p>
            <a:pPr marL="342900" indent="-342900">
              <a:buFont typeface="Arial" panose="020B0604020202020204" pitchFamily="34" charset="0"/>
              <a:buChar char="•"/>
            </a:pPr>
            <a:r>
              <a:rPr lang="en-US" dirty="0"/>
              <a:t>Very few players got more than 10 points less than they were projected</a:t>
            </a:r>
          </a:p>
        </p:txBody>
      </p:sp>
      <p:sp>
        <p:nvSpPr>
          <p:cNvPr id="5" name="Slide Number Placeholder 4">
            <a:extLst>
              <a:ext uri="{FF2B5EF4-FFF2-40B4-BE49-F238E27FC236}">
                <a16:creationId xmlns:a16="http://schemas.microsoft.com/office/drawing/2014/main" id="{655F34DA-BD42-31E7-5EBC-2F569C0552E6}"/>
              </a:ext>
            </a:extLst>
          </p:cNvPr>
          <p:cNvSpPr>
            <a:spLocks noGrp="1"/>
          </p:cNvSpPr>
          <p:nvPr>
            <p:ph type="sldNum" sz="quarter" idx="4"/>
          </p:nvPr>
        </p:nvSpPr>
        <p:spPr/>
        <p:txBody>
          <a:bodyPr/>
          <a:lstStyle/>
          <a:p>
            <a:fld id="{58FB4751-880F-D840-AAA9-3A15815CC996}" type="slidenum">
              <a:rPr lang="en-US" smtClean="0"/>
              <a:pPr/>
              <a:t>18</a:t>
            </a:fld>
            <a:endParaRPr lang="en-US" dirty="0"/>
          </a:p>
        </p:txBody>
      </p:sp>
      <p:pic>
        <p:nvPicPr>
          <p:cNvPr id="8" name="Picture 7">
            <a:extLst>
              <a:ext uri="{FF2B5EF4-FFF2-40B4-BE49-F238E27FC236}">
                <a16:creationId xmlns:a16="http://schemas.microsoft.com/office/drawing/2014/main" id="{46DECE84-5025-5765-A70E-C9B7A999D94D}"/>
              </a:ext>
            </a:extLst>
          </p:cNvPr>
          <p:cNvPicPr>
            <a:picLocks noChangeAspect="1"/>
          </p:cNvPicPr>
          <p:nvPr/>
        </p:nvPicPr>
        <p:blipFill>
          <a:blip r:embed="rId2"/>
          <a:stretch>
            <a:fillRect/>
          </a:stretch>
        </p:blipFill>
        <p:spPr>
          <a:xfrm>
            <a:off x="403045" y="1211578"/>
            <a:ext cx="5949174" cy="5030196"/>
          </a:xfrm>
          <a:prstGeom prst="rect">
            <a:avLst/>
          </a:prstGeom>
        </p:spPr>
      </p:pic>
    </p:spTree>
    <p:extLst>
      <p:ext uri="{BB962C8B-B14F-4D97-AF65-F5344CB8AC3E}">
        <p14:creationId xmlns:p14="http://schemas.microsoft.com/office/powerpoint/2010/main" val="66263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970C1-9AB9-0186-0282-B5E51FED2A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63F87-8E5E-0A56-FBB7-758EDD76ECA4}"/>
              </a:ext>
            </a:extLst>
          </p:cNvPr>
          <p:cNvSpPr>
            <a:spLocks noGrp="1"/>
          </p:cNvSpPr>
          <p:nvPr>
            <p:ph type="title"/>
          </p:nvPr>
        </p:nvSpPr>
        <p:spPr>
          <a:xfrm>
            <a:off x="193101" y="231895"/>
            <a:ext cx="10808095" cy="1222058"/>
          </a:xfrm>
        </p:spPr>
        <p:txBody>
          <a:bodyPr/>
          <a:lstStyle/>
          <a:p>
            <a:r>
              <a:rPr lang="en-US" sz="3600" dirty="0"/>
              <a:t>CDF Analysis &amp; Comparison</a:t>
            </a:r>
            <a:br>
              <a:rPr lang="en-US" sz="3600" dirty="0"/>
            </a:br>
            <a:r>
              <a:rPr lang="en-US" sz="2800" dirty="0"/>
              <a:t>How does the CDF of the ROUNDOVER variable help address my statistical question?</a:t>
            </a:r>
            <a:endParaRPr lang="en-US" sz="3600" u="sng" dirty="0"/>
          </a:p>
        </p:txBody>
      </p:sp>
      <p:sp>
        <p:nvSpPr>
          <p:cNvPr id="4" name="Content Placeholder 3">
            <a:extLst>
              <a:ext uri="{FF2B5EF4-FFF2-40B4-BE49-F238E27FC236}">
                <a16:creationId xmlns:a16="http://schemas.microsoft.com/office/drawing/2014/main" id="{64B73D55-B7B0-E946-3B69-6FDE721A7053}"/>
              </a:ext>
            </a:extLst>
          </p:cNvPr>
          <p:cNvSpPr>
            <a:spLocks noGrp="1"/>
          </p:cNvSpPr>
          <p:nvPr>
            <p:ph sz="quarter" idx="12"/>
          </p:nvPr>
        </p:nvSpPr>
        <p:spPr>
          <a:xfrm>
            <a:off x="428345" y="1802744"/>
            <a:ext cx="5319311" cy="4757082"/>
          </a:xfrm>
        </p:spPr>
        <p:txBody>
          <a:bodyPr>
            <a:normAutofit/>
          </a:bodyPr>
          <a:lstStyle/>
          <a:p>
            <a:pPr marL="342900" indent="-342900">
              <a:buFont typeface="Arial" panose="020B0604020202020204" pitchFamily="34" charset="0"/>
              <a:buChar char="•"/>
            </a:pPr>
            <a:r>
              <a:rPr lang="en-US" dirty="0"/>
              <a:t>In both CDFs, it looks as though they are split around 50%, where about half of players over-achieved and about half  under-achieved on fantasy points</a:t>
            </a:r>
          </a:p>
          <a:p>
            <a:pPr marL="342900" indent="-342900">
              <a:buFont typeface="Arial" panose="020B0604020202020204" pitchFamily="34" charset="0"/>
              <a:buChar char="•"/>
            </a:pPr>
            <a:r>
              <a:rPr lang="en-US" dirty="0"/>
              <a:t>Specific calculations for CDF values are: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specific CDF for wide receivers show that 61% of wide receivers either received the points that they were predicted to or over-achieved </a:t>
            </a:r>
          </a:p>
          <a:p>
            <a:pPr marL="342900" indent="-342900">
              <a:buFont typeface="Arial" panose="020B0604020202020204" pitchFamily="34" charset="0"/>
              <a:buChar char="•"/>
            </a:pPr>
            <a:r>
              <a:rPr lang="en-US" dirty="0"/>
              <a:t>The CDF for NOT wide receivers shows that around 56% of other players either received the points that they were projected to or over-achieved on points</a:t>
            </a:r>
          </a:p>
        </p:txBody>
      </p:sp>
      <p:sp>
        <p:nvSpPr>
          <p:cNvPr id="5" name="Slide Number Placeholder 4">
            <a:extLst>
              <a:ext uri="{FF2B5EF4-FFF2-40B4-BE49-F238E27FC236}">
                <a16:creationId xmlns:a16="http://schemas.microsoft.com/office/drawing/2014/main" id="{AB046232-2070-FD76-16CA-F3C0A9DECE8B}"/>
              </a:ext>
            </a:extLst>
          </p:cNvPr>
          <p:cNvSpPr>
            <a:spLocks noGrp="1"/>
          </p:cNvSpPr>
          <p:nvPr>
            <p:ph type="sldNum" sz="quarter" idx="4"/>
          </p:nvPr>
        </p:nvSpPr>
        <p:spPr/>
        <p:txBody>
          <a:bodyPr/>
          <a:lstStyle/>
          <a:p>
            <a:fld id="{58FB4751-880F-D840-AAA9-3A15815CC996}" type="slidenum">
              <a:rPr lang="en-US" smtClean="0"/>
              <a:pPr/>
              <a:t>19</a:t>
            </a:fld>
            <a:endParaRPr lang="en-US" dirty="0"/>
          </a:p>
        </p:txBody>
      </p:sp>
      <p:pic>
        <p:nvPicPr>
          <p:cNvPr id="6" name="Picture 5">
            <a:extLst>
              <a:ext uri="{FF2B5EF4-FFF2-40B4-BE49-F238E27FC236}">
                <a16:creationId xmlns:a16="http://schemas.microsoft.com/office/drawing/2014/main" id="{A6F5D318-9012-0A01-6C1B-9496C9B72E0B}"/>
              </a:ext>
            </a:extLst>
          </p:cNvPr>
          <p:cNvPicPr>
            <a:picLocks noChangeAspect="1"/>
          </p:cNvPicPr>
          <p:nvPr/>
        </p:nvPicPr>
        <p:blipFill>
          <a:blip r:embed="rId2"/>
          <a:stretch>
            <a:fillRect/>
          </a:stretch>
        </p:blipFill>
        <p:spPr>
          <a:xfrm>
            <a:off x="1059990" y="3531471"/>
            <a:ext cx="1444077" cy="595365"/>
          </a:xfrm>
          <a:prstGeom prst="rect">
            <a:avLst/>
          </a:prstGeom>
        </p:spPr>
      </p:pic>
      <p:pic>
        <p:nvPicPr>
          <p:cNvPr id="9" name="Picture 8">
            <a:extLst>
              <a:ext uri="{FF2B5EF4-FFF2-40B4-BE49-F238E27FC236}">
                <a16:creationId xmlns:a16="http://schemas.microsoft.com/office/drawing/2014/main" id="{E94B1925-0D62-C104-6477-C7FD76ECA1D8}"/>
              </a:ext>
            </a:extLst>
          </p:cNvPr>
          <p:cNvPicPr>
            <a:picLocks noChangeAspect="1"/>
          </p:cNvPicPr>
          <p:nvPr/>
        </p:nvPicPr>
        <p:blipFill>
          <a:blip r:embed="rId3"/>
          <a:stretch>
            <a:fillRect/>
          </a:stretch>
        </p:blipFill>
        <p:spPr>
          <a:xfrm>
            <a:off x="3309815" y="3531471"/>
            <a:ext cx="910055" cy="638221"/>
          </a:xfrm>
          <a:prstGeom prst="rect">
            <a:avLst/>
          </a:prstGeom>
        </p:spPr>
      </p:pic>
      <p:sp>
        <p:nvSpPr>
          <p:cNvPr id="10" name="Content Placeholder 3">
            <a:extLst>
              <a:ext uri="{FF2B5EF4-FFF2-40B4-BE49-F238E27FC236}">
                <a16:creationId xmlns:a16="http://schemas.microsoft.com/office/drawing/2014/main" id="{B416E8D8-64B7-D5BA-D436-D81ECE871D53}"/>
              </a:ext>
            </a:extLst>
          </p:cNvPr>
          <p:cNvSpPr txBox="1">
            <a:spLocks/>
          </p:cNvSpPr>
          <p:nvPr/>
        </p:nvSpPr>
        <p:spPr>
          <a:xfrm>
            <a:off x="5891072" y="1791151"/>
            <a:ext cx="5319311" cy="47570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This analysis shows that wide receivers may have a slightly higher chance to over-achieve on points than other players solely based on the CDF value</a:t>
            </a:r>
          </a:p>
          <a:p>
            <a:pPr marL="342900" indent="-342900">
              <a:buFont typeface="Arial" panose="020B0604020202020204" pitchFamily="34" charset="0"/>
              <a:buChar char="•"/>
            </a:pPr>
            <a:r>
              <a:rPr lang="en-US" dirty="0"/>
              <a:t>More analysis will need to be done to see if this hypothesis is statistically significant</a:t>
            </a:r>
          </a:p>
        </p:txBody>
      </p:sp>
    </p:spTree>
    <p:extLst>
      <p:ext uri="{BB962C8B-B14F-4D97-AF65-F5344CB8AC3E}">
        <p14:creationId xmlns:p14="http://schemas.microsoft.com/office/powerpoint/2010/main" val="19831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Statistical question:</a:t>
            </a:r>
          </a:p>
        </p:txBody>
      </p:sp>
      <p:sp>
        <p:nvSpPr>
          <p:cNvPr id="4" name="Content Placeholder 3">
            <a:extLst>
              <a:ext uri="{FF2B5EF4-FFF2-40B4-BE49-F238E27FC236}">
                <a16:creationId xmlns:a16="http://schemas.microsoft.com/office/drawing/2014/main" id="{2E877DFC-E7CF-3E2D-99AE-1F082A820BD4}"/>
              </a:ext>
            </a:extLst>
          </p:cNvPr>
          <p:cNvSpPr>
            <a:spLocks noGrp="1"/>
          </p:cNvSpPr>
          <p:nvPr>
            <p:ph idx="1"/>
          </p:nvPr>
        </p:nvSpPr>
        <p:spPr>
          <a:xfrm>
            <a:off x="6874636" y="1039349"/>
            <a:ext cx="4813782" cy="5635406"/>
          </a:xfrm>
        </p:spPr>
        <p:txBody>
          <a:bodyPr>
            <a:normAutofit/>
          </a:bodyPr>
          <a:lstStyle/>
          <a:p>
            <a:pPr algn="ctr"/>
            <a:r>
              <a:rPr lang="en-US" sz="4000" dirty="0">
                <a:effectLst/>
                <a:ea typeface="Aptos" panose="020B0004020202020204" pitchFamily="34" charset="0"/>
                <a:cs typeface="Times New Roman" panose="02020603050405020304" pitchFamily="18" charset="0"/>
              </a:rPr>
              <a:t>Do wide receiver players in the NFL tend to overachieve on projected fantasy points compared to other positions</a:t>
            </a:r>
            <a:endParaRPr lang="en-US" sz="8000" dirty="0"/>
          </a:p>
        </p:txBody>
      </p: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297227" y="329332"/>
            <a:ext cx="10360152" cy="613386"/>
          </a:xfrm>
        </p:spPr>
        <p:txBody>
          <a:bodyPr/>
          <a:lstStyle/>
          <a:p>
            <a:r>
              <a:rPr lang="en-US" sz="3200" dirty="0"/>
              <a:t>Analytical distribution – Normal Probability Plot</a:t>
            </a:r>
            <a:br>
              <a:rPr lang="en-US" sz="3200" dirty="0"/>
            </a:br>
            <a:r>
              <a:rPr lang="en-US" sz="2400" dirty="0"/>
              <a:t>for </a:t>
            </a:r>
            <a:r>
              <a:rPr lang="en-US" sz="2400" u="sng" dirty="0"/>
              <a:t>wide receivers</a:t>
            </a:r>
            <a:endParaRPr lang="en-US" u="sng"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295334" y="1279164"/>
            <a:ext cx="6609049" cy="5717984"/>
          </a:xfrm>
        </p:spPr>
        <p:txBody>
          <a:bodyPr/>
          <a:lstStyle/>
          <a:p>
            <a:pPr marL="342900" indent="-342900">
              <a:buFont typeface="Arial" panose="020B0604020202020204" pitchFamily="34" charset="0"/>
              <a:buChar char="•"/>
            </a:pPr>
            <a:r>
              <a:rPr lang="en-US" dirty="0"/>
              <a:t>Using the </a:t>
            </a:r>
            <a:r>
              <a:rPr lang="en-US" dirty="0" err="1"/>
              <a:t>MakeNormalPlot</a:t>
            </a:r>
            <a:r>
              <a:rPr lang="en-US" dirty="0"/>
              <a:t> function from </a:t>
            </a:r>
            <a:r>
              <a:rPr lang="en-US" dirty="0" err="1"/>
              <a:t>ThinkStats</a:t>
            </a:r>
            <a:r>
              <a:rPr lang="en-US" dirty="0"/>
              <a:t>, I chose to create a normal probability plot for the ROUNDOVER variable based on the normal S-shaped CDF for wide receivers</a:t>
            </a:r>
          </a:p>
          <a:p>
            <a:pPr marL="342900" indent="-342900">
              <a:buFont typeface="Arial" panose="020B0604020202020204" pitchFamily="34" charset="0"/>
              <a:buChar char="•"/>
            </a:pPr>
            <a:r>
              <a:rPr lang="en-US" dirty="0"/>
              <a:t>The data mostly follows the normal model created to the right; however, it deviates mostly in the tails and especially at points above 10 or below -10</a:t>
            </a:r>
          </a:p>
          <a:p>
            <a:pPr marL="342900" indent="-342900">
              <a:buFont typeface="Arial" panose="020B0604020202020204" pitchFamily="34" charset="0"/>
              <a:buChar char="•"/>
            </a:pPr>
            <a:r>
              <a:rPr lang="en-US" dirty="0"/>
              <a:t>This shows that the wide receivers who overachieved in points the most greatly exceeded normal expectations </a:t>
            </a:r>
          </a:p>
          <a:p>
            <a:pPr marL="342900" indent="-342900">
              <a:buFont typeface="Arial" panose="020B0604020202020204" pitchFamily="34" charset="0"/>
              <a:buChar char="•"/>
            </a:pPr>
            <a:r>
              <a:rPr lang="en-US" dirty="0"/>
              <a:t>Wide receivers who underachieved in points only slightly differentiated from normal expectations </a:t>
            </a:r>
          </a:p>
          <a:p>
            <a:pPr marL="342900" indent="-342900">
              <a:buFont typeface="Arial" panose="020B0604020202020204" pitchFamily="34" charset="0"/>
              <a:buChar char="•"/>
            </a:pPr>
            <a:r>
              <a:rPr lang="en-US" dirty="0"/>
              <a:t>This plot shows that it may be hard to create a model due to the outliers when WRs exceed point expectations and obtain 40 or more points</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20</a:t>
            </a:fld>
            <a:endParaRPr lang="en-US" dirty="0"/>
          </a:p>
        </p:txBody>
      </p:sp>
      <p:pic>
        <p:nvPicPr>
          <p:cNvPr id="6" name="Picture 5">
            <a:extLst>
              <a:ext uri="{FF2B5EF4-FFF2-40B4-BE49-F238E27FC236}">
                <a16:creationId xmlns:a16="http://schemas.microsoft.com/office/drawing/2014/main" id="{1A9F2DA1-3A2B-A886-78CB-274E514DE376}"/>
              </a:ext>
            </a:extLst>
          </p:cNvPr>
          <p:cNvPicPr>
            <a:picLocks noChangeAspect="1"/>
          </p:cNvPicPr>
          <p:nvPr/>
        </p:nvPicPr>
        <p:blipFill>
          <a:blip r:embed="rId3"/>
          <a:stretch>
            <a:fillRect/>
          </a:stretch>
        </p:blipFill>
        <p:spPr>
          <a:xfrm>
            <a:off x="7000780" y="1421904"/>
            <a:ext cx="4895886" cy="3457600"/>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A3601-A491-100B-943D-A2D15812695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4F95269-098D-FFD3-CF67-156D13145156}"/>
              </a:ext>
            </a:extLst>
          </p:cNvPr>
          <p:cNvSpPr>
            <a:spLocks noGrp="1"/>
          </p:cNvSpPr>
          <p:nvPr>
            <p:ph type="title"/>
          </p:nvPr>
        </p:nvSpPr>
        <p:spPr>
          <a:xfrm>
            <a:off x="297227" y="329332"/>
            <a:ext cx="10360152" cy="613386"/>
          </a:xfrm>
        </p:spPr>
        <p:txBody>
          <a:bodyPr/>
          <a:lstStyle/>
          <a:p>
            <a:r>
              <a:rPr lang="en-US" sz="3200" dirty="0"/>
              <a:t>Analytical distribution – Normal Probability Plot</a:t>
            </a:r>
            <a:br>
              <a:rPr lang="en-US" sz="3200" dirty="0"/>
            </a:br>
            <a:r>
              <a:rPr lang="en-US" sz="2400" dirty="0"/>
              <a:t>for </a:t>
            </a:r>
            <a:r>
              <a:rPr lang="en-US" sz="2400" u="sng" dirty="0"/>
              <a:t>NOT wide receivers</a:t>
            </a:r>
            <a:endParaRPr lang="en-US" u="sng" dirty="0"/>
          </a:p>
        </p:txBody>
      </p:sp>
      <p:sp>
        <p:nvSpPr>
          <p:cNvPr id="12" name="Content Placeholder 11">
            <a:extLst>
              <a:ext uri="{FF2B5EF4-FFF2-40B4-BE49-F238E27FC236}">
                <a16:creationId xmlns:a16="http://schemas.microsoft.com/office/drawing/2014/main" id="{425A620D-40E6-54CB-99F0-5404E1579269}"/>
              </a:ext>
            </a:extLst>
          </p:cNvPr>
          <p:cNvSpPr>
            <a:spLocks noGrp="1"/>
          </p:cNvSpPr>
          <p:nvPr>
            <p:ph sz="quarter" idx="13"/>
          </p:nvPr>
        </p:nvSpPr>
        <p:spPr>
          <a:xfrm>
            <a:off x="251791" y="1352998"/>
            <a:ext cx="5798773" cy="5717984"/>
          </a:xfrm>
        </p:spPr>
        <p:txBody>
          <a:bodyPr/>
          <a:lstStyle/>
          <a:p>
            <a:pPr marL="342900" indent="-342900">
              <a:buFont typeface="Arial" panose="020B0604020202020204" pitchFamily="34" charset="0"/>
              <a:buChar char="•"/>
            </a:pPr>
            <a:r>
              <a:rPr lang="en-US" dirty="0"/>
              <a:t>Since the data for not wide receivers was also s-shaped I chose to compare the normal probability plot</a:t>
            </a:r>
          </a:p>
          <a:p>
            <a:pPr marL="342900" indent="-342900">
              <a:buFont typeface="Arial" panose="020B0604020202020204" pitchFamily="34" charset="0"/>
              <a:buChar char="•"/>
            </a:pPr>
            <a:r>
              <a:rPr lang="en-US" dirty="0"/>
              <a:t>The data mostly follows the normal model created to the right; However it deviates mostly in the tails especially above 10 points and below -10 points which is similar to the plot for WRs</a:t>
            </a:r>
          </a:p>
          <a:p>
            <a:pPr marL="342900" indent="-342900">
              <a:buFont typeface="Arial" panose="020B0604020202020204" pitchFamily="34" charset="0"/>
              <a:buChar char="•"/>
            </a:pPr>
            <a:r>
              <a:rPr lang="en-US" dirty="0"/>
              <a:t>This shows that the players who achieved more than 10 points over their projections exceeded normal expectations </a:t>
            </a:r>
          </a:p>
          <a:p>
            <a:pPr marL="342900" indent="-342900">
              <a:buFont typeface="Arial" panose="020B0604020202020204" pitchFamily="34" charset="0"/>
              <a:buChar char="•"/>
            </a:pPr>
            <a:r>
              <a:rPr lang="en-US" dirty="0"/>
              <a:t>This plot shows that it would be easier to create a model for the not wide receivers since the data mostly fits the normal line</a:t>
            </a:r>
          </a:p>
        </p:txBody>
      </p:sp>
      <p:sp>
        <p:nvSpPr>
          <p:cNvPr id="5" name="Slide Number Placeholder 4">
            <a:extLst>
              <a:ext uri="{FF2B5EF4-FFF2-40B4-BE49-F238E27FC236}">
                <a16:creationId xmlns:a16="http://schemas.microsoft.com/office/drawing/2014/main" id="{D01DC133-9296-75E0-87E7-8E00A8C24333}"/>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21</a:t>
            </a:fld>
            <a:endParaRPr lang="en-US" dirty="0"/>
          </a:p>
        </p:txBody>
      </p:sp>
      <p:pic>
        <p:nvPicPr>
          <p:cNvPr id="4" name="Picture 3">
            <a:extLst>
              <a:ext uri="{FF2B5EF4-FFF2-40B4-BE49-F238E27FC236}">
                <a16:creationId xmlns:a16="http://schemas.microsoft.com/office/drawing/2014/main" id="{43EFA101-04A6-DE00-5FD6-8FE5E33443A3}"/>
              </a:ext>
            </a:extLst>
          </p:cNvPr>
          <p:cNvPicPr>
            <a:picLocks noChangeAspect="1"/>
          </p:cNvPicPr>
          <p:nvPr/>
        </p:nvPicPr>
        <p:blipFill>
          <a:blip r:embed="rId3"/>
          <a:stretch>
            <a:fillRect/>
          </a:stretch>
        </p:blipFill>
        <p:spPr>
          <a:xfrm>
            <a:off x="6521502" y="1061906"/>
            <a:ext cx="5125470" cy="3862223"/>
          </a:xfrm>
          <a:prstGeom prst="rect">
            <a:avLst/>
          </a:prstGeom>
        </p:spPr>
      </p:pic>
    </p:spTree>
    <p:extLst>
      <p:ext uri="{BB962C8B-B14F-4D97-AF65-F5344CB8AC3E}">
        <p14:creationId xmlns:p14="http://schemas.microsoft.com/office/powerpoint/2010/main" val="117937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30311" y="23709"/>
            <a:ext cx="11078797" cy="914400"/>
          </a:xfrm>
        </p:spPr>
        <p:txBody>
          <a:bodyPr/>
          <a:lstStyle/>
          <a:p>
            <a:r>
              <a:rPr lang="en-US" sz="3200" dirty="0"/>
              <a:t>ROUNDPROJ vs ROUNDTOTAL for </a:t>
            </a:r>
            <a:r>
              <a:rPr lang="en-US" sz="3200" u="sng" dirty="0"/>
              <a:t>wide receivers</a:t>
            </a:r>
            <a:br>
              <a:rPr lang="en-US" sz="3200" dirty="0"/>
            </a:br>
            <a:r>
              <a:rPr lang="en-US" sz="1800" dirty="0"/>
              <a:t>Scatterplots and analysis of projected vs total points achieved</a:t>
            </a:r>
            <a:endParaRPr lang="en-US"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176063" y="1016800"/>
            <a:ext cx="6787008" cy="3623354"/>
          </a:xfrm>
        </p:spPr>
        <p:txBody>
          <a:bodyPr>
            <a:normAutofit/>
          </a:bodyPr>
          <a:lstStyle/>
          <a:p>
            <a:pPr marL="342900" indent="-342900">
              <a:buFont typeface="Arial" panose="020B0604020202020204" pitchFamily="34" charset="0"/>
              <a:buChar char="•"/>
            </a:pPr>
            <a:r>
              <a:rPr lang="en-US" sz="1800" dirty="0"/>
              <a:t>The covariance between these two variables is around 26.02, which is a middle-ranged number in this scenario.  The positive number indicates that the two variables vary positively together, so if one variable increases, the other increases as well.</a:t>
            </a:r>
          </a:p>
          <a:p>
            <a:pPr marL="342900" indent="-342900">
              <a:buFont typeface="Arial" panose="020B0604020202020204" pitchFamily="34" charset="0"/>
              <a:buChar char="•"/>
            </a:pPr>
            <a:r>
              <a:rPr lang="en-US" sz="1800" dirty="0"/>
              <a:t>The Pearson’s correlation coefficient is 0.58. This number can represent that there is a moderate positive correlation between two variables, and that it is likely to be linear.</a:t>
            </a:r>
          </a:p>
          <a:p>
            <a:pPr marL="342900" indent="-342900">
              <a:buFont typeface="Arial" panose="020B0604020202020204" pitchFamily="34" charset="0"/>
              <a:buChar char="•"/>
            </a:pPr>
            <a:r>
              <a:rPr lang="en-US" sz="1800" dirty="0"/>
              <a:t>If Pearson’s correlation coefficient is 0, it does not necessarily mean that there is no relationship, it just means that there is no linear relationship since that parameter is only for linear relationships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sp>
        <p:nvSpPr>
          <p:cNvPr id="13" name="Content Placeholder 2">
            <a:extLst>
              <a:ext uri="{FF2B5EF4-FFF2-40B4-BE49-F238E27FC236}">
                <a16:creationId xmlns:a16="http://schemas.microsoft.com/office/drawing/2014/main" id="{9C7C76D8-5E26-BDAC-4973-7337088F3F4D}"/>
              </a:ext>
            </a:extLst>
          </p:cNvPr>
          <p:cNvSpPr txBox="1">
            <a:spLocks/>
          </p:cNvSpPr>
          <p:nvPr/>
        </p:nvSpPr>
        <p:spPr>
          <a:xfrm>
            <a:off x="176063" y="3972596"/>
            <a:ext cx="6395122" cy="27235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t>According to the scatterplot, it looks like the two variables may have a positive linear relationship with each other</a:t>
            </a:r>
          </a:p>
          <a:p>
            <a:pPr marL="342900" indent="-342900">
              <a:buFont typeface="Arial" panose="020B0604020202020204" pitchFamily="34" charset="0"/>
              <a:buChar char="•"/>
            </a:pPr>
            <a:r>
              <a:rPr lang="en-US" sz="1800" dirty="0"/>
              <a:t>Based on this information, it seems that the two variables correlate with each other, however this does not mean that one variable causes another</a:t>
            </a:r>
          </a:p>
          <a:p>
            <a:pPr marL="342900" indent="-342900">
              <a:buFont typeface="Arial" panose="020B0604020202020204" pitchFamily="34" charset="0"/>
              <a:buChar char="•"/>
            </a:pPr>
            <a:r>
              <a:rPr lang="en-US" sz="1800" dirty="0"/>
              <a:t>Predicting the number of points that a player receives should not have an effect on the number of points that the players actually receive at the end of the game, but a higher prediction means they are likely to get a high number of total points</a:t>
            </a:r>
          </a:p>
        </p:txBody>
      </p:sp>
      <p:pic>
        <p:nvPicPr>
          <p:cNvPr id="4" name="Picture 3">
            <a:extLst>
              <a:ext uri="{FF2B5EF4-FFF2-40B4-BE49-F238E27FC236}">
                <a16:creationId xmlns:a16="http://schemas.microsoft.com/office/drawing/2014/main" id="{F84FBD1C-EB98-6F89-DD0E-2AFB8B7F04CF}"/>
              </a:ext>
            </a:extLst>
          </p:cNvPr>
          <p:cNvPicPr>
            <a:picLocks noChangeAspect="1"/>
          </p:cNvPicPr>
          <p:nvPr/>
        </p:nvPicPr>
        <p:blipFill>
          <a:blip r:embed="rId3"/>
          <a:stretch>
            <a:fillRect/>
          </a:stretch>
        </p:blipFill>
        <p:spPr>
          <a:xfrm>
            <a:off x="7502547" y="1283314"/>
            <a:ext cx="4286281" cy="4495833"/>
          </a:xfrm>
          <a:prstGeom prst="rect">
            <a:avLst/>
          </a:prstGeom>
        </p:spPr>
      </p:pic>
    </p:spTree>
    <p:extLst>
      <p:ext uri="{BB962C8B-B14F-4D97-AF65-F5344CB8AC3E}">
        <p14:creationId xmlns:p14="http://schemas.microsoft.com/office/powerpoint/2010/main" val="85990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3C5F6-CC28-08C6-D6DD-EF9174B1A75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C44C4BF-A7AE-F91B-0835-60B1855780BA}"/>
              </a:ext>
            </a:extLst>
          </p:cNvPr>
          <p:cNvSpPr>
            <a:spLocks noGrp="1"/>
          </p:cNvSpPr>
          <p:nvPr>
            <p:ph type="title"/>
          </p:nvPr>
        </p:nvSpPr>
        <p:spPr>
          <a:xfrm>
            <a:off x="106092" y="154338"/>
            <a:ext cx="11576645" cy="914400"/>
          </a:xfrm>
        </p:spPr>
        <p:txBody>
          <a:bodyPr/>
          <a:lstStyle/>
          <a:p>
            <a:r>
              <a:rPr lang="en-US" sz="3200" dirty="0"/>
              <a:t>ROUNDOVER vs TOTALYARDS for </a:t>
            </a:r>
            <a:r>
              <a:rPr lang="en-US" sz="3200" u="sng" dirty="0"/>
              <a:t>not wide receivers</a:t>
            </a:r>
            <a:br>
              <a:rPr lang="en-US" sz="3200" dirty="0"/>
            </a:br>
            <a:r>
              <a:rPr lang="en-US" sz="1800" dirty="0"/>
              <a:t>Scatterplots and analysis of the point difference between projected and total points, and total number of yards achieved</a:t>
            </a:r>
            <a:endParaRPr lang="en-US" dirty="0"/>
          </a:p>
        </p:txBody>
      </p:sp>
      <p:sp>
        <p:nvSpPr>
          <p:cNvPr id="3" name="Content Placeholder 2">
            <a:extLst>
              <a:ext uri="{FF2B5EF4-FFF2-40B4-BE49-F238E27FC236}">
                <a16:creationId xmlns:a16="http://schemas.microsoft.com/office/drawing/2014/main" id="{659F21C7-5E6A-D8CD-E4B1-41063C00EBD7}"/>
              </a:ext>
            </a:extLst>
          </p:cNvPr>
          <p:cNvSpPr>
            <a:spLocks noGrp="1"/>
          </p:cNvSpPr>
          <p:nvPr>
            <p:ph sz="quarter" idx="12"/>
          </p:nvPr>
        </p:nvSpPr>
        <p:spPr>
          <a:xfrm>
            <a:off x="176063" y="1170148"/>
            <a:ext cx="7116419" cy="3498405"/>
          </a:xfrm>
        </p:spPr>
        <p:txBody>
          <a:bodyPr>
            <a:normAutofit/>
          </a:bodyPr>
          <a:lstStyle/>
          <a:p>
            <a:pPr marL="342900" indent="-342900">
              <a:buFont typeface="Arial" panose="020B0604020202020204" pitchFamily="34" charset="0"/>
              <a:buChar char="•"/>
            </a:pPr>
            <a:r>
              <a:rPr lang="en-US" dirty="0"/>
              <a:t>The covariance between these two variables is around 236, which is a high number in this scenario.  The positive number indicates that the two variables vary positively together, so if one variable increases, the other increases as well.</a:t>
            </a:r>
          </a:p>
          <a:p>
            <a:pPr marL="342900" indent="-342900">
              <a:buFont typeface="Arial" panose="020B0604020202020204" pitchFamily="34" charset="0"/>
              <a:buChar char="•"/>
            </a:pPr>
            <a:r>
              <a:rPr lang="en-US" dirty="0"/>
              <a:t>The Pearson’s correlation coefficient is 0.77. This number is on the higher side, meaning that the relationship between the variables is positive and strong.</a:t>
            </a:r>
          </a:p>
          <a:p>
            <a:pPr marL="342900" indent="-342900">
              <a:buFont typeface="Arial" panose="020B0604020202020204" pitchFamily="34" charset="0"/>
              <a:buChar char="•"/>
            </a:pPr>
            <a:r>
              <a:rPr lang="en-US" dirty="0"/>
              <a:t>The large Pearson’s correlation coefficient means that the relationship between the two variables is most likely linear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13" name="Content Placeholder 2">
            <a:extLst>
              <a:ext uri="{FF2B5EF4-FFF2-40B4-BE49-F238E27FC236}">
                <a16:creationId xmlns:a16="http://schemas.microsoft.com/office/drawing/2014/main" id="{99CD3D47-940E-577C-B646-86FA65B08B00}"/>
              </a:ext>
            </a:extLst>
          </p:cNvPr>
          <p:cNvSpPr txBox="1">
            <a:spLocks/>
          </p:cNvSpPr>
          <p:nvPr/>
        </p:nvSpPr>
        <p:spPr>
          <a:xfrm>
            <a:off x="176063" y="4167547"/>
            <a:ext cx="8379216" cy="25361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scatterplot shows a clear relationship between the two variables as there are many players with a high number of yards and high points, and players with a lower number of yards have lower or even negative points</a:t>
            </a:r>
          </a:p>
          <a:p>
            <a:pPr marL="342900" indent="-342900">
              <a:buFont typeface="Arial" panose="020B0604020202020204" pitchFamily="34" charset="0"/>
              <a:buChar char="•"/>
            </a:pPr>
            <a:r>
              <a:rPr lang="en-US" dirty="0"/>
              <a:t>Based on this information, it seems that the two variables are likely to correlate with each other</a:t>
            </a:r>
          </a:p>
          <a:p>
            <a:pPr marL="342900" indent="-342900">
              <a:buFont typeface="Arial" panose="020B0604020202020204" pitchFamily="34" charset="0"/>
              <a:buChar char="•"/>
            </a:pPr>
            <a:r>
              <a:rPr lang="en-US" dirty="0"/>
              <a:t>However, we still cannot say that one variable causes another because correlation does not mean causation</a:t>
            </a:r>
          </a:p>
        </p:txBody>
      </p:sp>
      <p:pic>
        <p:nvPicPr>
          <p:cNvPr id="6" name="Picture 5">
            <a:extLst>
              <a:ext uri="{FF2B5EF4-FFF2-40B4-BE49-F238E27FC236}">
                <a16:creationId xmlns:a16="http://schemas.microsoft.com/office/drawing/2014/main" id="{371576FB-07D8-444D-DB9B-942E945421FD}"/>
              </a:ext>
            </a:extLst>
          </p:cNvPr>
          <p:cNvPicPr>
            <a:picLocks noChangeAspect="1"/>
          </p:cNvPicPr>
          <p:nvPr/>
        </p:nvPicPr>
        <p:blipFill>
          <a:blip r:embed="rId3"/>
          <a:stretch>
            <a:fillRect/>
          </a:stretch>
        </p:blipFill>
        <p:spPr>
          <a:xfrm>
            <a:off x="8879304" y="4668552"/>
            <a:ext cx="2360433" cy="1442487"/>
          </a:xfrm>
          <a:prstGeom prst="rect">
            <a:avLst/>
          </a:prstGeom>
        </p:spPr>
      </p:pic>
      <p:pic>
        <p:nvPicPr>
          <p:cNvPr id="9" name="Picture 8">
            <a:extLst>
              <a:ext uri="{FF2B5EF4-FFF2-40B4-BE49-F238E27FC236}">
                <a16:creationId xmlns:a16="http://schemas.microsoft.com/office/drawing/2014/main" id="{9493FC52-6C57-D0E0-0C2B-B893EA3E2E68}"/>
              </a:ext>
            </a:extLst>
          </p:cNvPr>
          <p:cNvPicPr>
            <a:picLocks noChangeAspect="1"/>
          </p:cNvPicPr>
          <p:nvPr/>
        </p:nvPicPr>
        <p:blipFill>
          <a:blip r:embed="rId4"/>
          <a:stretch>
            <a:fillRect/>
          </a:stretch>
        </p:blipFill>
        <p:spPr>
          <a:xfrm>
            <a:off x="7580550" y="770463"/>
            <a:ext cx="4505358" cy="3295674"/>
          </a:xfrm>
          <a:prstGeom prst="rect">
            <a:avLst/>
          </a:prstGeom>
        </p:spPr>
      </p:pic>
    </p:spTree>
    <p:extLst>
      <p:ext uri="{BB962C8B-B14F-4D97-AF65-F5344CB8AC3E}">
        <p14:creationId xmlns:p14="http://schemas.microsoft.com/office/powerpoint/2010/main" val="447498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175117" y="181707"/>
            <a:ext cx="11841765" cy="1669774"/>
          </a:xfrm>
        </p:spPr>
        <p:txBody>
          <a:bodyPr/>
          <a:lstStyle/>
          <a:p>
            <a:r>
              <a:rPr lang="en-US" sz="3200" dirty="0"/>
              <a:t>Hypothesis Test</a:t>
            </a:r>
            <a:br>
              <a:rPr lang="en-US" sz="3200" dirty="0"/>
            </a:br>
            <a:r>
              <a:rPr lang="en-US" sz="800" dirty="0"/>
              <a:t> </a:t>
            </a:r>
            <a:br>
              <a:rPr lang="en-US" sz="3200" dirty="0"/>
            </a:br>
            <a:r>
              <a:rPr lang="en-US" sz="2400" dirty="0"/>
              <a:t>Null Hypothesis: There is no difference between Wide Receivers and other players and both groups have the same distribution for the ROUNDOVER variable</a:t>
            </a:r>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24</a:t>
            </a:fld>
            <a:endParaRPr lang="en-US" dirty="0"/>
          </a:p>
        </p:txBody>
      </p:sp>
      <p:pic>
        <p:nvPicPr>
          <p:cNvPr id="8" name="Picture 7">
            <a:extLst>
              <a:ext uri="{FF2B5EF4-FFF2-40B4-BE49-F238E27FC236}">
                <a16:creationId xmlns:a16="http://schemas.microsoft.com/office/drawing/2014/main" id="{1CBAC54E-EAEC-552D-ED0F-460568E0A316}"/>
              </a:ext>
            </a:extLst>
          </p:cNvPr>
          <p:cNvPicPr>
            <a:picLocks noChangeAspect="1"/>
          </p:cNvPicPr>
          <p:nvPr/>
        </p:nvPicPr>
        <p:blipFill>
          <a:blip r:embed="rId2"/>
          <a:stretch>
            <a:fillRect/>
          </a:stretch>
        </p:blipFill>
        <p:spPr>
          <a:xfrm>
            <a:off x="5916725" y="1669774"/>
            <a:ext cx="4886361" cy="5029237"/>
          </a:xfrm>
          <a:prstGeom prst="rect">
            <a:avLst/>
          </a:prstGeom>
        </p:spPr>
      </p:pic>
      <p:sp>
        <p:nvSpPr>
          <p:cNvPr id="9" name="TextBox 8">
            <a:extLst>
              <a:ext uri="{FF2B5EF4-FFF2-40B4-BE49-F238E27FC236}">
                <a16:creationId xmlns:a16="http://schemas.microsoft.com/office/drawing/2014/main" id="{DE6FD300-A708-2F7D-F167-60CFFBBF502C}"/>
              </a:ext>
            </a:extLst>
          </p:cNvPr>
          <p:cNvSpPr txBox="1"/>
          <p:nvPr/>
        </p:nvSpPr>
        <p:spPr>
          <a:xfrm>
            <a:off x="495824" y="2291566"/>
            <a:ext cx="5100194"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Using a permutation test, and difference in means I calculated the p value of the ROUNDOVER variable between wide receivers and other players</a:t>
            </a:r>
          </a:p>
          <a:p>
            <a:pPr marL="285750" indent="-285750">
              <a:buFont typeface="Arial" panose="020B0604020202020204" pitchFamily="34" charset="0"/>
              <a:buChar char="•"/>
            </a:pPr>
            <a:r>
              <a:rPr lang="en-US" sz="2000" dirty="0"/>
              <a:t>The p-value ends up being around 0.3 which means that we cannot reject the null hypothesis. There is no statistical significance between being a wide receiver and getting over the projected points versus other positions. If wide receivers over-achieve on points it could be due to random chance.</a:t>
            </a:r>
          </a:p>
        </p:txBody>
      </p:sp>
    </p:spTree>
    <p:extLst>
      <p:ext uri="{BB962C8B-B14F-4D97-AF65-F5344CB8AC3E}">
        <p14:creationId xmlns:p14="http://schemas.microsoft.com/office/powerpoint/2010/main" val="537809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755375" y="184813"/>
            <a:ext cx="4708308" cy="914400"/>
          </a:xfrm>
        </p:spPr>
        <p:txBody>
          <a:bodyPr/>
          <a:lstStyle/>
          <a:p>
            <a:r>
              <a:rPr lang="en-US" sz="3200" dirty="0"/>
              <a:t>Regression Analysis</a:t>
            </a:r>
            <a:endParaRPr lang="en-US"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7136598" y="363889"/>
            <a:ext cx="3859393" cy="914400"/>
          </a:xfrm>
        </p:spPr>
        <p:txBody>
          <a:bodyPr>
            <a:normAutofit/>
          </a:bodyPr>
          <a:lstStyle/>
          <a:p>
            <a:r>
              <a:rPr lang="en-US" dirty="0"/>
              <a:t>Dependent variable: ROUNDOVER</a:t>
            </a:r>
          </a:p>
          <a:p>
            <a:r>
              <a:rPr lang="en-US" dirty="0"/>
              <a:t>Explanatory variable: TOTALYARDS</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25</a:t>
            </a:fld>
            <a:endParaRPr lang="en-US" dirty="0"/>
          </a:p>
        </p:txBody>
      </p:sp>
      <p:pic>
        <p:nvPicPr>
          <p:cNvPr id="6" name="Picture 5">
            <a:extLst>
              <a:ext uri="{FF2B5EF4-FFF2-40B4-BE49-F238E27FC236}">
                <a16:creationId xmlns:a16="http://schemas.microsoft.com/office/drawing/2014/main" id="{B2E11CD8-BAAD-E891-AB72-BC3ADCA8E2A4}"/>
              </a:ext>
            </a:extLst>
          </p:cNvPr>
          <p:cNvPicPr>
            <a:picLocks noChangeAspect="1"/>
          </p:cNvPicPr>
          <p:nvPr/>
        </p:nvPicPr>
        <p:blipFill>
          <a:blip r:embed="rId3"/>
          <a:stretch>
            <a:fillRect/>
          </a:stretch>
        </p:blipFill>
        <p:spPr>
          <a:xfrm>
            <a:off x="7426253" y="1323956"/>
            <a:ext cx="3381400" cy="4895886"/>
          </a:xfrm>
          <a:prstGeom prst="rect">
            <a:avLst/>
          </a:prstGeom>
        </p:spPr>
      </p:pic>
      <p:sp>
        <p:nvSpPr>
          <p:cNvPr id="11" name="TextBox 10">
            <a:extLst>
              <a:ext uri="{FF2B5EF4-FFF2-40B4-BE49-F238E27FC236}">
                <a16:creationId xmlns:a16="http://schemas.microsoft.com/office/drawing/2014/main" id="{FFC40885-FE9E-4609-946F-A77187B3AC16}"/>
              </a:ext>
            </a:extLst>
          </p:cNvPr>
          <p:cNvSpPr txBox="1"/>
          <p:nvPr/>
        </p:nvSpPr>
        <p:spPr>
          <a:xfrm>
            <a:off x="755375" y="1686813"/>
            <a:ext cx="534062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F-statistic came out to be 196 which is very high. This shows that this model does a good job explaining any variance in the ROUNDOVER variable.</a:t>
            </a:r>
          </a:p>
          <a:p>
            <a:pPr marL="285750" indent="-285750">
              <a:buFont typeface="Arial" panose="020B0604020202020204" pitchFamily="34" charset="0"/>
              <a:buChar char="•"/>
            </a:pPr>
            <a:r>
              <a:rPr lang="en-US" sz="2400" dirty="0"/>
              <a:t>The p value is most likely not exactly 0 as the results say but may be small enough to round to 0. This means that the result is highly significant and that TOTALYARDS significantly affects ROUNDSOVER as we would expect it to.</a:t>
            </a:r>
          </a:p>
        </p:txBody>
      </p:sp>
    </p:spTree>
    <p:extLst>
      <p:ext uri="{BB962C8B-B14F-4D97-AF65-F5344CB8AC3E}">
        <p14:creationId xmlns:p14="http://schemas.microsoft.com/office/powerpoint/2010/main" val="4132147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FFC752F-E2F2-6702-5682-BD53B6D70B4A}"/>
              </a:ext>
            </a:extLst>
          </p:cNvPr>
          <p:cNvSpPr>
            <a:spLocks noGrp="1"/>
          </p:cNvSpPr>
          <p:nvPr>
            <p:ph type="title"/>
          </p:nvPr>
        </p:nvSpPr>
        <p:spPr>
          <a:xfrm>
            <a:off x="672055" y="238540"/>
            <a:ext cx="4235035" cy="1436914"/>
          </a:xfrm>
        </p:spPr>
        <p:txBody>
          <a:bodyPr/>
          <a:lstStyle/>
          <a:p>
            <a:r>
              <a:rPr lang="en-US" dirty="0"/>
              <a:t>EDA Outcome</a:t>
            </a:r>
          </a:p>
        </p:txBody>
      </p:sp>
      <p:sp>
        <p:nvSpPr>
          <p:cNvPr id="5" name="Slide Number Placeholder 4" hidden="1">
            <a:extLst>
              <a:ext uri="{FF2B5EF4-FFF2-40B4-BE49-F238E27FC236}">
                <a16:creationId xmlns:a16="http://schemas.microsoft.com/office/drawing/2014/main" id="{64621E3A-36F9-320C-D33D-6AEE0EA2D347}"/>
              </a:ext>
            </a:extLst>
          </p:cNvPr>
          <p:cNvSpPr>
            <a:spLocks noGrp="1"/>
          </p:cNvSpPr>
          <p:nvPr>
            <p:ph type="sldNum" sz="quarter" idx="4294967295"/>
          </p:nvPr>
        </p:nvSpPr>
        <p:spPr>
          <a:xfrm>
            <a:off x="11353800" y="5879804"/>
            <a:ext cx="661416" cy="895899"/>
          </a:xfrm>
        </p:spPr>
        <p:txBody>
          <a:bodyPr/>
          <a:lstStyle/>
          <a:p>
            <a:pPr>
              <a:spcAft>
                <a:spcPts val="600"/>
              </a:spcAft>
            </a:pPr>
            <a:fld id="{58FB4751-880F-D840-AAA9-3A15815CC996}" type="slidenum">
              <a:rPr lang="en-US" smtClean="0"/>
              <a:pPr>
                <a:spcAft>
                  <a:spcPts val="600"/>
                </a:spcAft>
              </a:pPr>
              <a:t>26</a:t>
            </a:fld>
            <a:endParaRPr lang="en-US"/>
          </a:p>
        </p:txBody>
      </p:sp>
      <p:sp>
        <p:nvSpPr>
          <p:cNvPr id="6" name="TextBox 5">
            <a:extLst>
              <a:ext uri="{FF2B5EF4-FFF2-40B4-BE49-F238E27FC236}">
                <a16:creationId xmlns:a16="http://schemas.microsoft.com/office/drawing/2014/main" id="{A7C88C3F-092C-377B-DD62-158D0E1CD551}"/>
              </a:ext>
            </a:extLst>
          </p:cNvPr>
          <p:cNvSpPr txBox="1"/>
          <p:nvPr/>
        </p:nvSpPr>
        <p:spPr>
          <a:xfrm>
            <a:off x="5446642" y="1402836"/>
            <a:ext cx="643487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Based on all the analysis done on the data set it doesn’t seem like there is a clear difference between wide receivers and other players in that wide receivers are not likely to overachieve on projected points more</a:t>
            </a:r>
          </a:p>
          <a:p>
            <a:pPr marL="285750" indent="-285750">
              <a:buFont typeface="Arial" panose="020B0604020202020204" pitchFamily="34" charset="0"/>
              <a:buChar char="•"/>
            </a:pPr>
            <a:r>
              <a:rPr lang="en-US" sz="2400" dirty="0"/>
              <a:t>It does seem that although wide receivers are not more likely to overachieve than other players, they are more likely to overachieve by more points than other players</a:t>
            </a:r>
          </a:p>
        </p:txBody>
      </p:sp>
    </p:spTree>
    <p:extLst>
      <p:ext uri="{BB962C8B-B14F-4D97-AF65-F5344CB8AC3E}">
        <p14:creationId xmlns:p14="http://schemas.microsoft.com/office/powerpoint/2010/main" val="422816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EEAA1BD-E59D-C853-BD16-7D5936A7BB73}"/>
              </a:ext>
            </a:extLst>
          </p:cNvPr>
          <p:cNvSpPr>
            <a:spLocks noGrp="1"/>
          </p:cNvSpPr>
          <p:nvPr>
            <p:ph type="pic" idx="1"/>
          </p:nvPr>
        </p:nvSpPr>
        <p:spPr>
          <a:xfrm>
            <a:off x="8842986" y="0"/>
            <a:ext cx="3349014" cy="6587067"/>
          </a:xfrm>
        </p:spPr>
        <p:txBody>
          <a:bodyPr/>
          <a:lstStyle/>
          <a:p>
            <a:endParaRPr lang="en-US"/>
          </a:p>
        </p:txBody>
      </p:sp>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57133" y="270933"/>
            <a:ext cx="12034867" cy="1522107"/>
          </a:xfrm>
        </p:spPr>
        <p:txBody>
          <a:bodyPr/>
          <a:lstStyle/>
          <a:p>
            <a:r>
              <a:rPr lang="en-US" dirty="0"/>
              <a:t>FantasyFootballWeekly.xlsx from Kaggle </a:t>
            </a:r>
          </a:p>
        </p:txBody>
      </p:sp>
      <p:sp>
        <p:nvSpPr>
          <p:cNvPr id="5" name="TextBox 4">
            <a:extLst>
              <a:ext uri="{FF2B5EF4-FFF2-40B4-BE49-F238E27FC236}">
                <a16:creationId xmlns:a16="http://schemas.microsoft.com/office/drawing/2014/main" id="{D859CFE7-4410-9F1F-BBE2-DD8100016AAE}"/>
              </a:ext>
            </a:extLst>
          </p:cNvPr>
          <p:cNvSpPr txBox="1"/>
          <p:nvPr/>
        </p:nvSpPr>
        <p:spPr>
          <a:xfrm>
            <a:off x="323732" y="1652734"/>
            <a:ext cx="8638524" cy="4801314"/>
          </a:xfrm>
          <a:prstGeom prst="rect">
            <a:avLst/>
          </a:prstGeom>
          <a:noFill/>
        </p:spPr>
        <p:txBody>
          <a:bodyPr wrap="square" rtlCol="0">
            <a:spAutoFit/>
          </a:bodyPr>
          <a:lstStyle/>
          <a:p>
            <a:r>
              <a:rPr lang="en-US" dirty="0"/>
              <a:t>The 5 variables that I will be using for my analysis include:</a:t>
            </a:r>
          </a:p>
          <a:p>
            <a:pPr marL="342900" indent="-342900">
              <a:buFont typeface="+mj-lt"/>
              <a:buAutoNum type="arabicPeriod"/>
            </a:pPr>
            <a:r>
              <a:rPr lang="en-US" dirty="0"/>
              <a:t>ROUNDPROJ</a:t>
            </a:r>
          </a:p>
          <a:p>
            <a:pPr marL="800100" lvl="1" indent="-342900">
              <a:buFont typeface="Arial" panose="020B0604020202020204" pitchFamily="34" charset="0"/>
              <a:buChar char="•"/>
            </a:pPr>
            <a:r>
              <a:rPr lang="en-US" dirty="0"/>
              <a:t>Represents the number of projected points for each player rounded to the nearest whole number</a:t>
            </a:r>
          </a:p>
          <a:p>
            <a:pPr marL="342900" indent="-342900">
              <a:buFont typeface="+mj-lt"/>
              <a:buAutoNum type="arabicPeriod"/>
            </a:pPr>
            <a:r>
              <a:rPr lang="en-US" dirty="0"/>
              <a:t>ROUNDTOTAL</a:t>
            </a:r>
          </a:p>
          <a:p>
            <a:pPr marL="800100" lvl="1" indent="-342900">
              <a:buFont typeface="Arial" panose="020B0604020202020204" pitchFamily="34" charset="0"/>
              <a:buChar char="•"/>
            </a:pPr>
            <a:r>
              <a:rPr lang="en-US" dirty="0"/>
              <a:t>The number of total points achieved by each player rounded to the nearest whole number</a:t>
            </a:r>
          </a:p>
          <a:p>
            <a:pPr marL="342900" indent="-342900">
              <a:buFont typeface="+mj-lt"/>
              <a:buAutoNum type="arabicPeriod"/>
            </a:pPr>
            <a:r>
              <a:rPr lang="en-US" dirty="0"/>
              <a:t>ROUNDOVER</a:t>
            </a:r>
          </a:p>
          <a:p>
            <a:pPr marL="800100" lvl="1" indent="-342900">
              <a:buFont typeface="Arial" panose="020B0604020202020204" pitchFamily="34" charset="0"/>
              <a:buChar char="•"/>
            </a:pPr>
            <a:r>
              <a:rPr lang="en-US" dirty="0"/>
              <a:t>The difference between the projected and total/final fantasy points rounded to a whole number</a:t>
            </a:r>
          </a:p>
          <a:p>
            <a:pPr marL="342900" indent="-342900">
              <a:buFont typeface="+mj-lt"/>
              <a:buAutoNum type="arabicPeriod"/>
            </a:pPr>
            <a:r>
              <a:rPr lang="en-US" dirty="0"/>
              <a:t>TOTALYARDS</a:t>
            </a:r>
          </a:p>
          <a:p>
            <a:pPr marL="800100" lvl="1" indent="-342900">
              <a:buFont typeface="Arial" panose="020B0604020202020204" pitchFamily="34" charset="0"/>
              <a:buChar char="•"/>
            </a:pPr>
            <a:r>
              <a:rPr lang="en-US" dirty="0"/>
              <a:t>The total number of yards that each player achieved. Combines receiving yards, rushing yards and passing yards</a:t>
            </a:r>
          </a:p>
          <a:p>
            <a:pPr marL="342900" indent="-342900">
              <a:buFont typeface="+mj-lt"/>
              <a:buAutoNum type="arabicPeriod"/>
            </a:pPr>
            <a:r>
              <a:rPr lang="en-US" dirty="0"/>
              <a:t>TOUCHDOWNS</a:t>
            </a:r>
          </a:p>
          <a:p>
            <a:pPr marL="800100" lvl="1" indent="-342900">
              <a:buFont typeface="Arial" panose="020B0604020202020204" pitchFamily="34" charset="0"/>
              <a:buChar char="•"/>
            </a:pPr>
            <a:r>
              <a:rPr lang="en-US" dirty="0"/>
              <a:t>The total number of touchdowns, including rushing, receiving and passing touch downs achieved by each player</a:t>
            </a:r>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8350813-2E04-AA0A-3FB2-1F310CE29126}"/>
              </a:ext>
            </a:extLst>
          </p:cNvPr>
          <p:cNvSpPr txBox="1"/>
          <p:nvPr/>
        </p:nvSpPr>
        <p:spPr>
          <a:xfrm>
            <a:off x="7866112" y="1400595"/>
            <a:ext cx="27432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histogram to the left shows most of the projected fantasy points being 0</a:t>
            </a:r>
          </a:p>
          <a:p>
            <a:pPr marL="285750" indent="-285750">
              <a:buFont typeface="Arial" panose="020B0604020202020204" pitchFamily="34" charset="0"/>
              <a:buChar char="•"/>
            </a:pPr>
            <a:r>
              <a:rPr lang="en-US" dirty="0"/>
              <a:t>Players who were projected 0 points most likely did not play that week, so the data is not important</a:t>
            </a:r>
          </a:p>
          <a:p>
            <a:pPr marL="285750" indent="-285750">
              <a:buFont typeface="Arial" panose="020B0604020202020204" pitchFamily="34" charset="0"/>
              <a:buChar char="•"/>
            </a:pPr>
            <a:r>
              <a:rPr lang="en-US" dirty="0"/>
              <a:t>Removing the players who were projected 0 points would help make the analysis cleaner</a:t>
            </a:r>
          </a:p>
        </p:txBody>
      </p:sp>
      <p:pic>
        <p:nvPicPr>
          <p:cNvPr id="14" name="Picture 13">
            <a:extLst>
              <a:ext uri="{FF2B5EF4-FFF2-40B4-BE49-F238E27FC236}">
                <a16:creationId xmlns:a16="http://schemas.microsoft.com/office/drawing/2014/main" id="{2719BE27-1B85-8C38-C990-3100E8E77E4E}"/>
              </a:ext>
            </a:extLst>
          </p:cNvPr>
          <p:cNvPicPr>
            <a:picLocks noChangeAspect="1"/>
          </p:cNvPicPr>
          <p:nvPr/>
        </p:nvPicPr>
        <p:blipFill>
          <a:blip r:embed="rId3"/>
          <a:stretch>
            <a:fillRect/>
          </a:stretch>
        </p:blipFill>
        <p:spPr>
          <a:xfrm>
            <a:off x="732369" y="665960"/>
            <a:ext cx="5876968" cy="5162588"/>
          </a:xfrm>
          <a:prstGeom prst="rect">
            <a:avLst/>
          </a:prstGeom>
        </p:spPr>
      </p:pic>
    </p:spTree>
    <p:extLst>
      <p:ext uri="{BB962C8B-B14F-4D97-AF65-F5344CB8AC3E}">
        <p14:creationId xmlns:p14="http://schemas.microsoft.com/office/powerpoint/2010/main" val="228373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EFCB25-1A98-11B1-DEDF-80A67E1E1FA1}"/>
              </a:ext>
            </a:extLst>
          </p:cNvPr>
          <p:cNvSpPr txBox="1"/>
          <p:nvPr/>
        </p:nvSpPr>
        <p:spPr>
          <a:xfrm>
            <a:off x="1453953" y="1678891"/>
            <a:ext cx="2743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histogram contains the data of total points achieved by fantasy players</a:t>
            </a:r>
          </a:p>
          <a:p>
            <a:pPr marL="285750" indent="-285750">
              <a:buFont typeface="Arial" panose="020B0604020202020204" pitchFamily="34" charset="0"/>
              <a:buChar char="•"/>
            </a:pPr>
            <a:r>
              <a:rPr lang="en-US" dirty="0"/>
              <a:t>Most players received 0 points, however a lot of these players were also projected 0 points</a:t>
            </a:r>
          </a:p>
          <a:p>
            <a:pPr marL="285750" indent="-285750">
              <a:buFont typeface="Arial" panose="020B0604020202020204" pitchFamily="34" charset="0"/>
              <a:buChar char="•"/>
            </a:pPr>
            <a:r>
              <a:rPr lang="en-US" dirty="0"/>
              <a:t>Ignoring the players who were projected and received 0 points would make the analysis cleaner</a:t>
            </a:r>
          </a:p>
        </p:txBody>
      </p:sp>
      <p:pic>
        <p:nvPicPr>
          <p:cNvPr id="9" name="Picture 8">
            <a:extLst>
              <a:ext uri="{FF2B5EF4-FFF2-40B4-BE49-F238E27FC236}">
                <a16:creationId xmlns:a16="http://schemas.microsoft.com/office/drawing/2014/main" id="{8D905F2F-7812-E5AC-CD02-03FF7A3F150B}"/>
              </a:ext>
            </a:extLst>
          </p:cNvPr>
          <p:cNvPicPr>
            <a:picLocks noChangeAspect="1"/>
          </p:cNvPicPr>
          <p:nvPr/>
        </p:nvPicPr>
        <p:blipFill>
          <a:blip r:embed="rId2"/>
          <a:stretch>
            <a:fillRect/>
          </a:stretch>
        </p:blipFill>
        <p:spPr>
          <a:xfrm>
            <a:off x="5431684" y="829570"/>
            <a:ext cx="5724567" cy="5114962"/>
          </a:xfrm>
          <a:prstGeom prst="rect">
            <a:avLst/>
          </a:prstGeom>
        </p:spPr>
      </p:pic>
    </p:spTree>
    <p:extLst>
      <p:ext uri="{BB962C8B-B14F-4D97-AF65-F5344CB8AC3E}">
        <p14:creationId xmlns:p14="http://schemas.microsoft.com/office/powerpoint/2010/main" val="228233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C320EC-B6C7-0EDD-B979-AC9C08C0FE0B}"/>
              </a:ext>
            </a:extLst>
          </p:cNvPr>
          <p:cNvSpPr txBox="1"/>
          <p:nvPr/>
        </p:nvSpPr>
        <p:spPr>
          <a:xfrm>
            <a:off x="7360638" y="1305341"/>
            <a:ext cx="313508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histogram on the left shows how much players over or underachieved on their projected fantasy points</a:t>
            </a:r>
          </a:p>
          <a:p>
            <a:pPr marL="285750" indent="-285750">
              <a:buFont typeface="Arial" panose="020B0604020202020204" pitchFamily="34" charset="0"/>
              <a:buChar char="•"/>
            </a:pPr>
            <a:r>
              <a:rPr lang="en-US" dirty="0"/>
              <a:t>Most players are showing a 0 point difference, meaning that they achieved the same number of points that they were predicted</a:t>
            </a:r>
          </a:p>
          <a:p>
            <a:pPr marL="285750" indent="-285750">
              <a:buFont typeface="Arial" panose="020B0604020202020204" pitchFamily="34" charset="0"/>
              <a:buChar char="•"/>
            </a:pPr>
            <a:r>
              <a:rPr lang="en-US" dirty="0"/>
              <a:t>This is mostly due to players being projected 0 points and achieving 0 points</a:t>
            </a:r>
          </a:p>
          <a:p>
            <a:pPr marL="285750" indent="-285750">
              <a:buFont typeface="Arial" panose="020B0604020202020204" pitchFamily="34" charset="0"/>
              <a:buChar char="•"/>
            </a:pPr>
            <a:r>
              <a:rPr lang="en-US" dirty="0"/>
              <a:t>Again, these players should be ignored since they did not participate in the game</a:t>
            </a:r>
          </a:p>
        </p:txBody>
      </p:sp>
      <p:pic>
        <p:nvPicPr>
          <p:cNvPr id="9" name="Picture 8">
            <a:extLst>
              <a:ext uri="{FF2B5EF4-FFF2-40B4-BE49-F238E27FC236}">
                <a16:creationId xmlns:a16="http://schemas.microsoft.com/office/drawing/2014/main" id="{B14BC133-C904-F9C4-CDF9-4D273FC2C78B}"/>
              </a:ext>
            </a:extLst>
          </p:cNvPr>
          <p:cNvPicPr>
            <a:picLocks noChangeAspect="1"/>
          </p:cNvPicPr>
          <p:nvPr/>
        </p:nvPicPr>
        <p:blipFill>
          <a:blip r:embed="rId2"/>
          <a:stretch>
            <a:fillRect/>
          </a:stretch>
        </p:blipFill>
        <p:spPr>
          <a:xfrm>
            <a:off x="572958" y="997534"/>
            <a:ext cx="5695992" cy="4772060"/>
          </a:xfrm>
          <a:prstGeom prst="rect">
            <a:avLst/>
          </a:prstGeom>
        </p:spPr>
      </p:pic>
    </p:spTree>
    <p:extLst>
      <p:ext uri="{BB962C8B-B14F-4D97-AF65-F5344CB8AC3E}">
        <p14:creationId xmlns:p14="http://schemas.microsoft.com/office/powerpoint/2010/main" val="41676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4F526-5516-07F9-E439-54073E89813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643BE3D-E2B7-630F-3FCF-7480AE524279}"/>
              </a:ext>
            </a:extLst>
          </p:cNvPr>
          <p:cNvSpPr txBox="1"/>
          <p:nvPr/>
        </p:nvSpPr>
        <p:spPr>
          <a:xfrm>
            <a:off x="948479" y="1567713"/>
            <a:ext cx="313508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This histogram represents the distribution for the total number of yards each player achieved</a:t>
            </a:r>
          </a:p>
          <a:p>
            <a:pPr marL="285750" indent="-285750">
              <a:buFont typeface="Arial" panose="020B0604020202020204" pitchFamily="34" charset="0"/>
              <a:buChar char="•"/>
            </a:pPr>
            <a:r>
              <a:rPr lang="en-US" dirty="0"/>
              <a:t>Again, most players in the data did not end up playing, which causes the number of players to achieve 0 yards to be extremely high</a:t>
            </a:r>
          </a:p>
          <a:p>
            <a:pPr marL="285750" indent="-285750">
              <a:buFont typeface="Arial" panose="020B0604020202020204" pitchFamily="34" charset="0"/>
              <a:buChar char="•"/>
            </a:pPr>
            <a:r>
              <a:rPr lang="en-US" dirty="0"/>
              <a:t>Some players could have played and achieved 0 yards, so removing the players who did not play would help to see the data more clearly</a:t>
            </a:r>
          </a:p>
        </p:txBody>
      </p:sp>
      <p:pic>
        <p:nvPicPr>
          <p:cNvPr id="3" name="Picture 2">
            <a:extLst>
              <a:ext uri="{FF2B5EF4-FFF2-40B4-BE49-F238E27FC236}">
                <a16:creationId xmlns:a16="http://schemas.microsoft.com/office/drawing/2014/main" id="{13D6B9A0-9216-F6FF-94EE-662D4B1C9EBA}"/>
              </a:ext>
            </a:extLst>
          </p:cNvPr>
          <p:cNvPicPr>
            <a:picLocks noChangeAspect="1"/>
          </p:cNvPicPr>
          <p:nvPr/>
        </p:nvPicPr>
        <p:blipFill>
          <a:blip r:embed="rId2"/>
          <a:stretch>
            <a:fillRect/>
          </a:stretch>
        </p:blipFill>
        <p:spPr>
          <a:xfrm>
            <a:off x="5143892" y="1120856"/>
            <a:ext cx="6038894" cy="4991136"/>
          </a:xfrm>
          <a:prstGeom prst="rect">
            <a:avLst/>
          </a:prstGeom>
        </p:spPr>
      </p:pic>
    </p:spTree>
    <p:extLst>
      <p:ext uri="{BB962C8B-B14F-4D97-AF65-F5344CB8AC3E}">
        <p14:creationId xmlns:p14="http://schemas.microsoft.com/office/powerpoint/2010/main" val="266964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85316-78F1-6BB8-B223-C0E78BD059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3E35EE7-E05A-CA91-FA56-A2E5E53F496C}"/>
              </a:ext>
            </a:extLst>
          </p:cNvPr>
          <p:cNvSpPr txBox="1"/>
          <p:nvPr/>
        </p:nvSpPr>
        <p:spPr>
          <a:xfrm>
            <a:off x="7360638" y="1305341"/>
            <a:ext cx="313508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This histogram represents the number of touchdowns that players achieved</a:t>
            </a:r>
          </a:p>
          <a:p>
            <a:pPr marL="285750" indent="-285750">
              <a:buFont typeface="Arial" panose="020B0604020202020204" pitchFamily="34" charset="0"/>
              <a:buChar char="•"/>
            </a:pPr>
            <a:r>
              <a:rPr lang="en-US" dirty="0"/>
              <a:t>As expected, most players achieved 0 touchdowns, however this number is still skewed due to the number of players who did not play during the game</a:t>
            </a:r>
          </a:p>
          <a:p>
            <a:pPr marL="285750" indent="-285750">
              <a:buFont typeface="Arial" panose="020B0604020202020204" pitchFamily="34" charset="0"/>
              <a:buChar char="•"/>
            </a:pPr>
            <a:r>
              <a:rPr lang="en-US" dirty="0"/>
              <a:t>Removing the players who did not play would make each histogram and variable analysis more accurate </a:t>
            </a:r>
          </a:p>
        </p:txBody>
      </p:sp>
      <p:pic>
        <p:nvPicPr>
          <p:cNvPr id="3" name="Picture 2">
            <a:extLst>
              <a:ext uri="{FF2B5EF4-FFF2-40B4-BE49-F238E27FC236}">
                <a16:creationId xmlns:a16="http://schemas.microsoft.com/office/drawing/2014/main" id="{79434659-8D33-52F9-88E8-D4057AE36920}"/>
              </a:ext>
            </a:extLst>
          </p:cNvPr>
          <p:cNvPicPr>
            <a:picLocks noChangeAspect="1"/>
          </p:cNvPicPr>
          <p:nvPr/>
        </p:nvPicPr>
        <p:blipFill>
          <a:blip r:embed="rId2"/>
          <a:stretch>
            <a:fillRect/>
          </a:stretch>
        </p:blipFill>
        <p:spPr>
          <a:xfrm>
            <a:off x="551747" y="947718"/>
            <a:ext cx="6124620" cy="4962561"/>
          </a:xfrm>
          <a:prstGeom prst="rect">
            <a:avLst/>
          </a:prstGeom>
        </p:spPr>
      </p:pic>
    </p:spTree>
    <p:extLst>
      <p:ext uri="{BB962C8B-B14F-4D97-AF65-F5344CB8AC3E}">
        <p14:creationId xmlns:p14="http://schemas.microsoft.com/office/powerpoint/2010/main" val="277781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36286-0554-BB86-C8BB-0671CF6E8B6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B21D610-3B16-8772-CFC6-D53EE3FCE0DF}"/>
              </a:ext>
            </a:extLst>
          </p:cNvPr>
          <p:cNvSpPr txBox="1"/>
          <p:nvPr/>
        </p:nvSpPr>
        <p:spPr>
          <a:xfrm>
            <a:off x="7025545" y="1305341"/>
            <a:ext cx="396429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This histogram shows how the TOTALYARDS histogram varies when inactive players are removed from the data</a:t>
            </a:r>
          </a:p>
          <a:p>
            <a:pPr marL="285750" indent="-285750">
              <a:buFont typeface="Arial" panose="020B0604020202020204" pitchFamily="34" charset="0"/>
              <a:buChar char="•"/>
            </a:pPr>
            <a:r>
              <a:rPr lang="en-US" dirty="0"/>
              <a:t>Many players still had 0 yards however this has gone significantly down (from around 700 to under 60)</a:t>
            </a:r>
          </a:p>
          <a:p>
            <a:pPr marL="285750" indent="-285750">
              <a:buFont typeface="Arial" panose="020B0604020202020204" pitchFamily="34" charset="0"/>
              <a:buChar char="•"/>
            </a:pPr>
            <a:r>
              <a:rPr lang="en-US" dirty="0"/>
              <a:t>By removing these outliers, it is easier to see that other than 0, most players received under 50 yards, with very few going above 300 yards</a:t>
            </a:r>
          </a:p>
          <a:p>
            <a:pPr marL="285750" indent="-285750">
              <a:buFont typeface="Arial" panose="020B0604020202020204" pitchFamily="34" charset="0"/>
              <a:buChar char="•"/>
            </a:pPr>
            <a:r>
              <a:rPr lang="en-US" dirty="0"/>
              <a:t>I believe that the outlier above 350 yards is important to keep in the data since it shows that there is a possibility that a player can get this many yards in a game</a:t>
            </a:r>
          </a:p>
        </p:txBody>
      </p:sp>
      <p:sp>
        <p:nvSpPr>
          <p:cNvPr id="2" name="TextBox 1">
            <a:extLst>
              <a:ext uri="{FF2B5EF4-FFF2-40B4-BE49-F238E27FC236}">
                <a16:creationId xmlns:a16="http://schemas.microsoft.com/office/drawing/2014/main" id="{B9657524-BF28-1693-729B-CABAE7D7E367}"/>
              </a:ext>
            </a:extLst>
          </p:cNvPr>
          <p:cNvSpPr txBox="1"/>
          <p:nvPr/>
        </p:nvSpPr>
        <p:spPr>
          <a:xfrm>
            <a:off x="335926" y="238539"/>
            <a:ext cx="3730893" cy="369332"/>
          </a:xfrm>
          <a:prstGeom prst="rect">
            <a:avLst/>
          </a:prstGeom>
          <a:noFill/>
        </p:spPr>
        <p:txBody>
          <a:bodyPr wrap="none" rtlCol="0">
            <a:spAutoFit/>
          </a:bodyPr>
          <a:lstStyle/>
          <a:p>
            <a:r>
              <a:rPr lang="en-US" dirty="0"/>
              <a:t>Extra histogram with only active players</a:t>
            </a:r>
          </a:p>
        </p:txBody>
      </p:sp>
      <p:pic>
        <p:nvPicPr>
          <p:cNvPr id="5" name="Picture 4">
            <a:extLst>
              <a:ext uri="{FF2B5EF4-FFF2-40B4-BE49-F238E27FC236}">
                <a16:creationId xmlns:a16="http://schemas.microsoft.com/office/drawing/2014/main" id="{488ADD16-85F4-FF11-B394-56E29AA0A24A}"/>
              </a:ext>
            </a:extLst>
          </p:cNvPr>
          <p:cNvPicPr>
            <a:picLocks noChangeAspect="1"/>
          </p:cNvPicPr>
          <p:nvPr/>
        </p:nvPicPr>
        <p:blipFill>
          <a:blip r:embed="rId2"/>
          <a:stretch>
            <a:fillRect/>
          </a:stretch>
        </p:blipFill>
        <p:spPr>
          <a:xfrm>
            <a:off x="696072" y="752018"/>
            <a:ext cx="5676942" cy="5867443"/>
          </a:xfrm>
          <a:prstGeom prst="rect">
            <a:avLst/>
          </a:prstGeom>
        </p:spPr>
      </p:pic>
    </p:spTree>
    <p:extLst>
      <p:ext uri="{BB962C8B-B14F-4D97-AF65-F5344CB8AC3E}">
        <p14:creationId xmlns:p14="http://schemas.microsoft.com/office/powerpoint/2010/main" val="153334753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{5C9E23FA-6630-4117-AD93-A00B898074DA}tf11964407_win32</Template>
  <TotalTime>8076</TotalTime>
  <Words>2558</Words>
  <Application>Microsoft Office PowerPoint</Application>
  <PresentationFormat>Widescreen</PresentationFormat>
  <Paragraphs>198</Paragraphs>
  <Slides>26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Calibri</vt:lpstr>
      <vt:lpstr>Courier New</vt:lpstr>
      <vt:lpstr>Gill Sans Nova Light</vt:lpstr>
      <vt:lpstr>Sagona Book</vt:lpstr>
      <vt:lpstr>Custom</vt:lpstr>
      <vt:lpstr>Analyzing fantasy football points  Rhianna Ruggiero DSC 530</vt:lpstr>
      <vt:lpstr>Statistical question:</vt:lpstr>
      <vt:lpstr>FantasyFootballWeekly.xlsx from Kaggle </vt:lpstr>
      <vt:lpstr>PowerPoint Presentation</vt:lpstr>
      <vt:lpstr>PowerPoint Presentation</vt:lpstr>
      <vt:lpstr>PowerPoint Presentation</vt:lpstr>
      <vt:lpstr>PowerPoint Presentation</vt:lpstr>
      <vt:lpstr>PowerPoint Presentation</vt:lpstr>
      <vt:lpstr>PowerPoint Presentation</vt:lpstr>
      <vt:lpstr>The Mean</vt:lpstr>
      <vt:lpstr>The Mode</vt:lpstr>
      <vt:lpstr>The Spread</vt:lpstr>
      <vt:lpstr>The Tails (90th percentile) for wide receivers</vt:lpstr>
      <vt:lpstr>The Tails (90th percentile) for NOT wide receivers</vt:lpstr>
      <vt:lpstr>Comparing tails</vt:lpstr>
      <vt:lpstr>Comparing scenarios within the data</vt:lpstr>
      <vt:lpstr>CDF of the ROUNDOVER variable for NOT Wide Receivers</vt:lpstr>
      <vt:lpstr>CDF Analysis for Wide Receivers</vt:lpstr>
      <vt:lpstr>CDF Analysis &amp; Comparison How does the CDF of the ROUNDOVER variable help address my statistical question?</vt:lpstr>
      <vt:lpstr>Analytical distribution – Normal Probability Plot for wide receivers</vt:lpstr>
      <vt:lpstr>Analytical distribution – Normal Probability Plot for NOT wide receivers</vt:lpstr>
      <vt:lpstr>ROUNDPROJ vs ROUNDTOTAL for wide receivers Scatterplots and analysis of projected vs total points achieved</vt:lpstr>
      <vt:lpstr>ROUNDOVER vs TOTALYARDS for not wide receivers Scatterplots and analysis of the point difference between projected and total points, and total number of yards achieved</vt:lpstr>
      <vt:lpstr>Hypothesis Test   Null Hypothesis: There is no difference between Wide Receivers and other players and both groups have the same distribution for the ROUNDOVER variable</vt:lpstr>
      <vt:lpstr>Regression Analysis</vt:lpstr>
      <vt:lpstr>EDA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Rhianna Ruggiero</dc:creator>
  <cp:lastModifiedBy>Rhianna Ruggiero</cp:lastModifiedBy>
  <cp:revision>31</cp:revision>
  <dcterms:created xsi:type="dcterms:W3CDTF">2025-02-08T16:22:01Z</dcterms:created>
  <dcterms:modified xsi:type="dcterms:W3CDTF">2025-03-01T15:57:26Z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