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1" r:id="rId6"/>
    <p:sldId id="289" r:id="rId7"/>
    <p:sldId id="263" r:id="rId8"/>
    <p:sldId id="316" r:id="rId9"/>
    <p:sldId id="275" r:id="rId10"/>
    <p:sldId id="279" r:id="rId11"/>
    <p:sldId id="265" r:id="rId12"/>
    <p:sldId id="278" r:id="rId13"/>
    <p:sldId id="282" r:id="rId14"/>
    <p:sldId id="284" r:id="rId15"/>
    <p:sldId id="286" r:id="rId16"/>
    <p:sldId id="287" r:id="rId17"/>
    <p:sldId id="314" r:id="rId18"/>
    <p:sldId id="306" r:id="rId19"/>
    <p:sldId id="307" r:id="rId20"/>
    <p:sldId id="266" r:id="rId21"/>
    <p:sldId id="268" r:id="rId22"/>
    <p:sldId id="269" r:id="rId23"/>
    <p:sldId id="309" r:id="rId24"/>
    <p:sldId id="313" r:id="rId25"/>
    <p:sldId id="298" r:id="rId26"/>
    <p:sldId id="315" r:id="rId27"/>
    <p:sldId id="270" r:id="rId28"/>
    <p:sldId id="271" r:id="rId29"/>
    <p:sldId id="317" r:id="rId30"/>
    <p:sldId id="319" r:id="rId31"/>
    <p:sldId id="272" r:id="rId32"/>
  </p:sldIdLst>
  <p:sldSz cx="9144000" cy="5143500" type="screen16x9"/>
  <p:notesSz cx="6858000" cy="9144000"/>
  <p:embeddedFontLst>
    <p:embeddedFont>
      <p:font typeface="Maven Pro SemiBold" panose="020B0604020202020204" charset="0"/>
      <p:regular r:id="rId34"/>
      <p:bold r:id="rId35"/>
    </p:embeddedFont>
    <p:embeddedFont>
      <p:font typeface="Inter SemiBold" panose="020B0604020202020204" charset="0"/>
      <p:regular r:id="rId36"/>
      <p:bold r:id="rId37"/>
    </p:embeddedFont>
    <p:embeddedFont>
      <p:font typeface="Inter Medium" panose="020B0604020202020204" charset="0"/>
      <p:regular r:id="rId38"/>
      <p:bold r:id="rId39"/>
    </p:embeddedFont>
    <p:embeddedFont>
      <p:font typeface="Inter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96" y="-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91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4d516647d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4d516647d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52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803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268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495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769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495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495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4d516647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4d516647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list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58e27b57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58e27b57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3195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5780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2123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58e27b5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58e27b5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839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58e27b57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58e27b57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793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d516647d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d516647d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773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4d516647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4d516647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4d516647d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4d516647d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58e27b5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58e27b5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8e27b5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58e27b57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164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8e27b57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8e27b57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8e27b57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8e27b57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745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8e27b57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8e27b57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hellbuoy/car-price-predic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09950"/>
            <a:ext cx="42006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Final Project Presentation</a:t>
            </a:r>
            <a:endParaRPr sz="3100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547100"/>
            <a:ext cx="4619400" cy="5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4F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Machine Learning Class</a:t>
            </a:r>
            <a:endParaRPr sz="1400" dirty="0">
              <a:solidFill>
                <a:srgbClr val="F4F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84025" y="4219296"/>
            <a:ext cx="1289400" cy="0"/>
          </a:xfrm>
          <a:prstGeom prst="straightConnector1">
            <a:avLst/>
          </a:prstGeom>
          <a:noFill/>
          <a:ln w="9525" cap="flat" cmpd="sng">
            <a:solidFill>
              <a:srgbClr val="A338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403875"/>
            <a:ext cx="4619400" cy="9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Nomor Kelompok: 7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 Mentor: Aditya Bariq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Nama: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Mhd. Arsya Fikri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Rhisa Adika Putri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4281925"/>
            <a:ext cx="3227400" cy="5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Program Studi Independen Bersertifikat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Zenius Bersama Kampus Merdeka</a:t>
            </a:r>
            <a:endParaRPr sz="1100" b="1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l="-1385" r="20837"/>
          <a:stretch/>
        </p:blipFill>
        <p:spPr>
          <a:xfrm>
            <a:off x="4708725" y="0"/>
            <a:ext cx="4435275" cy="3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l="-1001" r="15385"/>
          <a:stretch/>
        </p:blipFill>
        <p:spPr>
          <a:xfrm>
            <a:off x="5491100" y="1912250"/>
            <a:ext cx="3652900" cy="3231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3"/>
          <p:cNvGrpSpPr/>
          <p:nvPr/>
        </p:nvGrpSpPr>
        <p:grpSpPr>
          <a:xfrm>
            <a:off x="384040" y="392237"/>
            <a:ext cx="2423786" cy="634878"/>
            <a:chOff x="384019" y="392240"/>
            <a:chExt cx="2701500" cy="707700"/>
          </a:xfrm>
        </p:grpSpPr>
        <p:sp>
          <p:nvSpPr>
            <p:cNvPr id="62" name="Google Shape;62;p13"/>
            <p:cNvSpPr/>
            <p:nvPr/>
          </p:nvSpPr>
          <p:spPr>
            <a:xfrm>
              <a:off x="384019" y="392240"/>
              <a:ext cx="2701500" cy="707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61996" y="5465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3"/>
            <p:cNvCxnSpPr/>
            <p:nvPr/>
          </p:nvCxnSpPr>
          <p:spPr>
            <a:xfrm>
              <a:off x="1787419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1787385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66" name="Google Shape;66;p13"/>
            <p:cNvPicPr preferRelativeResize="0"/>
            <p:nvPr/>
          </p:nvPicPr>
          <p:blipFill rotWithShape="1">
            <a:blip r:embed="rId6">
              <a:alphaModFix/>
            </a:blip>
            <a:srcRect l="9895" r="8731"/>
            <a:stretch/>
          </p:blipFill>
          <p:spPr>
            <a:xfrm>
              <a:off x="555910" y="5130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238694"/>
            <a:ext cx="8446563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paling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banyak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Toyota dan yang paling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sedikit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Mercury.</a:t>
            </a:r>
            <a:endParaRPr lang="en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027" y="1959090"/>
            <a:ext cx="3883947" cy="2715110"/>
          </a:xfrm>
          <a:prstGeom prst="rect">
            <a:avLst/>
          </a:prstGeom>
          <a:noFill/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57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623110"/>
            <a:ext cx="8446563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Setiap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rentang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bervariasi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rentang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paling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besar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BMW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terkecil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~16000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tertinggi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~41000.</a:t>
            </a:r>
          </a:p>
          <a:p>
            <a:pPr marL="285750" lvl="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terendah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Subaru dan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tertinggi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Buick.</a:t>
            </a:r>
            <a:endParaRPr lang="en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277862" y="396806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71" y="1107868"/>
            <a:ext cx="7510259" cy="3653816"/>
          </a:xfrm>
          <a:prstGeom prst="rect">
            <a:avLst/>
          </a:prstGeom>
          <a:noFill/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244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068480"/>
            <a:ext cx="8446563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bodi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hardtop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lebih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mahal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jenis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bodi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lain.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04C6EA7-C775-4259-8A3E-DC76FDB88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746" y="1703007"/>
            <a:ext cx="3948508" cy="3008972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6116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068480"/>
            <a:ext cx="8446563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lokasi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mesin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di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belakang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punya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jauh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lebih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tinggi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99AD140-C7BA-4C97-B419-A4C2E8F3E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8970" y="1762299"/>
            <a:ext cx="3786061" cy="2947416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18711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068480"/>
            <a:ext cx="8446563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kebanyakan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kasus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berbanding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lurus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jumlah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silinder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8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silinder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tertinggi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EC3F23C-1C39-4F73-B7D2-BD056F951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2867" y="2001187"/>
            <a:ext cx="3558267" cy="2769433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576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068480"/>
            <a:ext cx="8446563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korelasi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positif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WheelBase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CarLength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CarWidth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41665358-4FE5-44D4-B134-2F37E60DE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" t="2410" r="3104"/>
          <a:stretch/>
        </p:blipFill>
        <p:spPr bwMode="auto">
          <a:xfrm>
            <a:off x="3188029" y="2015835"/>
            <a:ext cx="2849062" cy="1995352"/>
          </a:xfrm>
          <a:prstGeom prst="rect">
            <a:avLst/>
          </a:prstGeom>
          <a:noFill/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744D23F3-F24A-47E6-91F0-D3D29977C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928" y="2015836"/>
            <a:ext cx="2849063" cy="1996016"/>
          </a:xfrm>
          <a:prstGeom prst="rect">
            <a:avLst/>
          </a:prstGeom>
          <a:noFill/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B1DACBA-69AF-45A2-AC99-C078C37D7A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167" y="2016787"/>
            <a:ext cx="2923359" cy="1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8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068480"/>
            <a:ext cx="8446563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Hal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sama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juga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terjadi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CurbWeight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EngineSize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dan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HorsePower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Sama-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sama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korelasi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positif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xmlns="" id="{BB697549-34F9-41D6-9F40-404843097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6" y="2108398"/>
            <a:ext cx="2816420" cy="1954800"/>
          </a:xfrm>
          <a:prstGeom prst="rect">
            <a:avLst/>
          </a:prstGeom>
          <a:noFill/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xmlns="" id="{447E3E54-E246-4123-BB1F-7A1A4A52C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19" y="2108967"/>
            <a:ext cx="2909512" cy="1954231"/>
          </a:xfrm>
          <a:prstGeom prst="rect">
            <a:avLst/>
          </a:prstGeom>
          <a:noFill/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72FD42FE-DE40-4281-8955-BD47F19A0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544" y="2108398"/>
            <a:ext cx="2791020" cy="1954800"/>
          </a:xfrm>
          <a:prstGeom prst="rect">
            <a:avLst/>
          </a:prstGeom>
          <a:noFill/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370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068480"/>
            <a:ext cx="8446563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n-NO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Sedangkan korelasi negatif didapati antara </a:t>
            </a:r>
            <a:r>
              <a:rPr lang="nn-NO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CityM</a:t>
            </a:r>
            <a:r>
              <a:rPr lang="id-ID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PG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 </a:t>
            </a:r>
            <a:r>
              <a:rPr lang="en-US" sz="1500" i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HighwayMPG</a:t>
            </a:r>
            <a:r>
              <a:rPr lang="nn-NO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dengan harga mobil.</a:t>
            </a: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36" y="1954828"/>
            <a:ext cx="3642283" cy="2573505"/>
          </a:xfrm>
          <a:prstGeom prst="rect">
            <a:avLst/>
          </a:prstGeom>
          <a:noFill/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xmlns="" id="{7C81E859-E425-41CD-B77B-EC008A762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199" y="1954333"/>
            <a:ext cx="3676147" cy="2574000"/>
          </a:xfrm>
          <a:prstGeom prst="rect">
            <a:avLst/>
          </a:prstGeom>
          <a:noFill/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199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47126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068480"/>
            <a:ext cx="8446563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n-NO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dan horsepower mobil sedan sangat tersebar.</a:t>
            </a:r>
          </a:p>
          <a:p>
            <a:pPr marL="285750" lvl="0" indent="-285750" algn="just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n-NO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sedan, convertible, dan hardtop memiliki horsepower dan harga yang tinggi.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187" y="1952413"/>
            <a:ext cx="3579627" cy="2883775"/>
          </a:xfrm>
          <a:prstGeom prst="rect">
            <a:avLst/>
          </a:prstGeom>
          <a:noFill/>
          <a:ln w="9525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26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517750" y="1101600"/>
            <a:ext cx="6253800" cy="29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Daftar Isi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" name="Google Shape;90;p1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1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92" name="Google Shape;92;p15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96" name="Google Shape;196;p23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3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8" name="Google Shape;198;p23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285750" algn="just">
              <a:buClr>
                <a:srgbClr val="282828"/>
              </a:buClr>
              <a:buSzPts val="1500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train test set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berbeda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Ketiga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train test set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perbandingan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80:20.</a:t>
            </a:r>
          </a:p>
          <a:p>
            <a:pPr marL="419100" indent="-285750" algn="just">
              <a:buClr>
                <a:srgbClr val="282828"/>
              </a:buClr>
              <a:buSzPts val="1500"/>
            </a:pP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19100" indent="-285750" algn="just">
              <a:buClr>
                <a:srgbClr val="282828"/>
              </a:buClr>
              <a:buSzPts val="1500"/>
            </a:pP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Train test set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1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semua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features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(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)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sebagai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variabel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X.</a:t>
            </a:r>
          </a:p>
          <a:p>
            <a:pPr marL="419100" indent="-285750" algn="just">
              <a:buClr>
                <a:srgbClr val="282828"/>
              </a:buClr>
              <a:buSzPts val="1500"/>
            </a:pP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19100" indent="-285750" algn="just">
              <a:buClr>
                <a:srgbClr val="282828"/>
              </a:buClr>
              <a:buSzPts val="1500"/>
            </a:pP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Train test set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2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hanya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lima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belas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features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dipilih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Recursive Feature Elimination (RFE)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sebagai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variabel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X.</a:t>
            </a:r>
          </a:p>
          <a:p>
            <a:pPr marL="419100" indent="-285750" algn="just">
              <a:buClr>
                <a:srgbClr val="282828"/>
              </a:buClr>
              <a:buSzPts val="1500"/>
            </a:pPr>
            <a:endParaRPr lang="en-ID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19100" indent="-285750" algn="just">
              <a:buClr>
                <a:srgbClr val="282828"/>
              </a:buClr>
              <a:buSzPts val="1500"/>
            </a:pP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Terakhir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ID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train test set 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3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sama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seperti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train test set 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2,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namun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tidak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i="1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CarName</a:t>
            </a:r>
            <a:r>
              <a:rPr lang="en-ID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sebagai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variabel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X.</a:t>
            </a:r>
            <a:endParaRPr sz="1500" i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Train Test Split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Dua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metrik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evaluasi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model,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yaitu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 Square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Root Mean Square  Error (RMSE)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333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prediksi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Linear Regression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CatBoost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Regressor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 Regressor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Metrik</a:t>
            </a: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</a:t>
            </a:r>
            <a:r>
              <a:rPr lang="en-US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Evaluasi</a:t>
            </a: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&amp; Model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8185034" cy="3228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model Linear Regression,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teknik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regularization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model Ridge Regression, Lasso Regression, dan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ElasticNet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lvl="0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endParaRPr lang="en-US" sz="1500" i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lvl="0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CatBoost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Regressor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teknik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randomized search on hyper parameters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rentang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parameter:</a:t>
            </a:r>
          </a:p>
          <a:p>
            <a:pPr lvl="1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border_count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[32, 5, 10, 20, 50, 100, 200],</a:t>
            </a:r>
          </a:p>
          <a:p>
            <a:pPr lvl="1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'depth': [3, 1, 2, 6, 4, 5, 7, 8, 9, 10],</a:t>
            </a:r>
          </a:p>
          <a:p>
            <a:pPr lvl="1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'iterations': [250, 100, 150, 300, 200],</a:t>
            </a:r>
          </a:p>
          <a:p>
            <a:pPr lvl="1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'l2_leaf_reg': [3, 1, 5, 10, 100, 25],</a:t>
            </a:r>
          </a:p>
          <a:p>
            <a:pPr lvl="1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learning_rate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[0.03, 0.001, 0.02, 0.1, 0.2, 0.3]</a:t>
            </a:r>
          </a:p>
        </p:txBody>
      </p:sp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90"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Hyperparameter Tuning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966427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8185034" cy="3228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2857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Random Forest Regressor juga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teknik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randomized search on hyper parameters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rentang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parameter:</a:t>
            </a:r>
          </a:p>
          <a:p>
            <a:pPr lvl="1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max_depth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[10, 20, 30, 40, 50, 60, 70, 80, 90, 100, 110, None],</a:t>
            </a:r>
          </a:p>
          <a:p>
            <a:pPr lvl="1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max_features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['auto', 'sqrt'],</a:t>
            </a:r>
          </a:p>
          <a:p>
            <a:pPr lvl="1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min_samples_leaf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[1, 2, 4],</a:t>
            </a:r>
          </a:p>
          <a:p>
            <a:pPr lvl="1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min_samples_split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[2, 5, 10],</a:t>
            </a:r>
          </a:p>
          <a:p>
            <a:pPr lvl="1" indent="-323850"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n_estimators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[200, 400, 600, 800, 1000, 1200, 1400, 1600, 1800, 2000]</a:t>
            </a:r>
          </a:p>
        </p:txBody>
      </p:sp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90"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Hyperparameter Tuning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217478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7934100" cy="3228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23850">
              <a:lnSpc>
                <a:spcPct val="150000"/>
              </a:lnSpc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 Model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CatBoost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Regressor</a:t>
            </a:r>
          </a:p>
          <a:p>
            <a:pPr lvl="0" indent="-323850">
              <a:lnSpc>
                <a:spcPct val="150000"/>
              </a:lnSpc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lima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belas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features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dipilih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Recursive Feature Elimination (RFE)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sebagai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ID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variabel</a:t>
            </a:r>
            <a:r>
              <a:rPr lang="en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X</a:t>
            </a: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(Train Test Set 2)</a:t>
            </a:r>
            <a:b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15 features 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tersebut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 ['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CarName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',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carbody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', 'wheelbase',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carlength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',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carwidth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',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carheight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’,</a:t>
            </a:r>
          </a:p>
          <a:p>
            <a:pPr marL="133350" lvl="0" indent="0">
              <a:lnSpc>
                <a:spcPct val="150000"/>
              </a:lnSpc>
              <a:buClr>
                <a:srgbClr val="282828"/>
              </a:buClr>
              <a:buSzPts val="1500"/>
              <a:buNone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  		     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curbweight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',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enginesize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',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boreratio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', 'stroke',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compressionratio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',</a:t>
            </a:r>
          </a:p>
          <a:p>
            <a:pPr marL="133350" lvl="0" indent="0">
              <a:lnSpc>
                <a:spcPct val="150000"/>
              </a:lnSpc>
              <a:buClr>
                <a:srgbClr val="282828"/>
              </a:buClr>
              <a:buSzPts val="1500"/>
              <a:buNone/>
            </a:pP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 		      'horsepower',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peakrpm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',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citympg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',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highwaympg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']</a:t>
            </a:r>
            <a:endParaRPr lang="id-ID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 Final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77893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311700" y="1492924"/>
            <a:ext cx="7934100" cy="3228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23850">
              <a:lnSpc>
                <a:spcPct val="150000"/>
              </a:lnSpc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 Hyperparameter Tuning dengan param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eter</a:t>
            </a: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</a:p>
          <a:p>
            <a:pPr marL="133350" indent="0">
              <a:lnSpc>
                <a:spcPct val="150000"/>
              </a:lnSpc>
              <a:buClr>
                <a:srgbClr val="282828"/>
              </a:buClr>
              <a:buSzPts val="1500"/>
              <a:buNone/>
            </a:pP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     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{'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border_count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100, 'depth': 3, 'iterations': 200, 'l2_leaf_reg': 10, '</a:t>
            </a:r>
            <a:r>
              <a:rPr lang="en-US" sz="12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learning_rate</a:t>
            </a:r>
            <a:r>
              <a:rPr lang="en-US" sz="12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': 0.3}</a:t>
            </a:r>
            <a:endParaRPr lang="id-ID" sz="12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lvl="0" indent="-323850">
              <a:lnSpc>
                <a:spcPct val="150000"/>
              </a:lnSpc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Hasil:</a:t>
            </a: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62000" lvl="1" indent="-171450">
              <a:lnSpc>
                <a:spcPct val="150000"/>
              </a:lnSpc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Training: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0.992216664305715</a:t>
            </a:r>
          </a:p>
          <a:p>
            <a:pPr marL="762000" lvl="1" indent="-171450">
              <a:lnSpc>
                <a:spcPct val="150000"/>
              </a:lnSpc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R2 Test: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0.9116818545120756</a:t>
            </a:r>
          </a:p>
          <a:p>
            <a:pPr marL="762000" lvl="1" indent="-171450">
              <a:lnSpc>
                <a:spcPct val="150000"/>
              </a:lnSpc>
              <a:buClr>
                <a:srgbClr val="282828"/>
              </a:buClr>
              <a:buSzPts val="1500"/>
              <a:buFontTx/>
              <a:buChar char="-"/>
            </a:pPr>
            <a:r>
              <a:rPr lang="pt-BR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RMSE Test: </a:t>
            </a:r>
            <a:r>
              <a:rPr lang="en-US" sz="11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2614.8172380899923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endParaRPr lang="pt-BR" sz="11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35" name="Google Shape;235;p26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26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6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26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 Final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565739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47" name="Google Shape;247;p27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50" name="Google Shape;250;p27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7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2" name="Google Shape;252;p27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ditentukan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berdasarkan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dan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nama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-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nya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Semakin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bagus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suatu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maka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semakin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mahal pula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tersebut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Kebanyakan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jual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di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pasaran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berkisar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antara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9.000 – 15.000.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mayoritas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kasus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dikenal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mewah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lebih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mahal.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Semakin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tinggi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jarak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tempuh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suatu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maka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semakin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murah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tersebut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311700" y="1603948"/>
            <a:ext cx="7934100" cy="2983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Perusahaan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harus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mengutamakan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dan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kualitas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mereka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serta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memberikan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jual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bersaing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Perusahaan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menentukan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jual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kisaran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antara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9.000 – 15.000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sesuai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banyaknya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di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pasaran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Saran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000" b="1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94945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8315569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8315546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Pendahuluan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311700" y="1431562"/>
            <a:ext cx="7934100" cy="3155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Faktor-faktor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kuat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perusahaan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penentuan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di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antaranya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3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endParaRPr lang="en-US" sz="13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Dimensi</a:t>
            </a:r>
            <a:r>
              <a:rPr lang="en-US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3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</a:t>
            </a:r>
            <a:r>
              <a:rPr lang="en-US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dan </a:t>
            </a:r>
            <a:r>
              <a:rPr lang="en-US" sz="13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kualitas</a:t>
            </a:r>
            <a:r>
              <a:rPr lang="en-US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3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mesin</a:t>
            </a:r>
            <a:endParaRPr lang="en-US" sz="13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Jarak </a:t>
            </a:r>
            <a:r>
              <a:rPr lang="en-US" sz="13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tempuh</a:t>
            </a:r>
            <a:r>
              <a:rPr lang="en-US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3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Saran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000" b="1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168404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430058" y="1162650"/>
            <a:ext cx="4114800" cy="26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Terima kasih!</a:t>
            </a:r>
            <a:endParaRPr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4F0FF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Ada pertanyaan?</a:t>
            </a:r>
            <a:endParaRPr sz="2800">
              <a:solidFill>
                <a:srgbClr val="F4F0FF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/>
          <p:nvPr/>
        </p:nvSpPr>
        <p:spPr>
          <a:xfrm>
            <a:off x="6256350" y="1438550"/>
            <a:ext cx="1655700" cy="5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7" name="Google Shape;277;p29"/>
          <p:cNvPicPr preferRelativeResize="0"/>
          <p:nvPr/>
        </p:nvPicPr>
        <p:blipFill rotWithShape="1">
          <a:blip r:embed="rId4">
            <a:alphaModFix/>
          </a:blip>
          <a:srcRect l="9895" r="8731"/>
          <a:stretch/>
        </p:blipFill>
        <p:spPr>
          <a:xfrm>
            <a:off x="6381425" y="1382127"/>
            <a:ext cx="1405548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11700" y="1744750"/>
            <a:ext cx="8382474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Sumber Data: </a:t>
            </a: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https://www.kaggle.com/datasets/hellbuoy/car-price-prediction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Problem: </a:t>
            </a:r>
            <a:r>
              <a:rPr lang="en" sz="1500" b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Regression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Tujuan: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Memprediksi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“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Mobil”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berdasarkan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16" name="Google Shape;11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1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19" name="Google Shape;119;p17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 Project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Explorasi Data dan Visualisasi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311700" y="1586730"/>
            <a:ext cx="8185031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sangat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bervariasi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dari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murah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hingga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mahal.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dipengaruhi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oleh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banyak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seperti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dan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keadaan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Calon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pelanggan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tertarik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sebanding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spesifikasinya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Semakin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bersaing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maka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semakin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menarik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minat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calon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pelanggan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memilih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Sehingga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perusahaan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perlu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penyesuaian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jual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dan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kualitas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produksi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4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4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sp>
        <p:nvSpPr>
          <p:cNvPr id="141" name="Google Shape;141;p1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1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47" name="Google Shape;147;p19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311699" y="613665"/>
            <a:ext cx="6598767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586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739852"/>
            <a:ext cx="7615559" cy="2741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Dataset terdiri dari: 26 kolom (10 kategorikal, 16 numerikal) dan 205 baris, serta tidak ada </a:t>
            </a:r>
            <a:r>
              <a:rPr lang="en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missing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data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Dataset perlu dibersihkan karena terdapat beberapa kesalahan data.</a:t>
            </a:r>
          </a:p>
        </p:txBody>
      </p:sp>
      <p:sp>
        <p:nvSpPr>
          <p:cNvPr id="154" name="Google Shape;154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556750"/>
            <a:ext cx="7615559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Kesalahan pada dataset:</a:t>
            </a:r>
          </a:p>
          <a:p>
            <a:pPr marL="285750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olom </a:t>
            </a:r>
            <a:r>
              <a:rPr lang="en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symboling 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bertipe numerik. Solusinya adalah mengganti tipe data kolom </a:t>
            </a:r>
            <a:r>
              <a:rPr lang="en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symboling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indent="-28575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olom </a:t>
            </a:r>
            <a:r>
              <a:rPr lang="en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CarName </a:t>
            </a: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 banyak </a:t>
            </a:r>
            <a:r>
              <a:rPr lang="id-ID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 </a:t>
            </a: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 model mobil yang berbeda-beda.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Solusinya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hanya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nama</a:t>
            </a: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id-ID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</a:t>
            </a: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lvl="0" indent="-285750" algn="just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083977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699" y="1556750"/>
            <a:ext cx="7615559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 data </a:t>
            </a:r>
            <a:r>
              <a:rPr lang="en-US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brand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terdapat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kesalahan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penulisan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Sehingga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perlu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memperbaiki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kesalahan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penulisan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</a:t>
            </a:r>
            <a:r>
              <a:rPr lang="en-US" sz="1500" dirty="0" err="1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tersebut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d-ID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olom </a:t>
            </a:r>
            <a:r>
              <a:rPr lang="en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car_ID 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tidak digunakan sebagai features karena tidak memiliki pengaruh, sehingga kolom tersebut dihapus.</a:t>
            </a:r>
          </a:p>
        </p:txBody>
      </p:sp>
      <p:sp>
        <p:nvSpPr>
          <p:cNvPr id="154" name="Google Shape;154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3149811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1382</Words>
  <Application>Microsoft Office PowerPoint</Application>
  <PresentationFormat>On-screen Show (16:9)</PresentationFormat>
  <Paragraphs>189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Maven Pro SemiBold</vt:lpstr>
      <vt:lpstr>Inter SemiBold</vt:lpstr>
      <vt:lpstr>Inter Medium</vt:lpstr>
      <vt:lpstr>Inter</vt:lpstr>
      <vt:lpstr>Simple Light</vt:lpstr>
      <vt:lpstr>Final Project Presentation</vt:lpstr>
      <vt:lpstr>Latar Belakang Explorasi Data dan Visualisasi Modelling Kesimpulan</vt:lpstr>
      <vt:lpstr>Latar Belakang</vt:lpstr>
      <vt:lpstr>Latar Belakang Project</vt:lpstr>
      <vt:lpstr>Explorasi Data dan Visualisasi</vt:lpstr>
      <vt:lpstr>Business Understanding</vt:lpstr>
      <vt:lpstr>Data Cleansing</vt:lpstr>
      <vt:lpstr>Data Cleansing</vt:lpstr>
      <vt:lpstr>Data Cleansing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Modelling</vt:lpstr>
      <vt:lpstr>Train Test Split</vt:lpstr>
      <vt:lpstr>Metrik Evaluasi &amp; Model</vt:lpstr>
      <vt:lpstr>Hyperparameter Tuning</vt:lpstr>
      <vt:lpstr>Hyperparameter Tuning</vt:lpstr>
      <vt:lpstr>Model Final</vt:lpstr>
      <vt:lpstr>Model Final</vt:lpstr>
      <vt:lpstr>Conclusion</vt:lpstr>
      <vt:lpstr>Kesimpulan</vt:lpstr>
      <vt:lpstr>Saran</vt:lpstr>
      <vt:lpstr>Saran</vt:lpstr>
      <vt:lpstr>Terima kasih! Ada pertanyaan?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ASUS</dc:creator>
  <cp:lastModifiedBy>ASUS</cp:lastModifiedBy>
  <cp:revision>71</cp:revision>
  <dcterms:modified xsi:type="dcterms:W3CDTF">2022-07-04T11:17:03Z</dcterms:modified>
</cp:coreProperties>
</file>