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9" r:id="rId10"/>
    <p:sldId id="270" r:id="rId11"/>
    <p:sldId id="271" r:id="rId12"/>
    <p:sldId id="272" r:id="rId13"/>
    <p:sldId id="273" r:id="rId14"/>
    <p:sldId id="266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F1FA-A84A-495E-8FA9-113D3423D4C3}" type="datetimeFigureOut">
              <a:rPr lang="en-US" smtClean="0"/>
              <a:t>15/10/2018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D9DB-9B98-4730-93CF-F4FE8753D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52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F1FA-A84A-495E-8FA9-113D3423D4C3}" type="datetimeFigureOut">
              <a:rPr lang="en-US" smtClean="0"/>
              <a:t>15/10/2018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D9DB-9B98-4730-93CF-F4FE8753D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4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F1FA-A84A-495E-8FA9-113D3423D4C3}" type="datetimeFigureOut">
              <a:rPr lang="en-US" smtClean="0"/>
              <a:t>15/10/2018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D9DB-9B98-4730-93CF-F4FE8753D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5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F1FA-A84A-495E-8FA9-113D3423D4C3}" type="datetimeFigureOut">
              <a:rPr lang="en-US" smtClean="0"/>
              <a:t>15/10/2018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D9DB-9B98-4730-93CF-F4FE8753D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75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F1FA-A84A-495E-8FA9-113D3423D4C3}" type="datetimeFigureOut">
              <a:rPr lang="en-US" smtClean="0"/>
              <a:t>15/10/2018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D9DB-9B98-4730-93CF-F4FE8753D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96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F1FA-A84A-495E-8FA9-113D3423D4C3}" type="datetimeFigureOut">
              <a:rPr lang="en-US" smtClean="0"/>
              <a:t>15/10/2018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D9DB-9B98-4730-93CF-F4FE8753D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50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F1FA-A84A-495E-8FA9-113D3423D4C3}" type="datetimeFigureOut">
              <a:rPr lang="en-US" smtClean="0"/>
              <a:t>15/10/2018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D9DB-9B98-4730-93CF-F4FE8753D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77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F1FA-A84A-495E-8FA9-113D3423D4C3}" type="datetimeFigureOut">
              <a:rPr lang="en-US" smtClean="0"/>
              <a:t>15/10/2018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D9DB-9B98-4730-93CF-F4FE8753D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39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F1FA-A84A-495E-8FA9-113D3423D4C3}" type="datetimeFigureOut">
              <a:rPr lang="en-US" smtClean="0"/>
              <a:t>15/10/2018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D9DB-9B98-4730-93CF-F4FE8753D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2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F1FA-A84A-495E-8FA9-113D3423D4C3}" type="datetimeFigureOut">
              <a:rPr lang="en-US" smtClean="0"/>
              <a:t>15/10/2018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D9DB-9B98-4730-93CF-F4FE8753D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81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F1FA-A84A-495E-8FA9-113D3423D4C3}" type="datetimeFigureOut">
              <a:rPr lang="en-US" smtClean="0"/>
              <a:t>15/10/2018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D9DB-9B98-4730-93CF-F4FE8753D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58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5F1FA-A84A-495E-8FA9-113D3423D4C3}" type="datetimeFigureOut">
              <a:rPr lang="en-US" smtClean="0"/>
              <a:t>15/10/2018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AD9DB-9B98-4730-93CF-F4FE8753D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1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sentdex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821" y="304800"/>
            <a:ext cx="8229600" cy="1173162"/>
          </a:xfrm>
        </p:spPr>
        <p:txBody>
          <a:bodyPr>
            <a:noAutofit/>
          </a:bodyPr>
          <a:lstStyle/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Sinhgad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College of Engineering, Pune-41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Accredited by NAAC with grade ‘A’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>
                <a:latin typeface="Arial" pitchFamily="34" charset="0"/>
                <a:cs typeface="Arial" pitchFamily="34" charset="0"/>
              </a:rPr>
            </a:b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dirty="0" smtClean="0">
                <a:latin typeface="High Tower Text" pitchFamily="18" charset="0"/>
                <a:cs typeface="Arial" pitchFamily="34" charset="0"/>
              </a:rPr>
              <a:t>MINI PROJECT</a:t>
            </a:r>
            <a:endParaRPr lang="en-US" dirty="0">
              <a:latin typeface="High Tower Text" pitchFamily="18" charset="0"/>
              <a:cs typeface="Arial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High Tower Text" pitchFamily="18" charset="0"/>
                <a:cs typeface="Arial" pitchFamily="34" charset="0"/>
              </a:rPr>
              <a:t>ON</a:t>
            </a:r>
          </a:p>
          <a:p>
            <a:pPr marL="0" indent="0" algn="ctr">
              <a:buNone/>
            </a:pPr>
            <a:r>
              <a:rPr lang="en-US" sz="3600" b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3600" b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“YOU TUBE VIDEO VIRALITY </a:t>
            </a:r>
          </a:p>
          <a:p>
            <a:pPr marL="0" indent="0" algn="ctr">
              <a:buNone/>
            </a:pPr>
            <a:r>
              <a:rPr lang="en-US" sz="3600" b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PREDICTION</a:t>
            </a:r>
          </a:p>
          <a:p>
            <a:pPr marL="0" indent="0" algn="ctr">
              <a:buNone/>
            </a:pPr>
            <a:r>
              <a:rPr lang="en-US" sz="3600" b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AND </a:t>
            </a:r>
          </a:p>
          <a:p>
            <a:pPr marL="0" indent="0" algn="ctr">
              <a:buNone/>
            </a:pPr>
            <a:r>
              <a:rPr lang="en-US" sz="3600" b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ANALYSIS”</a:t>
            </a:r>
            <a:endParaRPr lang="en-US" sz="3600" b="1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Subject  –  Skill Development Laboratory  </a:t>
            </a:r>
          </a:p>
          <a:p>
            <a:pPr marL="0" indent="0">
              <a:buNone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(T.E. Computer Engineering)</a:t>
            </a:r>
          </a:p>
          <a:p>
            <a:pPr marL="0" indent="0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Project Members – </a:t>
            </a:r>
            <a:r>
              <a:rPr lang="en-IN" sz="24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Rhishabh</a:t>
            </a:r>
            <a:r>
              <a:rPr lang="en-IN" sz="24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Hattarki</a:t>
            </a:r>
            <a:endParaRPr lang="en-IN" sz="24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4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		   </a:t>
            </a:r>
            <a:r>
              <a:rPr lang="en-IN" sz="24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Ghoshit</a:t>
            </a:r>
            <a:r>
              <a:rPr lang="en-IN" sz="24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Bhelawe</a:t>
            </a:r>
            <a:endParaRPr lang="en-IN" sz="24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04799"/>
            <a:ext cx="158115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806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High Tower Text" pitchFamily="18" charset="0"/>
              </a:rPr>
              <a:t>Word cloud</a:t>
            </a:r>
            <a:endParaRPr lang="en-US" sz="3200" b="1" dirty="0">
              <a:latin typeface="High Tower Text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15" y="1676401"/>
            <a:ext cx="7913234" cy="4267200"/>
          </a:xfrm>
        </p:spPr>
      </p:pic>
    </p:spTree>
    <p:extLst>
      <p:ext uri="{BB962C8B-B14F-4D97-AF65-F5344CB8AC3E}">
        <p14:creationId xmlns:p14="http://schemas.microsoft.com/office/powerpoint/2010/main" val="169976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High Tower Text" pitchFamily="18" charset="0"/>
                <a:cs typeface="Times New Roman" pitchFamily="18" charset="0"/>
              </a:rPr>
              <a:t>GUI Homepage</a:t>
            </a:r>
            <a:endParaRPr lang="en-US" sz="3600" b="1" dirty="0">
              <a:latin typeface="High Tower Text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69164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High Tower Text" pitchFamily="18" charset="0"/>
              </a:rPr>
              <a:t>Prediction Page</a:t>
            </a:r>
            <a:endParaRPr lang="en-US" sz="3200" b="1" dirty="0">
              <a:latin typeface="High Tower Text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88430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High Tower Text" pitchFamily="18" charset="0"/>
              </a:rPr>
              <a:t>Using </a:t>
            </a:r>
            <a:r>
              <a:rPr lang="en-US" sz="3200" b="1" dirty="0" err="1" smtClean="0">
                <a:latin typeface="High Tower Text" pitchFamily="18" charset="0"/>
              </a:rPr>
              <a:t>PyQt</a:t>
            </a:r>
            <a:r>
              <a:rPr lang="en-US" sz="3200" b="1" dirty="0" smtClean="0">
                <a:latin typeface="High Tower Text" pitchFamily="18" charset="0"/>
              </a:rPr>
              <a:t> Designer</a:t>
            </a:r>
            <a:endParaRPr lang="en-US" sz="3200" b="1" dirty="0">
              <a:latin typeface="High Tower Text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6859"/>
            <a:ext cx="8229600" cy="4432645"/>
          </a:xfrm>
        </p:spPr>
      </p:pic>
    </p:spTree>
    <p:extLst>
      <p:ext uri="{BB962C8B-B14F-4D97-AF65-F5344CB8AC3E}">
        <p14:creationId xmlns:p14="http://schemas.microsoft.com/office/powerpoint/2010/main" val="272432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High Tower Text" pitchFamily="18" charset="0"/>
              </a:rPr>
              <a:t>REFERENCES</a:t>
            </a:r>
            <a:endParaRPr lang="en-US" b="1" u="sng" dirty="0">
              <a:latin typeface="High Tower Tex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Kaggle.com</a:t>
            </a:r>
          </a:p>
          <a:p>
            <a:r>
              <a:rPr lang="en-US" dirty="0" smtClean="0">
                <a:hlinkClick r:id="rId2"/>
              </a:rPr>
              <a:t>http://sentdex.com</a:t>
            </a:r>
            <a:endParaRPr lang="en-US" dirty="0" smtClean="0"/>
          </a:p>
          <a:p>
            <a:r>
              <a:rPr lang="en-US" dirty="0" smtClean="0"/>
              <a:t>Machine learning mastery.com</a:t>
            </a:r>
          </a:p>
          <a:p>
            <a:r>
              <a:rPr lang="en-US" dirty="0" err="1" smtClean="0"/>
              <a:t>Udemy</a:t>
            </a:r>
            <a:r>
              <a:rPr lang="en-US" dirty="0" smtClean="0"/>
              <a:t> ML course</a:t>
            </a:r>
          </a:p>
          <a:p>
            <a:r>
              <a:rPr lang="en-US" dirty="0" smtClean="0"/>
              <a:t>https://towardsdatascience.com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6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 smtClean="0">
                <a:latin typeface="High Tower Text" pitchFamily="18" charset="0"/>
              </a:rPr>
              <a:t>THANK YOU</a:t>
            </a:r>
            <a:endParaRPr lang="en-US" b="1" i="1" dirty="0">
              <a:latin typeface="High Tower Text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65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 smtClean="0">
                <a:latin typeface="High Tower Text" pitchFamily="18" charset="0"/>
                <a:cs typeface="Times New Roman" pitchFamily="18" charset="0"/>
              </a:rPr>
              <a:t>POINTS TO BE DISCUSSED</a:t>
            </a:r>
            <a:endParaRPr lang="en-US" sz="4000" b="1" u="sng" dirty="0">
              <a:latin typeface="High Tower Text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PROBLEM DEFINITION</a:t>
            </a:r>
          </a:p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STATEMENT</a:t>
            </a:r>
          </a:p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SOFTWARE REQUIREMENTS</a:t>
            </a:r>
          </a:p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METHODOLOGY</a:t>
            </a:r>
          </a:p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GRAPHIC PRESENTATOIN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74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 smtClean="0">
                <a:latin typeface="High Tower Text" pitchFamily="18" charset="0"/>
              </a:rPr>
              <a:t>INTRODUCTION</a:t>
            </a:r>
            <a:endParaRPr lang="en-US" sz="4000" b="1" u="sng" dirty="0">
              <a:latin typeface="High Tower Tex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YouTube , a video based communication medium , where people create , share and consume information.</a:t>
            </a:r>
          </a:p>
          <a:p>
            <a:r>
              <a:rPr lang="en-US" sz="2800" dirty="0" smtClean="0"/>
              <a:t>On YouTube over 6 Billion hours of video are watched each month and 100 hours of video are uploaded to YouTube every month.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purpose of this </a:t>
            </a:r>
            <a:r>
              <a:rPr lang="en-US" sz="2800" dirty="0" smtClean="0"/>
              <a:t>project is </a:t>
            </a:r>
            <a:r>
              <a:rPr lang="en-US" sz="2800" dirty="0"/>
              <a:t>to </a:t>
            </a:r>
            <a:r>
              <a:rPr lang="en-US" sz="2800" dirty="0" smtClean="0"/>
              <a:t>analyze the data and  predict the </a:t>
            </a:r>
            <a:r>
              <a:rPr lang="en-US" sz="2800" dirty="0" err="1" smtClean="0"/>
              <a:t>virality</a:t>
            </a:r>
            <a:r>
              <a:rPr lang="en-US" sz="2800" dirty="0" smtClean="0"/>
              <a:t> of the video on YouTube</a:t>
            </a:r>
            <a:r>
              <a:rPr lang="en-US" sz="28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92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 smtClean="0">
                <a:latin typeface="High Tower Text" pitchFamily="18" charset="0"/>
              </a:rPr>
              <a:t>WHAT IS ML?</a:t>
            </a:r>
            <a:endParaRPr lang="en-US" sz="4000" b="1" u="sng" dirty="0">
              <a:latin typeface="High Tower Tex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Machine learning is an application of artificial intelligence (AI) that provides systems the ability to automatically learn and improve from experience without being explicitly </a:t>
            </a:r>
            <a:r>
              <a:rPr lang="en-US" sz="2800" dirty="0" smtClean="0"/>
              <a:t>programmed.</a:t>
            </a:r>
          </a:p>
          <a:p>
            <a:r>
              <a:rPr lang="en-US" sz="2800" dirty="0" smtClean="0"/>
              <a:t>It focuses </a:t>
            </a:r>
            <a:r>
              <a:rPr lang="en-US" sz="2800" dirty="0"/>
              <a:t>on the development of computer programs that can access data and use it learn for themselves</a:t>
            </a:r>
            <a:r>
              <a:rPr lang="en-US" sz="2800" dirty="0" smtClean="0"/>
              <a:t>.</a:t>
            </a:r>
          </a:p>
          <a:p>
            <a:r>
              <a:rPr lang="en-US" sz="2800" b="1" dirty="0" smtClean="0"/>
              <a:t>The </a:t>
            </a:r>
            <a:r>
              <a:rPr lang="en-US" sz="2800" b="1" dirty="0"/>
              <a:t>primary aim is to allow the </a:t>
            </a:r>
            <a:r>
              <a:rPr lang="en-US" sz="2800" b="1" dirty="0" smtClean="0"/>
              <a:t>computers to learn </a:t>
            </a:r>
            <a:r>
              <a:rPr lang="en-US" sz="2800" b="1" dirty="0"/>
              <a:t>automatically</a:t>
            </a:r>
            <a:r>
              <a:rPr lang="en-US" sz="2800" dirty="0"/>
              <a:t> without human intervention or assistance and adjust actions accordingly.</a:t>
            </a:r>
          </a:p>
        </p:txBody>
      </p:sp>
    </p:spTree>
    <p:extLst>
      <p:ext uri="{BB962C8B-B14F-4D97-AF65-F5344CB8AC3E}">
        <p14:creationId xmlns:p14="http://schemas.microsoft.com/office/powerpoint/2010/main" val="74847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 smtClean="0">
                <a:latin typeface="High Tower Text" pitchFamily="18" charset="0"/>
              </a:rPr>
              <a:t>PROBLEM DEFINITION</a:t>
            </a:r>
            <a:endParaRPr lang="en-US" sz="4000" b="1" u="sng" dirty="0">
              <a:latin typeface="High Tower Tex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Analysis and prediction on basis of various countries dataset .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b="1" u="sng" dirty="0" smtClean="0"/>
              <a:t>Analysis</a:t>
            </a:r>
            <a:r>
              <a:rPr lang="en-US" sz="2400" b="1" dirty="0" smtClean="0"/>
              <a:t> :</a:t>
            </a:r>
            <a:endParaRPr lang="en-US" sz="2400" b="1" u="sng" dirty="0" smtClean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000" dirty="0" smtClean="0"/>
              <a:t>1. Graphs of most likes, views, 	 		     	        	    comments and dislikes.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2. Word cloud.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3. Country wise analysis.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4. Video </a:t>
            </a:r>
            <a:r>
              <a:rPr lang="en-US" sz="2000" dirty="0" err="1" smtClean="0"/>
              <a:t>virality</a:t>
            </a:r>
            <a:r>
              <a:rPr lang="en-US" sz="2000" dirty="0" smtClean="0"/>
              <a:t> depending upon days.</a:t>
            </a:r>
          </a:p>
          <a:p>
            <a:pPr marL="0" indent="0">
              <a:buNone/>
            </a:pPr>
            <a:r>
              <a:rPr lang="en-US" sz="2000" dirty="0" smtClean="0"/>
              <a:t>	5. </a:t>
            </a:r>
            <a:r>
              <a:rPr lang="en-US" sz="2000" dirty="0"/>
              <a:t> </a:t>
            </a:r>
            <a:r>
              <a:rPr lang="en-US" sz="2000" dirty="0" smtClean="0"/>
              <a:t>Scattered Matrix.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sz="2400" b="1" u="sng" dirty="0" smtClean="0"/>
              <a:t>Prediction</a:t>
            </a:r>
            <a:r>
              <a:rPr lang="en-US" sz="2400" b="1" dirty="0"/>
              <a:t> </a:t>
            </a:r>
            <a:r>
              <a:rPr lang="en-US" sz="2400" b="1" dirty="0" smtClean="0"/>
              <a:t>:</a:t>
            </a:r>
            <a:endParaRPr lang="en-US" sz="2400" b="1" u="sng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000" dirty="0" smtClean="0"/>
              <a:t>Predicting the likes depending upon views, dislikes and comments of 	the video.</a:t>
            </a:r>
          </a:p>
        </p:txBody>
      </p:sp>
    </p:spTree>
    <p:extLst>
      <p:ext uri="{BB962C8B-B14F-4D97-AF65-F5344CB8AC3E}">
        <p14:creationId xmlns:p14="http://schemas.microsoft.com/office/powerpoint/2010/main" val="95351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 smtClean="0">
                <a:latin typeface="High Tower Text" pitchFamily="18" charset="0"/>
              </a:rPr>
              <a:t>PROVINCE STATEMENT</a:t>
            </a:r>
            <a:endParaRPr lang="en-US" sz="4000" b="1" u="sng" dirty="0">
              <a:latin typeface="High Tower Tex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dataset for year 2016 -2017.</a:t>
            </a:r>
          </a:p>
          <a:p>
            <a:r>
              <a:rPr lang="en-US" sz="2800" dirty="0" smtClean="0"/>
              <a:t>Restricted to analysis and prediction for </a:t>
            </a:r>
            <a:r>
              <a:rPr lang="en-US" sz="2800" dirty="0" err="1" smtClean="0"/>
              <a:t>virality</a:t>
            </a:r>
            <a:r>
              <a:rPr lang="en-US" sz="2800" dirty="0" smtClean="0"/>
              <a:t> of YouTube video.</a:t>
            </a:r>
          </a:p>
        </p:txBody>
      </p:sp>
    </p:spTree>
    <p:extLst>
      <p:ext uri="{BB962C8B-B14F-4D97-AF65-F5344CB8AC3E}">
        <p14:creationId xmlns:p14="http://schemas.microsoft.com/office/powerpoint/2010/main" val="369412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 smtClean="0">
                <a:latin typeface="High Tower Text" pitchFamily="18" charset="0"/>
              </a:rPr>
              <a:t>SOFTWARE REQUIREMENTS</a:t>
            </a:r>
            <a:endParaRPr lang="en-US" sz="4000" b="1" u="sng" dirty="0">
              <a:latin typeface="High Tower Tex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Details of software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Python , Version 3.7 (64 bit)</a:t>
            </a:r>
          </a:p>
          <a:p>
            <a:pPr marL="971550" lvl="1" indent="-514350">
              <a:buAutoNum type="arabicPeriod"/>
            </a:pPr>
            <a:r>
              <a:rPr lang="en-US" dirty="0" err="1" smtClean="0"/>
              <a:t>Spyder</a:t>
            </a:r>
            <a:r>
              <a:rPr lang="en-US" dirty="0" smtClean="0"/>
              <a:t> , Version 3</a:t>
            </a:r>
          </a:p>
          <a:p>
            <a:pPr marL="971550" lvl="1" indent="-514350">
              <a:buAutoNum type="arabicPeriod"/>
            </a:pPr>
            <a:r>
              <a:rPr lang="en-US" dirty="0" err="1" smtClean="0"/>
              <a:t>PyQt</a:t>
            </a:r>
            <a:r>
              <a:rPr lang="en-US" dirty="0" smtClean="0"/>
              <a:t> Designer , Version 5</a:t>
            </a:r>
          </a:p>
        </p:txBody>
      </p:sp>
    </p:spTree>
    <p:extLst>
      <p:ext uri="{BB962C8B-B14F-4D97-AF65-F5344CB8AC3E}">
        <p14:creationId xmlns:p14="http://schemas.microsoft.com/office/powerpoint/2010/main" val="421370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 smtClean="0">
                <a:latin typeface="High Tower Text" pitchFamily="18" charset="0"/>
              </a:rPr>
              <a:t>METHODOLOGY</a:t>
            </a:r>
            <a:endParaRPr lang="en-US" sz="4000" b="1" u="sng" dirty="0">
              <a:latin typeface="High Tower Tex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We used Random forest algorithm . Random forest is flexible to use machine learning algorithm that produces even without hyper parameter tuning .</a:t>
            </a:r>
          </a:p>
          <a:p>
            <a:r>
              <a:rPr lang="en-IN" dirty="0" smtClean="0"/>
              <a:t>Random forest can be used to rank the importance of variables in classification or regression problem in natural way .</a:t>
            </a:r>
          </a:p>
          <a:p>
            <a:r>
              <a:rPr lang="en-IN" dirty="0" smtClean="0"/>
              <a:t>Decision trees are a popular method for various machine learning tasks .</a:t>
            </a:r>
          </a:p>
          <a:p>
            <a:r>
              <a:rPr lang="en-IN" dirty="0" smtClean="0"/>
              <a:t>Its </a:t>
            </a:r>
            <a:r>
              <a:rPr lang="en-IN" dirty="0" err="1" smtClean="0"/>
              <a:t>ensembled</a:t>
            </a:r>
            <a:r>
              <a:rPr lang="en-IN" dirty="0" smtClean="0"/>
              <a:t> with n decision trees.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8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 smtClean="0">
                <a:latin typeface="High Tower Text" pitchFamily="18" charset="0"/>
              </a:rPr>
              <a:t>GRAPHIC PRESENTATION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Analysis graph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Prediction Graph</a:t>
            </a:r>
            <a:endParaRPr lang="en-US" dirty="0"/>
          </a:p>
        </p:txBody>
      </p:sp>
      <p:pic>
        <p:nvPicPr>
          <p:cNvPr id="10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82" y="2438400"/>
            <a:ext cx="3815877" cy="3962400"/>
          </a:xfrm>
        </p:spPr>
      </p:pic>
      <p:pic>
        <p:nvPicPr>
          <p:cNvPr id="11" name="Content Placeholder 5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900" y="2133600"/>
            <a:ext cx="4036024" cy="4572000"/>
          </a:xfrm>
        </p:spPr>
      </p:pic>
    </p:spTree>
    <p:extLst>
      <p:ext uri="{BB962C8B-B14F-4D97-AF65-F5344CB8AC3E}">
        <p14:creationId xmlns:p14="http://schemas.microsoft.com/office/powerpoint/2010/main" val="137349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276</Words>
  <Application>Microsoft Office PowerPoint</Application>
  <PresentationFormat>On-screen Show (4:3)</PresentationFormat>
  <Paragraphs>64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Sinhgad College of Engineering, Pune-41 Accredited by NAAC with grade ‘A’ </vt:lpstr>
      <vt:lpstr>POINTS TO BE DISCUSSED</vt:lpstr>
      <vt:lpstr>INTRODUCTION</vt:lpstr>
      <vt:lpstr>WHAT IS ML?</vt:lpstr>
      <vt:lpstr>PROBLEM DEFINITION</vt:lpstr>
      <vt:lpstr>PROVINCE STATEMENT</vt:lpstr>
      <vt:lpstr>SOFTWARE REQUIREMENTS</vt:lpstr>
      <vt:lpstr>METHODOLOGY</vt:lpstr>
      <vt:lpstr>GRAPHIC PRESENTATION</vt:lpstr>
      <vt:lpstr>Word cloud</vt:lpstr>
      <vt:lpstr>GUI Homepage</vt:lpstr>
      <vt:lpstr>Prediction Page</vt:lpstr>
      <vt:lpstr>Using PyQt Designer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36</cp:revision>
  <dcterms:created xsi:type="dcterms:W3CDTF">2018-10-15T18:21:07Z</dcterms:created>
  <dcterms:modified xsi:type="dcterms:W3CDTF">2018-10-15T22:01:32Z</dcterms:modified>
</cp:coreProperties>
</file>