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7"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81" r:id="rId17"/>
    <p:sldId id="282" r:id="rId18"/>
    <p:sldId id="284" r:id="rId19"/>
    <p:sldId id="283" r:id="rId20"/>
    <p:sldId id="272" r:id="rId21"/>
    <p:sldId id="273" r:id="rId22"/>
    <p:sldId id="274" r:id="rId23"/>
    <p:sldId id="275" r:id="rId24"/>
    <p:sldId id="277" r:id="rId25"/>
    <p:sldId id="278" r:id="rId26"/>
    <p:sldId id="280"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73D7C2-9145-4064-AA09-33C044B84020}" type="datetimeFigureOut">
              <a:rPr lang="en-US" smtClean="0"/>
              <a:t>10/16/2019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63CC86-F179-496D-A6D2-981848897738}" type="slidenum">
              <a:rPr lang="en-US" smtClean="0"/>
              <a:t>‹#›</a:t>
            </a:fld>
            <a:endParaRPr lang="en-US"/>
          </a:p>
        </p:txBody>
      </p:sp>
    </p:spTree>
    <p:extLst>
      <p:ext uri="{BB962C8B-B14F-4D97-AF65-F5344CB8AC3E}">
        <p14:creationId xmlns:p14="http://schemas.microsoft.com/office/powerpoint/2010/main" val="19473064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64ec64f2d0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64ec64f2d0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DEA50DE8-F09E-415B-95B6-2CBCAF67C90A}" type="datetimeFigureOut">
              <a:rPr lang="en-US" smtClean="0"/>
              <a:t>10/16/2019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EB50E5-504F-48EB-A388-E3E2961DB1EA}"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470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A50DE8-F09E-415B-95B6-2CBCAF67C90A}" type="datetimeFigureOut">
              <a:rPr lang="en-US" smtClean="0"/>
              <a:t>10/16/2019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EB50E5-504F-48EB-A388-E3E2961DB1EA}" type="slidenum">
              <a:rPr lang="en-US" smtClean="0"/>
              <a:t>‹#›</a:t>
            </a:fld>
            <a:endParaRPr lang="en-US"/>
          </a:p>
        </p:txBody>
      </p:sp>
    </p:spTree>
    <p:extLst>
      <p:ext uri="{BB962C8B-B14F-4D97-AF65-F5344CB8AC3E}">
        <p14:creationId xmlns:p14="http://schemas.microsoft.com/office/powerpoint/2010/main" val="2287314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A50DE8-F09E-415B-95B6-2CBCAF67C90A}" type="datetimeFigureOut">
              <a:rPr lang="en-US" smtClean="0"/>
              <a:t>10/16/2019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EB50E5-504F-48EB-A388-E3E2961DB1EA}"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56073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Name Card">
    <p:spTree>
      <p:nvGrpSpPr>
        <p:cNvPr id="1" name=""/>
        <p:cNvGrpSpPr/>
        <p:nvPr/>
      </p:nvGrpSpPr>
      <p:grpSpPr>
        <a:xfrm>
          <a:off x="0" y="0"/>
          <a:ext cx="0" cy="0"/>
          <a:chOff x="0" y="0"/>
          <a:chExt cx="0" cy="0"/>
        </a:xfrm>
      </p:grpSpPr>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DEA50DE8-F09E-415B-95B6-2CBCAF67C90A}" type="datetimeFigureOut">
              <a:rPr lang="en-US" smtClean="0"/>
              <a:t>10/16/2019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EB50E5-504F-48EB-A388-E3E2961DB1EA}" type="slidenum">
              <a:rPr lang="en-US" smtClean="0"/>
              <a:t>‹#›</a:t>
            </a:fld>
            <a:endParaRPr lang="en-US"/>
          </a:p>
        </p:txBody>
      </p:sp>
    </p:spTree>
    <p:extLst>
      <p:ext uri="{BB962C8B-B14F-4D97-AF65-F5344CB8AC3E}">
        <p14:creationId xmlns:p14="http://schemas.microsoft.com/office/powerpoint/2010/main" val="290602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5"/>
        <p:cNvGrpSpPr/>
        <p:nvPr/>
      </p:nvGrpSpPr>
      <p:grpSpPr>
        <a:xfrm>
          <a:off x="0" y="0"/>
          <a:ext cx="0" cy="0"/>
          <a:chOff x="0" y="0"/>
          <a:chExt cx="0" cy="0"/>
        </a:xfrm>
      </p:grpSpPr>
      <p:cxnSp>
        <p:nvCxnSpPr>
          <p:cNvPr id="56" name="Google Shape;56;p10"/>
          <p:cNvCxnSpPr/>
          <p:nvPr/>
        </p:nvCxnSpPr>
        <p:spPr>
          <a:xfrm>
            <a:off x="566933" y="6320000"/>
            <a:ext cx="11062400" cy="0"/>
          </a:xfrm>
          <a:prstGeom prst="straightConnector1">
            <a:avLst/>
          </a:prstGeom>
          <a:noFill/>
          <a:ln w="19050" cap="flat" cmpd="sng">
            <a:solidFill>
              <a:schemeClr val="dk2"/>
            </a:solidFill>
            <a:prstDash val="solid"/>
            <a:round/>
            <a:headEnd type="none" w="sm" len="sm"/>
            <a:tailEnd type="none" w="sm" len="sm"/>
          </a:ln>
        </p:spPr>
      </p:cxnSp>
      <p:cxnSp>
        <p:nvCxnSpPr>
          <p:cNvPr id="57" name="Google Shape;57;p10"/>
          <p:cNvCxnSpPr/>
          <p:nvPr/>
        </p:nvCxnSpPr>
        <p:spPr>
          <a:xfrm>
            <a:off x="566931" y="554200"/>
            <a:ext cx="244400" cy="0"/>
          </a:xfrm>
          <a:prstGeom prst="straightConnector1">
            <a:avLst/>
          </a:prstGeom>
          <a:noFill/>
          <a:ln w="19050" cap="flat" cmpd="sng">
            <a:solidFill>
              <a:schemeClr val="dk2"/>
            </a:solidFill>
            <a:prstDash val="solid"/>
            <a:round/>
            <a:headEnd type="none" w="sm" len="sm"/>
            <a:tailEnd type="none" w="sm" len="sm"/>
          </a:ln>
        </p:spPr>
      </p:cxnSp>
      <p:sp>
        <p:nvSpPr>
          <p:cNvPr id="58" name="Google Shape;58;p10"/>
          <p:cNvSpPr txBox="1">
            <a:spLocks noGrp="1"/>
          </p:cNvSpPr>
          <p:nvPr>
            <p:ph type="body" idx="1"/>
          </p:nvPr>
        </p:nvSpPr>
        <p:spPr>
          <a:xfrm>
            <a:off x="437356" y="5634700"/>
            <a:ext cx="11184800" cy="524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59" name="Google Shape;59;p10"/>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4270716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A50DE8-F09E-415B-95B6-2CBCAF67C90A}" type="datetimeFigureOut">
              <a:rPr lang="en-US" smtClean="0"/>
              <a:t>10/16/2019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EB50E5-504F-48EB-A388-E3E2961DB1EA}" type="slidenum">
              <a:rPr lang="en-US" smtClean="0"/>
              <a:t>‹#›</a:t>
            </a:fld>
            <a:endParaRPr lang="en-US"/>
          </a:p>
        </p:txBody>
      </p:sp>
    </p:spTree>
    <p:extLst>
      <p:ext uri="{BB962C8B-B14F-4D97-AF65-F5344CB8AC3E}">
        <p14:creationId xmlns:p14="http://schemas.microsoft.com/office/powerpoint/2010/main" val="623891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A50DE8-F09E-415B-95B6-2CBCAF67C90A}" type="datetimeFigureOut">
              <a:rPr lang="en-US" smtClean="0"/>
              <a:t>10/16/2019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EB50E5-504F-48EB-A388-E3E2961DB1EA}"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7282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A50DE8-F09E-415B-95B6-2CBCAF67C90A}" type="datetimeFigureOut">
              <a:rPr lang="en-US" smtClean="0"/>
              <a:t>10/16/2019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EB50E5-504F-48EB-A388-E3E2961DB1EA}" type="slidenum">
              <a:rPr lang="en-US" smtClean="0"/>
              <a:t>‹#›</a:t>
            </a:fld>
            <a:endParaRPr lang="en-US"/>
          </a:p>
        </p:txBody>
      </p:sp>
    </p:spTree>
    <p:extLst>
      <p:ext uri="{BB962C8B-B14F-4D97-AF65-F5344CB8AC3E}">
        <p14:creationId xmlns:p14="http://schemas.microsoft.com/office/powerpoint/2010/main" val="472192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A50DE8-F09E-415B-95B6-2CBCAF67C90A}" type="datetimeFigureOut">
              <a:rPr lang="en-US" smtClean="0"/>
              <a:t>10/16/2019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EB50E5-504F-48EB-A388-E3E2961DB1EA}" type="slidenum">
              <a:rPr lang="en-US" smtClean="0"/>
              <a:t>‹#›</a:t>
            </a:fld>
            <a:endParaRPr lang="en-US"/>
          </a:p>
        </p:txBody>
      </p:sp>
    </p:spTree>
    <p:extLst>
      <p:ext uri="{BB962C8B-B14F-4D97-AF65-F5344CB8AC3E}">
        <p14:creationId xmlns:p14="http://schemas.microsoft.com/office/powerpoint/2010/main" val="1230431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A50DE8-F09E-415B-95B6-2CBCAF67C90A}" type="datetimeFigureOut">
              <a:rPr lang="en-US" smtClean="0"/>
              <a:t>10/16/2019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EB50E5-504F-48EB-A388-E3E2961DB1EA}" type="slidenum">
              <a:rPr lang="en-US" smtClean="0"/>
              <a:t>‹#›</a:t>
            </a:fld>
            <a:endParaRPr lang="en-US"/>
          </a:p>
        </p:txBody>
      </p:sp>
    </p:spTree>
    <p:extLst>
      <p:ext uri="{BB962C8B-B14F-4D97-AF65-F5344CB8AC3E}">
        <p14:creationId xmlns:p14="http://schemas.microsoft.com/office/powerpoint/2010/main" val="1531573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A50DE8-F09E-415B-95B6-2CBCAF67C90A}" type="datetimeFigureOut">
              <a:rPr lang="en-US" smtClean="0"/>
              <a:t>10/16/2019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EB50E5-504F-48EB-A388-E3E2961DB1EA}" type="slidenum">
              <a:rPr lang="en-US" smtClean="0"/>
              <a:t>‹#›</a:t>
            </a:fld>
            <a:endParaRPr lang="en-US"/>
          </a:p>
        </p:txBody>
      </p:sp>
    </p:spTree>
    <p:extLst>
      <p:ext uri="{BB962C8B-B14F-4D97-AF65-F5344CB8AC3E}">
        <p14:creationId xmlns:p14="http://schemas.microsoft.com/office/powerpoint/2010/main" val="1630619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A50DE8-F09E-415B-95B6-2CBCAF67C90A}" type="datetimeFigureOut">
              <a:rPr lang="en-US" smtClean="0"/>
              <a:t>10/16/2019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EB50E5-504F-48EB-A388-E3E2961DB1EA}" type="slidenum">
              <a:rPr lang="en-US" smtClean="0"/>
              <a:t>‹#›</a:t>
            </a:fld>
            <a:endParaRPr lang="en-US"/>
          </a:p>
        </p:txBody>
      </p:sp>
    </p:spTree>
    <p:extLst>
      <p:ext uri="{BB962C8B-B14F-4D97-AF65-F5344CB8AC3E}">
        <p14:creationId xmlns:p14="http://schemas.microsoft.com/office/powerpoint/2010/main" val="2953536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A50DE8-F09E-415B-95B6-2CBCAF67C90A}" type="datetimeFigureOut">
              <a:rPr lang="en-US" smtClean="0"/>
              <a:t>10/16/2019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EB50E5-504F-48EB-A388-E3E2961DB1EA}"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7062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EA50DE8-F09E-415B-95B6-2CBCAF67C90A}" type="datetimeFigureOut">
              <a:rPr lang="en-US" smtClean="0"/>
              <a:t>10/16/2019</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0EB50E5-504F-48EB-A388-E3E2961DB1EA}"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9919609"/>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manuals-codes-sub/stqa3.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selenium_testin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dmw/K%20Means%20Clusterin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dmw/Apriori"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dmw/Naive%20Baye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dmw/Stop%20Word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hyperlink" Target="manuals-codes-sub/stqa1.pdf"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unit_testin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F518E-FC83-4947-91CA-ECDF0605144C}"/>
              </a:ext>
            </a:extLst>
          </p:cNvPr>
          <p:cNvSpPr>
            <a:spLocks noGrp="1"/>
          </p:cNvSpPr>
          <p:nvPr>
            <p:ph type="ctrTitle"/>
          </p:nvPr>
        </p:nvSpPr>
        <p:spPr>
          <a:xfrm>
            <a:off x="-1294614" y="4977353"/>
            <a:ext cx="9144000" cy="1611982"/>
          </a:xfrm>
        </p:spPr>
        <p:txBody>
          <a:bodyPr/>
          <a:lstStyle/>
          <a:p>
            <a:r>
              <a:rPr lang="en-US" dirty="0"/>
              <a:t>Glass </a:t>
            </a:r>
            <a:r>
              <a:rPr lang="en-US" sz="5400" dirty="0"/>
              <a:t>Classification</a:t>
            </a:r>
            <a:r>
              <a:rPr lang="en-US" dirty="0"/>
              <a:t> using KNN</a:t>
            </a:r>
          </a:p>
        </p:txBody>
      </p:sp>
      <p:sp>
        <p:nvSpPr>
          <p:cNvPr id="3" name="Subtitle 2">
            <a:extLst>
              <a:ext uri="{FF2B5EF4-FFF2-40B4-BE49-F238E27FC236}">
                <a16:creationId xmlns:a16="http://schemas.microsoft.com/office/drawing/2014/main" id="{A81675A2-4A8E-4FE7-A00A-555CCC13871D}"/>
              </a:ext>
            </a:extLst>
          </p:cNvPr>
          <p:cNvSpPr>
            <a:spLocks noGrp="1"/>
          </p:cNvSpPr>
          <p:nvPr>
            <p:ph type="subTitle" idx="1"/>
          </p:nvPr>
        </p:nvSpPr>
        <p:spPr>
          <a:xfrm>
            <a:off x="1432874" y="4977353"/>
            <a:ext cx="10199802" cy="1611982"/>
          </a:xfrm>
        </p:spPr>
        <p:txBody>
          <a:bodyPr>
            <a:normAutofit/>
          </a:bodyPr>
          <a:lstStyle/>
          <a:p>
            <a:pPr algn="r"/>
            <a:r>
              <a:rPr lang="en-US" dirty="0"/>
              <a:t>Group 27	</a:t>
            </a:r>
          </a:p>
          <a:p>
            <a:pPr algn="r"/>
            <a:r>
              <a:rPr lang="en-US" dirty="0"/>
              <a:t>Shruti </a:t>
            </a:r>
            <a:r>
              <a:rPr lang="en-US" dirty="0" err="1"/>
              <a:t>Houji</a:t>
            </a:r>
            <a:r>
              <a:rPr lang="en-US" dirty="0"/>
              <a:t> – 405203</a:t>
            </a:r>
          </a:p>
          <a:p>
            <a:pPr algn="r"/>
            <a:r>
              <a:rPr lang="en-US" dirty="0"/>
              <a:t>Rhishabh Hattarki – 405204</a:t>
            </a:r>
          </a:p>
          <a:p>
            <a:pPr algn="r"/>
            <a:r>
              <a:rPr lang="en-US" dirty="0"/>
              <a:t>Sahil Dixit – 405205</a:t>
            </a:r>
          </a:p>
          <a:p>
            <a:pPr algn="r"/>
            <a:r>
              <a:rPr lang="en-US" dirty="0" err="1"/>
              <a:t>Sanika</a:t>
            </a:r>
            <a:r>
              <a:rPr lang="en-US" dirty="0"/>
              <a:t> Patil – 405206</a:t>
            </a:r>
          </a:p>
        </p:txBody>
      </p:sp>
    </p:spTree>
    <p:extLst>
      <p:ext uri="{BB962C8B-B14F-4D97-AF65-F5344CB8AC3E}">
        <p14:creationId xmlns:p14="http://schemas.microsoft.com/office/powerpoint/2010/main" val="19205748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57E4D-6D87-4FA5-931F-62B07A11928F}"/>
              </a:ext>
            </a:extLst>
          </p:cNvPr>
          <p:cNvSpPr>
            <a:spLocks noGrp="1"/>
          </p:cNvSpPr>
          <p:nvPr>
            <p:ph type="title"/>
          </p:nvPr>
        </p:nvSpPr>
        <p:spPr/>
        <p:txBody>
          <a:bodyPr>
            <a:normAutofit fontScale="90000"/>
          </a:bodyPr>
          <a:lstStyle/>
          <a:p>
            <a:r>
              <a:rPr lang="en" dirty="0"/>
              <a:t>Study and implementation of integration testing for implementation of software project in python/java</a:t>
            </a:r>
            <a:endParaRPr lang="en-US" dirty="0"/>
          </a:p>
        </p:txBody>
      </p:sp>
      <p:sp>
        <p:nvSpPr>
          <p:cNvPr id="3" name="Content Placeholder 2">
            <a:extLst>
              <a:ext uri="{FF2B5EF4-FFF2-40B4-BE49-F238E27FC236}">
                <a16:creationId xmlns:a16="http://schemas.microsoft.com/office/drawing/2014/main" id="{525A680F-6E5B-4190-83F8-6C90338E68E4}"/>
              </a:ext>
            </a:extLst>
          </p:cNvPr>
          <p:cNvSpPr>
            <a:spLocks noGrp="1"/>
          </p:cNvSpPr>
          <p:nvPr>
            <p:ph idx="1"/>
          </p:nvPr>
        </p:nvSpPr>
        <p:spPr>
          <a:xfrm>
            <a:off x="1024128" y="3429000"/>
            <a:ext cx="9720073" cy="2880360"/>
          </a:xfrm>
        </p:spPr>
        <p:txBody>
          <a:bodyPr/>
          <a:lstStyle/>
          <a:p>
            <a:pPr algn="ctr"/>
            <a:r>
              <a:rPr lang="en-US" dirty="0">
                <a:hlinkClick r:id="rId2" action="ppaction://hlinkfile"/>
              </a:rPr>
              <a:t>Link to integration testing</a:t>
            </a:r>
            <a:endParaRPr lang="en-US" dirty="0"/>
          </a:p>
        </p:txBody>
      </p:sp>
    </p:spTree>
    <p:extLst>
      <p:ext uri="{BB962C8B-B14F-4D97-AF65-F5344CB8AC3E}">
        <p14:creationId xmlns:p14="http://schemas.microsoft.com/office/powerpoint/2010/main" val="1618516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C36CB-BAF5-4586-BBB4-DA5944475C23}"/>
              </a:ext>
            </a:extLst>
          </p:cNvPr>
          <p:cNvSpPr>
            <a:spLocks noGrp="1"/>
          </p:cNvSpPr>
          <p:nvPr>
            <p:ph type="title"/>
          </p:nvPr>
        </p:nvSpPr>
        <p:spPr/>
        <p:txBody>
          <a:bodyPr/>
          <a:lstStyle/>
          <a:p>
            <a:r>
              <a:rPr lang="en" dirty="0"/>
              <a:t>To study web based testing using Selenium.</a:t>
            </a:r>
            <a:endParaRPr lang="en-US" dirty="0"/>
          </a:p>
        </p:txBody>
      </p:sp>
      <p:sp>
        <p:nvSpPr>
          <p:cNvPr id="3" name="Content Placeholder 2">
            <a:extLst>
              <a:ext uri="{FF2B5EF4-FFF2-40B4-BE49-F238E27FC236}">
                <a16:creationId xmlns:a16="http://schemas.microsoft.com/office/drawing/2014/main" id="{D9D712F0-C56A-49BE-85C1-5B6DC62F7621}"/>
              </a:ext>
            </a:extLst>
          </p:cNvPr>
          <p:cNvSpPr>
            <a:spLocks noGrp="1"/>
          </p:cNvSpPr>
          <p:nvPr>
            <p:ph idx="1"/>
          </p:nvPr>
        </p:nvSpPr>
        <p:spPr>
          <a:xfrm>
            <a:off x="1024128" y="3429000"/>
            <a:ext cx="9720073" cy="2880360"/>
          </a:xfrm>
        </p:spPr>
        <p:txBody>
          <a:bodyPr/>
          <a:lstStyle/>
          <a:p>
            <a:pPr algn="ctr"/>
            <a:r>
              <a:rPr lang="en-US" dirty="0">
                <a:hlinkClick r:id="rId2" action="ppaction://hlinkfile"/>
              </a:rPr>
              <a:t>Link to selenium testing</a:t>
            </a:r>
            <a:endParaRPr lang="en-US" dirty="0"/>
          </a:p>
        </p:txBody>
      </p:sp>
    </p:spTree>
    <p:extLst>
      <p:ext uri="{BB962C8B-B14F-4D97-AF65-F5344CB8AC3E}">
        <p14:creationId xmlns:p14="http://schemas.microsoft.com/office/powerpoint/2010/main" val="3421156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GLASS CLASSIFICATION USING KNN</a:t>
            </a:r>
            <a:endParaRPr lang="en-IN" dirty="0"/>
          </a:p>
        </p:txBody>
      </p:sp>
    </p:spTree>
    <p:extLst>
      <p:ext uri="{BB962C8B-B14F-4D97-AF65-F5344CB8AC3E}">
        <p14:creationId xmlns:p14="http://schemas.microsoft.com/office/powerpoint/2010/main" val="2515811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DEFINITION</a:t>
            </a:r>
            <a:endParaRPr lang="en-IN" dirty="0"/>
          </a:p>
        </p:txBody>
      </p:sp>
      <p:sp>
        <p:nvSpPr>
          <p:cNvPr id="3" name="Content Placeholder 2"/>
          <p:cNvSpPr>
            <a:spLocks noGrp="1"/>
          </p:cNvSpPr>
          <p:nvPr>
            <p:ph idx="1"/>
          </p:nvPr>
        </p:nvSpPr>
        <p:spPr/>
        <p:txBody>
          <a:bodyPr/>
          <a:lstStyle/>
          <a:p>
            <a:r>
              <a:rPr lang="en-US" dirty="0"/>
              <a:t>To design and implement a system that will predict the application of the glass if the properties of the glass is given as input.</a:t>
            </a:r>
            <a:endParaRPr lang="en-IN" dirty="0"/>
          </a:p>
        </p:txBody>
      </p:sp>
    </p:spTree>
    <p:extLst>
      <p:ext uri="{BB962C8B-B14F-4D97-AF65-F5344CB8AC3E}">
        <p14:creationId xmlns:p14="http://schemas.microsoft.com/office/powerpoint/2010/main" val="16438679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INTRODUCTION</a:t>
            </a:r>
            <a:endParaRPr lang="en-IN" dirty="0"/>
          </a:p>
        </p:txBody>
      </p:sp>
      <p:sp>
        <p:nvSpPr>
          <p:cNvPr id="3" name="Content Placeholder 2"/>
          <p:cNvSpPr>
            <a:spLocks noGrp="1"/>
          </p:cNvSpPr>
          <p:nvPr>
            <p:ph idx="1"/>
          </p:nvPr>
        </p:nvSpPr>
        <p:spPr/>
        <p:txBody>
          <a:bodyPr/>
          <a:lstStyle/>
          <a:p>
            <a:r>
              <a:rPr lang="en-US" dirty="0"/>
              <a:t>There are different industries that need to classify the type of glass based on its properties, such as refractive index and its constituent elements such as Sodium(Na), Magnesium(Mg) etc.</a:t>
            </a:r>
          </a:p>
          <a:p>
            <a:r>
              <a:rPr lang="en-US" dirty="0"/>
              <a:t>Based on all these properties, the function of that glass is to be decided, such as vehicular windows, containers, table ware etc.</a:t>
            </a:r>
          </a:p>
          <a:p>
            <a:r>
              <a:rPr lang="en-US" dirty="0"/>
              <a:t>We are using Machine learning models like KNN(K Nearest </a:t>
            </a:r>
            <a:r>
              <a:rPr lang="en-US" dirty="0" err="1"/>
              <a:t>Neighbours</a:t>
            </a:r>
            <a:r>
              <a:rPr lang="en-US" dirty="0"/>
              <a:t>) and K-means to analyze the data and gives the properties appropriately predict which application it would be suitable for.</a:t>
            </a:r>
          </a:p>
        </p:txBody>
      </p:sp>
    </p:spTree>
    <p:extLst>
      <p:ext uri="{BB962C8B-B14F-4D97-AF65-F5344CB8AC3E}">
        <p14:creationId xmlns:p14="http://schemas.microsoft.com/office/powerpoint/2010/main" val="35176895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 STATEMENT</a:t>
            </a:r>
            <a:endParaRPr lang="en-IN" dirty="0"/>
          </a:p>
        </p:txBody>
      </p:sp>
      <p:sp>
        <p:nvSpPr>
          <p:cNvPr id="3" name="Content Placeholder 2"/>
          <p:cNvSpPr>
            <a:spLocks noGrp="1"/>
          </p:cNvSpPr>
          <p:nvPr>
            <p:ph idx="1"/>
          </p:nvPr>
        </p:nvSpPr>
        <p:spPr/>
        <p:txBody>
          <a:bodyPr/>
          <a:lstStyle/>
          <a:p>
            <a:pPr lvl="0"/>
            <a:r>
              <a:rPr lang="en-US" dirty="0"/>
              <a:t>KNN has been used for classification and K-means has been used for clustering. </a:t>
            </a:r>
            <a:endParaRPr lang="en-IN" dirty="0"/>
          </a:p>
          <a:p>
            <a:pPr lvl="0"/>
            <a:r>
              <a:rPr lang="en-US" dirty="0"/>
              <a:t>A machine learning model is trained to predict the type of glass.</a:t>
            </a:r>
            <a:endParaRPr lang="en-IN" dirty="0"/>
          </a:p>
          <a:p>
            <a:pPr lvl="0"/>
            <a:r>
              <a:rPr lang="en-US" dirty="0"/>
              <a:t>A user friendly GUI is developed for entering the values.</a:t>
            </a:r>
            <a:endParaRPr lang="en-IN" dirty="0"/>
          </a:p>
          <a:p>
            <a:pPr marL="0" indent="0">
              <a:buNone/>
            </a:pPr>
            <a:endParaRPr lang="en-IN" dirty="0"/>
          </a:p>
        </p:txBody>
      </p:sp>
    </p:spTree>
    <p:extLst>
      <p:ext uri="{BB962C8B-B14F-4D97-AF65-F5344CB8AC3E}">
        <p14:creationId xmlns:p14="http://schemas.microsoft.com/office/powerpoint/2010/main" val="27571997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74477-B85B-432A-BEA0-B6871E566C3C}"/>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Idea matrix</a:t>
            </a:r>
            <a:br>
              <a:rPr lang="en-US" sz="2600" kern="1200" dirty="0">
                <a:solidFill>
                  <a:srgbClr val="FFFFFF"/>
                </a:solidFill>
                <a:latin typeface="+mj-lt"/>
                <a:ea typeface="+mj-ea"/>
                <a:cs typeface="+mj-cs"/>
              </a:rPr>
            </a:br>
            <a:r>
              <a:rPr lang="en-US" sz="2600" kern="1200" dirty="0">
                <a:solidFill>
                  <a:srgbClr val="FFFFFF"/>
                </a:solidFill>
                <a:latin typeface="+mj-lt"/>
                <a:ea typeface="+mj-ea"/>
                <a:cs typeface="+mj-cs"/>
              </a:rPr>
              <a:t>‘I’</a:t>
            </a:r>
          </a:p>
        </p:txBody>
      </p:sp>
      <p:graphicFrame>
        <p:nvGraphicFramePr>
          <p:cNvPr id="4" name="Table 1">
            <a:extLst>
              <a:ext uri="{FF2B5EF4-FFF2-40B4-BE49-F238E27FC236}">
                <a16:creationId xmlns:a16="http://schemas.microsoft.com/office/drawing/2014/main" id="{CC49ECDB-5F01-43F2-9A48-3C22E238CC6B}"/>
              </a:ext>
            </a:extLst>
          </p:cNvPr>
          <p:cNvGraphicFramePr/>
          <p:nvPr>
            <p:extLst>
              <p:ext uri="{D42A27DB-BD31-4B8C-83A1-F6EECF244321}">
                <p14:modId xmlns:p14="http://schemas.microsoft.com/office/powerpoint/2010/main" val="1330609990"/>
              </p:ext>
            </p:extLst>
          </p:nvPr>
        </p:nvGraphicFramePr>
        <p:xfrm>
          <a:off x="4038600" y="1108534"/>
          <a:ext cx="7188200" cy="4637544"/>
        </p:xfrm>
        <a:graphic>
          <a:graphicData uri="http://schemas.openxmlformats.org/drawingml/2006/table">
            <a:tbl>
              <a:tblPr firstRow="1" bandRow="1">
                <a:tableStyleId>{5C22544A-7EE6-4342-B048-85BDC9FD1C3A}</a:tableStyleId>
              </a:tblPr>
              <a:tblGrid>
                <a:gridCol w="1430565">
                  <a:extLst>
                    <a:ext uri="{9D8B030D-6E8A-4147-A177-3AD203B41FA5}">
                      <a16:colId xmlns:a16="http://schemas.microsoft.com/office/drawing/2014/main" val="20000"/>
                    </a:ext>
                  </a:extLst>
                </a:gridCol>
                <a:gridCol w="3200403">
                  <a:extLst>
                    <a:ext uri="{9D8B030D-6E8A-4147-A177-3AD203B41FA5}">
                      <a16:colId xmlns:a16="http://schemas.microsoft.com/office/drawing/2014/main" val="20001"/>
                    </a:ext>
                  </a:extLst>
                </a:gridCol>
                <a:gridCol w="2557232">
                  <a:extLst>
                    <a:ext uri="{9D8B030D-6E8A-4147-A177-3AD203B41FA5}">
                      <a16:colId xmlns:a16="http://schemas.microsoft.com/office/drawing/2014/main" val="20002"/>
                    </a:ext>
                  </a:extLst>
                </a:gridCol>
              </a:tblGrid>
              <a:tr h="1040616">
                <a:tc>
                  <a:txBody>
                    <a:bodyPr/>
                    <a:lstStyle/>
                    <a:p>
                      <a:pPr algn="ctr">
                        <a:lnSpc>
                          <a:spcPct val="100000"/>
                        </a:lnSpc>
                      </a:pPr>
                      <a:endParaRPr lang="en-US" sz="1600"/>
                    </a:p>
                    <a:p>
                      <a:pPr algn="ctr">
                        <a:lnSpc>
                          <a:spcPct val="100000"/>
                        </a:lnSpc>
                      </a:pPr>
                      <a:endParaRPr lang="en-US" sz="1600"/>
                    </a:p>
                    <a:p>
                      <a:pPr algn="ctr">
                        <a:lnSpc>
                          <a:spcPct val="100000"/>
                        </a:lnSpc>
                      </a:pPr>
                      <a:r>
                        <a:rPr lang="en-US" sz="1600"/>
                        <a:t>IDEA</a:t>
                      </a:r>
                      <a:endParaRPr lang="en-US" sz="1600" b="1">
                        <a:solidFill>
                          <a:srgbClr val="FFFFFF"/>
                        </a:solidFill>
                      </a:endParaRPr>
                    </a:p>
                  </a:txBody>
                  <a:tcPr marL="243637" marR="146182" marT="146182" marB="146182"/>
                </a:tc>
                <a:tc>
                  <a:txBody>
                    <a:bodyPr/>
                    <a:lstStyle/>
                    <a:p>
                      <a:pPr algn="ctr"/>
                      <a:endParaRPr lang="en-US" sz="1600"/>
                    </a:p>
                    <a:p>
                      <a:pPr algn="ctr"/>
                      <a:endParaRPr lang="en-US" sz="1600"/>
                    </a:p>
                    <a:p>
                      <a:pPr algn="ctr"/>
                      <a:r>
                        <a:rPr lang="en-US" sz="1600"/>
                        <a:t>Deliverable</a:t>
                      </a:r>
                      <a:endParaRPr lang="en-US" sz="1600" b="1">
                        <a:solidFill>
                          <a:srgbClr val="FFFFFF"/>
                        </a:solidFill>
                      </a:endParaRPr>
                    </a:p>
                  </a:txBody>
                  <a:tcPr marL="243637" marR="146182" marT="146182" marB="146182"/>
                </a:tc>
                <a:tc>
                  <a:txBody>
                    <a:bodyPr/>
                    <a:lstStyle/>
                    <a:p>
                      <a:pPr algn="ctr"/>
                      <a:endParaRPr lang="en-US" sz="1600"/>
                    </a:p>
                    <a:p>
                      <a:pPr algn="ctr"/>
                      <a:endParaRPr lang="en-US" sz="1600"/>
                    </a:p>
                    <a:p>
                      <a:pPr algn="ctr"/>
                      <a:r>
                        <a:rPr lang="en-US" sz="1600"/>
                        <a:t>Parameter Affected </a:t>
                      </a:r>
                      <a:endParaRPr lang="en-US" sz="1600" b="1">
                        <a:solidFill>
                          <a:srgbClr val="FFFFFF"/>
                        </a:solidFill>
                      </a:endParaRPr>
                    </a:p>
                  </a:txBody>
                  <a:tcPr marL="243637" marR="146182" marT="146182" marB="146182"/>
                </a:tc>
                <a:extLst>
                  <a:ext uri="{0D108BD9-81ED-4DB2-BD59-A6C34878D82A}">
                    <a16:rowId xmlns:a16="http://schemas.microsoft.com/office/drawing/2014/main" val="10000"/>
                  </a:ext>
                </a:extLst>
              </a:tr>
              <a:tr h="1040616">
                <a:tc>
                  <a:txBody>
                    <a:bodyPr/>
                    <a:lstStyle/>
                    <a:p>
                      <a:pPr>
                        <a:lnSpc>
                          <a:spcPct val="100000"/>
                        </a:lnSpc>
                      </a:pPr>
                      <a:r>
                        <a:rPr lang="en-US" sz="1600"/>
                        <a:t>         </a:t>
                      </a:r>
                    </a:p>
                    <a:p>
                      <a:pPr>
                        <a:lnSpc>
                          <a:spcPct val="100000"/>
                        </a:lnSpc>
                      </a:pPr>
                      <a:r>
                        <a:rPr lang="en-US" sz="1600"/>
                        <a:t>          </a:t>
                      </a:r>
                    </a:p>
                    <a:p>
                      <a:pPr algn="ctr">
                        <a:lnSpc>
                          <a:spcPct val="100000"/>
                        </a:lnSpc>
                      </a:pPr>
                      <a:r>
                        <a:rPr lang="en-US" sz="1600"/>
                        <a:t>  Increase</a:t>
                      </a:r>
                      <a:endParaRPr lang="en-US" sz="1600">
                        <a:solidFill>
                          <a:schemeClr val="tx1">
                            <a:lumMod val="85000"/>
                            <a:lumOff val="15000"/>
                          </a:schemeClr>
                        </a:solidFill>
                      </a:endParaRPr>
                    </a:p>
                  </a:txBody>
                  <a:tcPr marL="243637" marR="146182" marT="146182" marB="146182"/>
                </a:tc>
                <a:tc>
                  <a:txBody>
                    <a:bodyPr/>
                    <a:lstStyle/>
                    <a:p>
                      <a:pPr>
                        <a:lnSpc>
                          <a:spcPct val="100000"/>
                        </a:lnSpc>
                        <a:buFont typeface="Arial"/>
                        <a:buChar char="•"/>
                      </a:pPr>
                      <a:endParaRPr lang="en-US" sz="1600" dirty="0"/>
                    </a:p>
                    <a:p>
                      <a:pPr>
                        <a:lnSpc>
                          <a:spcPct val="100000"/>
                        </a:lnSpc>
                        <a:buFont typeface="Arial"/>
                        <a:buChar char="•"/>
                      </a:pPr>
                      <a:r>
                        <a:rPr lang="en-US" sz="1600" dirty="0"/>
                        <a:t>It increases Glass</a:t>
                      </a:r>
                      <a:r>
                        <a:rPr lang="en-US" sz="1600" baseline="0" dirty="0"/>
                        <a:t> Quality</a:t>
                      </a:r>
                      <a:endParaRPr lang="en-US" sz="1600" dirty="0"/>
                    </a:p>
                  </a:txBody>
                  <a:tcPr marL="243637" marR="146182" marT="146182" marB="146182"/>
                </a:tc>
                <a:tc>
                  <a:txBody>
                    <a:bodyPr/>
                    <a:lstStyle/>
                    <a:p>
                      <a:pPr>
                        <a:lnSpc>
                          <a:spcPct val="100000"/>
                        </a:lnSpc>
                        <a:buFont typeface="Arial"/>
                        <a:buChar char="•"/>
                      </a:pPr>
                      <a:endParaRPr lang="en-US" sz="1600" dirty="0"/>
                    </a:p>
                    <a:p>
                      <a:pPr>
                        <a:lnSpc>
                          <a:spcPct val="100000"/>
                        </a:lnSpc>
                        <a:buFont typeface="Arial"/>
                        <a:buChar char="•"/>
                      </a:pPr>
                      <a:r>
                        <a:rPr lang="en-US" sz="1600" dirty="0"/>
                        <a:t>Glass Contents</a:t>
                      </a:r>
                    </a:p>
                    <a:p>
                      <a:pPr>
                        <a:lnSpc>
                          <a:spcPct val="100000"/>
                        </a:lnSpc>
                      </a:pPr>
                      <a:endParaRPr lang="en-US" sz="1600" dirty="0"/>
                    </a:p>
                  </a:txBody>
                  <a:tcPr marL="243637" marR="146182" marT="146182" marB="146182"/>
                </a:tc>
                <a:extLst>
                  <a:ext uri="{0D108BD9-81ED-4DB2-BD59-A6C34878D82A}">
                    <a16:rowId xmlns:a16="http://schemas.microsoft.com/office/drawing/2014/main" val="10001"/>
                  </a:ext>
                </a:extLst>
              </a:tr>
              <a:tr h="1515696">
                <a:tc>
                  <a:txBody>
                    <a:bodyPr/>
                    <a:lstStyle/>
                    <a:p>
                      <a:pPr>
                        <a:lnSpc>
                          <a:spcPct val="100000"/>
                        </a:lnSpc>
                      </a:pPr>
                      <a:r>
                        <a:rPr lang="en-US" sz="1600"/>
                        <a:t>            </a:t>
                      </a:r>
                    </a:p>
                    <a:p>
                      <a:pPr algn="ctr">
                        <a:lnSpc>
                          <a:spcPct val="100000"/>
                        </a:lnSpc>
                      </a:pPr>
                      <a:r>
                        <a:rPr lang="en-US" sz="1600"/>
                        <a:t> </a:t>
                      </a:r>
                    </a:p>
                    <a:p>
                      <a:pPr algn="ctr">
                        <a:lnSpc>
                          <a:spcPct val="100000"/>
                        </a:lnSpc>
                      </a:pPr>
                      <a:r>
                        <a:rPr lang="en-US" sz="1600"/>
                        <a:t> Improve</a:t>
                      </a:r>
                      <a:endParaRPr lang="en-US" sz="1600">
                        <a:solidFill>
                          <a:schemeClr val="tx1">
                            <a:lumMod val="85000"/>
                            <a:lumOff val="15000"/>
                          </a:schemeClr>
                        </a:solidFill>
                      </a:endParaRPr>
                    </a:p>
                  </a:txBody>
                  <a:tcPr marL="243637" marR="146182" marT="146182" marB="146182"/>
                </a:tc>
                <a:tc>
                  <a:txBody>
                    <a:bodyPr/>
                    <a:lstStyle/>
                    <a:p>
                      <a:pPr>
                        <a:lnSpc>
                          <a:spcPct val="100000"/>
                        </a:lnSpc>
                        <a:buFont typeface="Arial"/>
                        <a:buChar char="•"/>
                      </a:pPr>
                      <a:r>
                        <a:rPr lang="en-US" sz="1600" dirty="0"/>
                        <a:t>It improves the identification</a:t>
                      </a:r>
                      <a:r>
                        <a:rPr lang="en-US" sz="1600" baseline="0" dirty="0"/>
                        <a:t> of glass type</a:t>
                      </a:r>
                      <a:endParaRPr lang="en-US" sz="1600" dirty="0"/>
                    </a:p>
                    <a:p>
                      <a:pPr>
                        <a:lnSpc>
                          <a:spcPct val="100000"/>
                        </a:lnSpc>
                        <a:buFont typeface="Arial"/>
                        <a:buChar char="•"/>
                      </a:pPr>
                      <a:r>
                        <a:rPr lang="en-US" sz="1600" dirty="0"/>
                        <a:t>Improves awareness of customer about glass type</a:t>
                      </a:r>
                      <a:endParaRPr lang="en-US" sz="1600" dirty="0">
                        <a:solidFill>
                          <a:schemeClr val="tx1">
                            <a:lumMod val="85000"/>
                            <a:lumOff val="15000"/>
                          </a:schemeClr>
                        </a:solidFill>
                      </a:endParaRPr>
                    </a:p>
                  </a:txBody>
                  <a:tcPr marL="243637" marR="146182" marT="146182" marB="146182"/>
                </a:tc>
                <a:tc>
                  <a:txBody>
                    <a:bodyPr/>
                    <a:lstStyle/>
                    <a:p>
                      <a:pPr>
                        <a:lnSpc>
                          <a:spcPct val="100000"/>
                        </a:lnSpc>
                      </a:pPr>
                      <a:endParaRPr lang="en-US" sz="1600" dirty="0"/>
                    </a:p>
                    <a:p>
                      <a:pPr>
                        <a:lnSpc>
                          <a:spcPct val="100000"/>
                        </a:lnSpc>
                        <a:buFont typeface="Arial"/>
                        <a:buChar char="•"/>
                      </a:pPr>
                      <a:r>
                        <a:rPr lang="en-US" sz="1600" dirty="0"/>
                        <a:t>Chemical Contents</a:t>
                      </a:r>
                    </a:p>
                    <a:p>
                      <a:pPr marL="0" marR="0" indent="0" algn="l" defTabSz="914400" rtl="0" eaLnBrk="1" fontAlgn="auto" latinLnBrk="0" hangingPunct="1">
                        <a:lnSpc>
                          <a:spcPct val="100000"/>
                        </a:lnSpc>
                        <a:spcBef>
                          <a:spcPts val="0"/>
                        </a:spcBef>
                        <a:spcAft>
                          <a:spcPts val="0"/>
                        </a:spcAft>
                        <a:buClrTx/>
                        <a:buSzTx/>
                        <a:buFont typeface="Arial"/>
                        <a:buChar char="•"/>
                        <a:tabLst/>
                        <a:defRPr/>
                      </a:pPr>
                      <a:r>
                        <a:rPr lang="en-US" sz="1600" dirty="0"/>
                        <a:t>User awareness</a:t>
                      </a:r>
                    </a:p>
                    <a:p>
                      <a:pPr>
                        <a:lnSpc>
                          <a:spcPct val="100000"/>
                        </a:lnSpc>
                        <a:buFont typeface="Arial"/>
                        <a:buNone/>
                      </a:pPr>
                      <a:endParaRPr lang="en-US" sz="1600" dirty="0"/>
                    </a:p>
                    <a:p>
                      <a:pPr>
                        <a:lnSpc>
                          <a:spcPct val="100000"/>
                        </a:lnSpc>
                        <a:buFont typeface="Arial"/>
                        <a:buChar char="•"/>
                      </a:pPr>
                      <a:endParaRPr lang="en-US" sz="1600" dirty="0">
                        <a:solidFill>
                          <a:schemeClr val="tx1">
                            <a:lumMod val="85000"/>
                            <a:lumOff val="15000"/>
                          </a:schemeClr>
                        </a:solidFill>
                      </a:endParaRPr>
                    </a:p>
                  </a:txBody>
                  <a:tcPr marL="243637" marR="146182" marT="146182" marB="146182"/>
                </a:tc>
                <a:extLst>
                  <a:ext uri="{0D108BD9-81ED-4DB2-BD59-A6C34878D82A}">
                    <a16:rowId xmlns:a16="http://schemas.microsoft.com/office/drawing/2014/main" val="10002"/>
                  </a:ext>
                </a:extLst>
              </a:tr>
              <a:tr h="1040616">
                <a:tc>
                  <a:txBody>
                    <a:bodyPr/>
                    <a:lstStyle/>
                    <a:p>
                      <a:pPr>
                        <a:lnSpc>
                          <a:spcPct val="100000"/>
                        </a:lnSpc>
                      </a:pPr>
                      <a:r>
                        <a:rPr lang="en-US" sz="1600" dirty="0"/>
                        <a:t>            </a:t>
                      </a:r>
                    </a:p>
                    <a:p>
                      <a:pPr>
                        <a:lnSpc>
                          <a:spcPct val="100000"/>
                        </a:lnSpc>
                      </a:pPr>
                      <a:endParaRPr lang="en-US" sz="1600" dirty="0"/>
                    </a:p>
                    <a:p>
                      <a:pPr algn="ctr">
                        <a:lnSpc>
                          <a:spcPct val="100000"/>
                        </a:lnSpc>
                      </a:pPr>
                      <a:r>
                        <a:rPr lang="en-US" sz="1600" dirty="0"/>
                        <a:t>Ignore</a:t>
                      </a:r>
                      <a:endParaRPr lang="en-US" sz="1600" dirty="0">
                        <a:solidFill>
                          <a:schemeClr val="tx1">
                            <a:lumMod val="85000"/>
                            <a:lumOff val="15000"/>
                          </a:schemeClr>
                        </a:solidFill>
                      </a:endParaRPr>
                    </a:p>
                  </a:txBody>
                  <a:tcPr marL="243637" marR="146182" marT="146182" marB="146182"/>
                </a:tc>
                <a:tc>
                  <a:txBody>
                    <a:bodyPr/>
                    <a:lstStyle/>
                    <a:p>
                      <a:pPr>
                        <a:lnSpc>
                          <a:spcPct val="100000"/>
                        </a:lnSpc>
                        <a:buFont typeface="Arial"/>
                        <a:buChar char="•"/>
                      </a:pPr>
                      <a:r>
                        <a:rPr lang="en-US" sz="1600" dirty="0"/>
                        <a:t>It ignores the physical</a:t>
                      </a:r>
                      <a:r>
                        <a:rPr lang="en-US" sz="1600" baseline="0" dirty="0"/>
                        <a:t> appearance of the glass.</a:t>
                      </a:r>
                      <a:endParaRPr lang="en-US" sz="1600" dirty="0">
                        <a:solidFill>
                          <a:schemeClr val="tx1">
                            <a:lumMod val="85000"/>
                            <a:lumOff val="15000"/>
                          </a:schemeClr>
                        </a:solidFill>
                      </a:endParaRPr>
                    </a:p>
                  </a:txBody>
                  <a:tcPr marL="243637" marR="146182" marT="146182" marB="146182"/>
                </a:tc>
                <a:tc>
                  <a:txBody>
                    <a:bodyPr/>
                    <a:lstStyle/>
                    <a:p>
                      <a:pPr>
                        <a:lnSpc>
                          <a:spcPct val="100000"/>
                        </a:lnSpc>
                        <a:buFont typeface="Arial"/>
                        <a:buChar char="•"/>
                      </a:pPr>
                      <a:r>
                        <a:rPr lang="en-US" sz="1600" dirty="0"/>
                        <a:t>No parameter is affected.</a:t>
                      </a:r>
                      <a:endParaRPr lang="en-US" sz="1600" dirty="0">
                        <a:solidFill>
                          <a:schemeClr val="tx1">
                            <a:lumMod val="85000"/>
                            <a:lumOff val="15000"/>
                          </a:schemeClr>
                        </a:solidFill>
                      </a:endParaRPr>
                    </a:p>
                  </a:txBody>
                  <a:tcPr marL="243637" marR="146182" marT="146182" marB="146182"/>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9215652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1CA1462-8FE2-402D-A407-E134D4DDDEBA}"/>
              </a:ext>
            </a:extLst>
          </p:cNvPr>
          <p:cNvSpPr txBox="1">
            <a:spLocks/>
          </p:cNvSpPr>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2600" kern="1200" dirty="0">
                <a:solidFill>
                  <a:srgbClr val="FFFFFF"/>
                </a:solidFill>
                <a:latin typeface="+mj-lt"/>
                <a:ea typeface="+mj-ea"/>
                <a:cs typeface="+mj-cs"/>
              </a:rPr>
              <a:t>Idea matrix</a:t>
            </a:r>
          </a:p>
          <a:p>
            <a:pPr algn="ctr">
              <a:spcAft>
                <a:spcPts val="600"/>
              </a:spcAft>
            </a:pPr>
            <a:r>
              <a:rPr lang="en-US" sz="2600" dirty="0">
                <a:solidFill>
                  <a:srgbClr val="FFFFFF"/>
                </a:solidFill>
              </a:rPr>
              <a:t>‘D’</a:t>
            </a:r>
            <a:endParaRPr lang="en-US" sz="2600" kern="1200" dirty="0">
              <a:solidFill>
                <a:srgbClr val="FFFFFF"/>
              </a:solidFill>
              <a:latin typeface="+mj-lt"/>
              <a:ea typeface="+mj-ea"/>
              <a:cs typeface="+mj-cs"/>
            </a:endParaRPr>
          </a:p>
        </p:txBody>
      </p:sp>
      <p:graphicFrame>
        <p:nvGraphicFramePr>
          <p:cNvPr id="5" name="Table 4">
            <a:extLst>
              <a:ext uri="{FF2B5EF4-FFF2-40B4-BE49-F238E27FC236}">
                <a16:creationId xmlns:a16="http://schemas.microsoft.com/office/drawing/2014/main" id="{CC357765-2F5F-43B1-9B9C-6E91DAC2BC60}"/>
              </a:ext>
            </a:extLst>
          </p:cNvPr>
          <p:cNvGraphicFramePr/>
          <p:nvPr/>
        </p:nvGraphicFramePr>
        <p:xfrm>
          <a:off x="4038600" y="1392177"/>
          <a:ext cx="7188200" cy="4070258"/>
        </p:xfrm>
        <a:graphic>
          <a:graphicData uri="http://schemas.openxmlformats.org/drawingml/2006/table">
            <a:tbl>
              <a:tblPr firstRow="1" bandRow="1">
                <a:tableStyleId>{5C22544A-7EE6-4342-B048-85BDC9FD1C3A}</a:tableStyleId>
              </a:tblPr>
              <a:tblGrid>
                <a:gridCol w="1403833">
                  <a:extLst>
                    <a:ext uri="{9D8B030D-6E8A-4147-A177-3AD203B41FA5}">
                      <a16:colId xmlns:a16="http://schemas.microsoft.com/office/drawing/2014/main" val="20000"/>
                    </a:ext>
                  </a:extLst>
                </a:gridCol>
                <a:gridCol w="3141032">
                  <a:extLst>
                    <a:ext uri="{9D8B030D-6E8A-4147-A177-3AD203B41FA5}">
                      <a16:colId xmlns:a16="http://schemas.microsoft.com/office/drawing/2014/main" val="20001"/>
                    </a:ext>
                  </a:extLst>
                </a:gridCol>
                <a:gridCol w="2643335">
                  <a:extLst>
                    <a:ext uri="{9D8B030D-6E8A-4147-A177-3AD203B41FA5}">
                      <a16:colId xmlns:a16="http://schemas.microsoft.com/office/drawing/2014/main" val="20002"/>
                    </a:ext>
                  </a:extLst>
                </a:gridCol>
              </a:tblGrid>
              <a:tr h="949040">
                <a:tc>
                  <a:txBody>
                    <a:bodyPr/>
                    <a:lstStyle/>
                    <a:p>
                      <a:pPr algn="ctr">
                        <a:lnSpc>
                          <a:spcPct val="100000"/>
                        </a:lnSpc>
                      </a:pPr>
                      <a:endParaRPr lang="en-US" sz="1800"/>
                    </a:p>
                    <a:p>
                      <a:pPr algn="ctr">
                        <a:lnSpc>
                          <a:spcPct val="100000"/>
                        </a:lnSpc>
                      </a:pPr>
                      <a:endParaRPr lang="en-US" sz="1800"/>
                    </a:p>
                    <a:p>
                      <a:pPr algn="ctr">
                        <a:lnSpc>
                          <a:spcPct val="100000"/>
                        </a:lnSpc>
                      </a:pPr>
                      <a:r>
                        <a:rPr lang="en-US" sz="1800"/>
                        <a:t>IDEA</a:t>
                      </a:r>
                      <a:endParaRPr lang="en-US" sz="1800" b="1">
                        <a:solidFill>
                          <a:schemeClr val="tx1"/>
                        </a:solidFill>
                      </a:endParaRPr>
                    </a:p>
                  </a:txBody>
                  <a:tcPr marL="90199" marR="90199" marT="45100" marB="45100"/>
                </a:tc>
                <a:tc>
                  <a:txBody>
                    <a:bodyPr/>
                    <a:lstStyle/>
                    <a:p>
                      <a:pPr algn="ctr"/>
                      <a:endParaRPr lang="en-US" sz="1800"/>
                    </a:p>
                    <a:p>
                      <a:pPr algn="ctr"/>
                      <a:endParaRPr lang="en-US" sz="1800"/>
                    </a:p>
                    <a:p>
                      <a:pPr algn="ctr"/>
                      <a:r>
                        <a:rPr lang="en-US" sz="1800"/>
                        <a:t>Deliverable</a:t>
                      </a:r>
                      <a:endParaRPr lang="en-US" sz="1800" b="1"/>
                    </a:p>
                  </a:txBody>
                  <a:tcPr marL="90199" marR="90199" marT="45100" marB="45100"/>
                </a:tc>
                <a:tc>
                  <a:txBody>
                    <a:bodyPr/>
                    <a:lstStyle/>
                    <a:p>
                      <a:pPr algn="ctr"/>
                      <a:endParaRPr lang="en-US" sz="1800"/>
                    </a:p>
                    <a:p>
                      <a:pPr algn="ctr"/>
                      <a:endParaRPr lang="en-US" sz="1800"/>
                    </a:p>
                    <a:p>
                      <a:pPr algn="ctr"/>
                      <a:r>
                        <a:rPr lang="en-US" sz="1800"/>
                        <a:t>Parameter Affected </a:t>
                      </a:r>
                      <a:endParaRPr lang="en-US" sz="1800" b="1"/>
                    </a:p>
                  </a:txBody>
                  <a:tcPr marL="90199" marR="90199" marT="45100" marB="45100"/>
                </a:tc>
                <a:extLst>
                  <a:ext uri="{0D108BD9-81ED-4DB2-BD59-A6C34878D82A}">
                    <a16:rowId xmlns:a16="http://schemas.microsoft.com/office/drawing/2014/main" val="10000"/>
                  </a:ext>
                </a:extLst>
              </a:tr>
              <a:tr h="949040">
                <a:tc>
                  <a:txBody>
                    <a:bodyPr/>
                    <a:lstStyle/>
                    <a:p>
                      <a:pPr>
                        <a:lnSpc>
                          <a:spcPct val="100000"/>
                        </a:lnSpc>
                      </a:pPr>
                      <a:r>
                        <a:rPr lang="en-US" sz="1800" dirty="0"/>
                        <a:t>         </a:t>
                      </a:r>
                    </a:p>
                    <a:p>
                      <a:pPr>
                        <a:lnSpc>
                          <a:spcPct val="100000"/>
                        </a:lnSpc>
                      </a:pPr>
                      <a:r>
                        <a:rPr lang="en-US" sz="1800" dirty="0"/>
                        <a:t>    Deliver</a:t>
                      </a:r>
                    </a:p>
                  </a:txBody>
                  <a:tcPr marL="90199" marR="90199" marT="45100" marB="45100"/>
                </a:tc>
                <a:tc>
                  <a:txBody>
                    <a:bodyPr/>
                    <a:lstStyle/>
                    <a:p>
                      <a:pPr>
                        <a:lnSpc>
                          <a:spcPct val="100000"/>
                        </a:lnSpc>
                        <a:buFont typeface="Arial"/>
                        <a:buChar char="•"/>
                      </a:pPr>
                      <a:r>
                        <a:rPr lang="en-US" sz="1800" dirty="0"/>
                        <a:t>It delivers specific</a:t>
                      </a:r>
                      <a:r>
                        <a:rPr lang="en-US" sz="1800" baseline="0" dirty="0"/>
                        <a:t> class types to specific customers</a:t>
                      </a:r>
                      <a:endParaRPr lang="en-US" sz="1800" dirty="0"/>
                    </a:p>
                  </a:txBody>
                  <a:tcPr marL="90199" marR="90199" marT="45100" marB="45100"/>
                </a:tc>
                <a:tc>
                  <a:txBody>
                    <a:bodyPr/>
                    <a:lstStyle/>
                    <a:p>
                      <a:pPr>
                        <a:lnSpc>
                          <a:spcPct val="100000"/>
                        </a:lnSpc>
                        <a:buFont typeface="Arial"/>
                        <a:buChar char="•"/>
                      </a:pPr>
                      <a:r>
                        <a:rPr lang="en-US" sz="1800" dirty="0"/>
                        <a:t>Customers</a:t>
                      </a:r>
                    </a:p>
                  </a:txBody>
                  <a:tcPr marL="90199" marR="90199" marT="45100" marB="45100"/>
                </a:tc>
                <a:extLst>
                  <a:ext uri="{0D108BD9-81ED-4DB2-BD59-A6C34878D82A}">
                    <a16:rowId xmlns:a16="http://schemas.microsoft.com/office/drawing/2014/main" val="10001"/>
                  </a:ext>
                </a:extLst>
              </a:tr>
              <a:tr h="1223138">
                <a:tc>
                  <a:txBody>
                    <a:bodyPr/>
                    <a:lstStyle/>
                    <a:p>
                      <a:pPr>
                        <a:lnSpc>
                          <a:spcPct val="100000"/>
                        </a:lnSpc>
                      </a:pPr>
                      <a:r>
                        <a:rPr lang="en-US" sz="1800"/>
                        <a:t>            </a:t>
                      </a:r>
                    </a:p>
                    <a:p>
                      <a:pPr algn="ctr">
                        <a:lnSpc>
                          <a:spcPct val="100000"/>
                        </a:lnSpc>
                      </a:pPr>
                      <a:r>
                        <a:rPr lang="en-US" sz="1800"/>
                        <a:t> </a:t>
                      </a:r>
                    </a:p>
                    <a:p>
                      <a:pPr algn="ctr">
                        <a:lnSpc>
                          <a:spcPct val="100000"/>
                        </a:lnSpc>
                      </a:pPr>
                      <a:r>
                        <a:rPr lang="en-US" sz="1800"/>
                        <a:t>Document </a:t>
                      </a:r>
                    </a:p>
                  </a:txBody>
                  <a:tcPr marL="90199" marR="90199" marT="45100" marB="45100"/>
                </a:tc>
                <a:tc>
                  <a:txBody>
                    <a:bodyPr/>
                    <a:lstStyle/>
                    <a:p>
                      <a:pPr>
                        <a:lnSpc>
                          <a:spcPct val="100000"/>
                        </a:lnSpc>
                        <a:buFont typeface="Arial"/>
                        <a:buChar char="•"/>
                      </a:pPr>
                      <a:r>
                        <a:rPr lang="en-US" sz="1800"/>
                        <a:t>Documentation of the project for researchers to understand and improve on the project in the future.</a:t>
                      </a:r>
                    </a:p>
                  </a:txBody>
                  <a:tcPr marL="90199" marR="90199" marT="45100" marB="45100"/>
                </a:tc>
                <a:tc>
                  <a:txBody>
                    <a:bodyPr/>
                    <a:lstStyle/>
                    <a:p>
                      <a:pPr>
                        <a:lnSpc>
                          <a:spcPct val="100000"/>
                        </a:lnSpc>
                        <a:buFont typeface="Arial"/>
                        <a:buChar char="•"/>
                      </a:pPr>
                      <a:r>
                        <a:rPr lang="en-US" sz="1800"/>
                        <a:t>Project documentation</a:t>
                      </a:r>
                    </a:p>
                    <a:p>
                      <a:pPr>
                        <a:lnSpc>
                          <a:spcPct val="100000"/>
                        </a:lnSpc>
                      </a:pPr>
                      <a:endParaRPr lang="en-US" sz="1800"/>
                    </a:p>
                  </a:txBody>
                  <a:tcPr marL="90199" marR="90199" marT="45100" marB="45100"/>
                </a:tc>
                <a:extLst>
                  <a:ext uri="{0D108BD9-81ED-4DB2-BD59-A6C34878D82A}">
                    <a16:rowId xmlns:a16="http://schemas.microsoft.com/office/drawing/2014/main" val="10002"/>
                  </a:ext>
                </a:extLst>
              </a:tr>
              <a:tr h="949040">
                <a:tc>
                  <a:txBody>
                    <a:bodyPr/>
                    <a:lstStyle/>
                    <a:p>
                      <a:pPr>
                        <a:lnSpc>
                          <a:spcPct val="100000"/>
                        </a:lnSpc>
                      </a:pPr>
                      <a:r>
                        <a:rPr lang="en-US" sz="1800"/>
                        <a:t>            </a:t>
                      </a:r>
                    </a:p>
                    <a:p>
                      <a:pPr>
                        <a:lnSpc>
                          <a:spcPct val="100000"/>
                        </a:lnSpc>
                      </a:pPr>
                      <a:endParaRPr lang="en-US" sz="1800"/>
                    </a:p>
                    <a:p>
                      <a:pPr algn="ctr">
                        <a:lnSpc>
                          <a:spcPct val="100000"/>
                        </a:lnSpc>
                      </a:pPr>
                      <a:r>
                        <a:rPr lang="en-US" sz="1800"/>
                        <a:t>Decrease</a:t>
                      </a:r>
                    </a:p>
                  </a:txBody>
                  <a:tcPr marL="90199" marR="90199" marT="45100" marB="45100"/>
                </a:tc>
                <a:tc>
                  <a:txBody>
                    <a:bodyPr/>
                    <a:lstStyle/>
                    <a:p>
                      <a:pPr>
                        <a:lnSpc>
                          <a:spcPct val="100000"/>
                        </a:lnSpc>
                        <a:buFont typeface="Arial"/>
                        <a:buChar char="•"/>
                      </a:pPr>
                      <a:r>
                        <a:rPr lang="en-US" sz="1800" dirty="0"/>
                        <a:t>It decreases efforts and time</a:t>
                      </a:r>
                      <a:r>
                        <a:rPr lang="en-US" sz="1800" baseline="0" dirty="0"/>
                        <a:t> </a:t>
                      </a:r>
                      <a:r>
                        <a:rPr lang="en-US" sz="1800" dirty="0"/>
                        <a:t>taken to classify</a:t>
                      </a:r>
                      <a:r>
                        <a:rPr lang="en-US" sz="1800" baseline="0" dirty="0"/>
                        <a:t> the types</a:t>
                      </a:r>
                      <a:endParaRPr lang="en-US" sz="1800" dirty="0"/>
                    </a:p>
                  </a:txBody>
                  <a:tcPr marL="90199" marR="90199" marT="45100" marB="45100"/>
                </a:tc>
                <a:tc>
                  <a:txBody>
                    <a:bodyPr/>
                    <a:lstStyle/>
                    <a:p>
                      <a:pPr>
                        <a:lnSpc>
                          <a:spcPct val="100000"/>
                        </a:lnSpc>
                        <a:buFont typeface="Arial"/>
                        <a:buChar char="•"/>
                      </a:pPr>
                      <a:r>
                        <a:rPr lang="en-US" sz="1800" dirty="0"/>
                        <a:t>Effort</a:t>
                      </a:r>
                    </a:p>
                  </a:txBody>
                  <a:tcPr marL="90199" marR="90199" marT="45100" marB="4510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5844032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1CA1462-8FE2-402D-A407-E134D4DDDEBA}"/>
              </a:ext>
            </a:extLst>
          </p:cNvPr>
          <p:cNvSpPr txBox="1">
            <a:spLocks/>
          </p:cNvSpPr>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2600" kern="1200" dirty="0">
                <a:solidFill>
                  <a:srgbClr val="FFFFFF"/>
                </a:solidFill>
                <a:latin typeface="+mj-lt"/>
                <a:ea typeface="+mj-ea"/>
                <a:cs typeface="+mj-cs"/>
              </a:rPr>
              <a:t>Idea matrix</a:t>
            </a:r>
          </a:p>
          <a:p>
            <a:pPr algn="ctr">
              <a:spcAft>
                <a:spcPts val="600"/>
              </a:spcAft>
            </a:pPr>
            <a:r>
              <a:rPr lang="en-US" sz="2600" dirty="0">
                <a:solidFill>
                  <a:srgbClr val="FFFFFF"/>
                </a:solidFill>
              </a:rPr>
              <a:t>‘E’</a:t>
            </a:r>
            <a:endParaRPr lang="en-US" sz="2600" kern="1200" dirty="0">
              <a:solidFill>
                <a:srgbClr val="FFFFFF"/>
              </a:solidFill>
              <a:latin typeface="+mj-lt"/>
              <a:ea typeface="+mj-ea"/>
              <a:cs typeface="+mj-cs"/>
            </a:endParaRPr>
          </a:p>
        </p:txBody>
      </p:sp>
      <p:graphicFrame>
        <p:nvGraphicFramePr>
          <p:cNvPr id="5" name="Table 4">
            <a:extLst>
              <a:ext uri="{FF2B5EF4-FFF2-40B4-BE49-F238E27FC236}">
                <a16:creationId xmlns:a16="http://schemas.microsoft.com/office/drawing/2014/main" id="{CC357765-2F5F-43B1-9B9C-6E91DAC2BC60}"/>
              </a:ext>
            </a:extLst>
          </p:cNvPr>
          <p:cNvGraphicFramePr/>
          <p:nvPr>
            <p:extLst>
              <p:ext uri="{D42A27DB-BD31-4B8C-83A1-F6EECF244321}">
                <p14:modId xmlns:p14="http://schemas.microsoft.com/office/powerpoint/2010/main" val="434662191"/>
              </p:ext>
            </p:extLst>
          </p:nvPr>
        </p:nvGraphicFramePr>
        <p:xfrm>
          <a:off x="4029173" y="751154"/>
          <a:ext cx="7188200" cy="5608760"/>
        </p:xfrm>
        <a:graphic>
          <a:graphicData uri="http://schemas.openxmlformats.org/drawingml/2006/table">
            <a:tbl>
              <a:tblPr firstRow="1" bandRow="1">
                <a:tableStyleId>{5C22544A-7EE6-4342-B048-85BDC9FD1C3A}</a:tableStyleId>
              </a:tblPr>
              <a:tblGrid>
                <a:gridCol w="1403833">
                  <a:extLst>
                    <a:ext uri="{9D8B030D-6E8A-4147-A177-3AD203B41FA5}">
                      <a16:colId xmlns:a16="http://schemas.microsoft.com/office/drawing/2014/main" val="20000"/>
                    </a:ext>
                  </a:extLst>
                </a:gridCol>
                <a:gridCol w="3141032">
                  <a:extLst>
                    <a:ext uri="{9D8B030D-6E8A-4147-A177-3AD203B41FA5}">
                      <a16:colId xmlns:a16="http://schemas.microsoft.com/office/drawing/2014/main" val="20001"/>
                    </a:ext>
                  </a:extLst>
                </a:gridCol>
                <a:gridCol w="2643335">
                  <a:extLst>
                    <a:ext uri="{9D8B030D-6E8A-4147-A177-3AD203B41FA5}">
                      <a16:colId xmlns:a16="http://schemas.microsoft.com/office/drawing/2014/main" val="20002"/>
                    </a:ext>
                  </a:extLst>
                </a:gridCol>
              </a:tblGrid>
              <a:tr h="949040">
                <a:tc>
                  <a:txBody>
                    <a:bodyPr/>
                    <a:lstStyle/>
                    <a:p>
                      <a:pPr algn="ctr">
                        <a:lnSpc>
                          <a:spcPct val="100000"/>
                        </a:lnSpc>
                      </a:pPr>
                      <a:endParaRPr lang="en-US" sz="1800"/>
                    </a:p>
                    <a:p>
                      <a:pPr algn="ctr">
                        <a:lnSpc>
                          <a:spcPct val="100000"/>
                        </a:lnSpc>
                      </a:pPr>
                      <a:endParaRPr lang="en-US" sz="1800"/>
                    </a:p>
                    <a:p>
                      <a:pPr algn="ctr">
                        <a:lnSpc>
                          <a:spcPct val="100000"/>
                        </a:lnSpc>
                      </a:pPr>
                      <a:r>
                        <a:rPr lang="en-US" sz="1800"/>
                        <a:t>IDEA</a:t>
                      </a:r>
                      <a:endParaRPr lang="en-US" sz="1800" b="1">
                        <a:solidFill>
                          <a:schemeClr val="tx1"/>
                        </a:solidFill>
                      </a:endParaRPr>
                    </a:p>
                  </a:txBody>
                  <a:tcPr marL="90199" marR="90199" marT="45100" marB="45100"/>
                </a:tc>
                <a:tc>
                  <a:txBody>
                    <a:bodyPr/>
                    <a:lstStyle/>
                    <a:p>
                      <a:pPr algn="ctr"/>
                      <a:endParaRPr lang="en-US" sz="1800"/>
                    </a:p>
                    <a:p>
                      <a:pPr algn="ctr"/>
                      <a:endParaRPr lang="en-US" sz="1800"/>
                    </a:p>
                    <a:p>
                      <a:pPr algn="ctr"/>
                      <a:r>
                        <a:rPr lang="en-US" sz="1800"/>
                        <a:t>Deliverable</a:t>
                      </a:r>
                      <a:endParaRPr lang="en-US" sz="1800" b="1"/>
                    </a:p>
                  </a:txBody>
                  <a:tcPr marL="90199" marR="90199" marT="45100" marB="45100"/>
                </a:tc>
                <a:tc>
                  <a:txBody>
                    <a:bodyPr/>
                    <a:lstStyle/>
                    <a:p>
                      <a:pPr algn="ctr"/>
                      <a:endParaRPr lang="en-US" sz="1800"/>
                    </a:p>
                    <a:p>
                      <a:pPr algn="ctr"/>
                      <a:endParaRPr lang="en-US" sz="1800"/>
                    </a:p>
                    <a:p>
                      <a:pPr algn="ctr"/>
                      <a:r>
                        <a:rPr lang="en-US" sz="1800"/>
                        <a:t>Parameter Affected </a:t>
                      </a:r>
                      <a:endParaRPr lang="en-US" sz="1800" b="1"/>
                    </a:p>
                  </a:txBody>
                  <a:tcPr marL="90199" marR="90199" marT="45100" marB="45100"/>
                </a:tc>
                <a:extLst>
                  <a:ext uri="{0D108BD9-81ED-4DB2-BD59-A6C34878D82A}">
                    <a16:rowId xmlns:a16="http://schemas.microsoft.com/office/drawing/2014/main" val="10000"/>
                  </a:ext>
                </a:extLst>
              </a:tr>
              <a:tr h="949040">
                <a:tc>
                  <a:txBody>
                    <a:bodyPr/>
                    <a:lstStyle/>
                    <a:p>
                      <a:pPr>
                        <a:lnSpc>
                          <a:spcPct val="100000"/>
                        </a:lnSpc>
                      </a:pPr>
                      <a:r>
                        <a:rPr lang="en-US" sz="1800" dirty="0"/>
                        <a:t>         </a:t>
                      </a:r>
                    </a:p>
                    <a:p>
                      <a:pPr>
                        <a:lnSpc>
                          <a:spcPct val="100000"/>
                        </a:lnSpc>
                      </a:pPr>
                      <a:r>
                        <a:rPr lang="en-US" sz="1800" dirty="0"/>
                        <a:t>    </a:t>
                      </a:r>
                      <a:r>
                        <a:rPr lang="en-US" sz="1800" cap="none" spc="0" dirty="0"/>
                        <a:t>Educate</a:t>
                      </a:r>
                      <a:endParaRPr lang="en-US" sz="1800" dirty="0"/>
                    </a:p>
                  </a:txBody>
                  <a:tcPr marL="90199" marR="90199" marT="45100" marB="45100"/>
                </a:tc>
                <a:tc>
                  <a:txBody>
                    <a:bodyPr/>
                    <a:lstStyle/>
                    <a:p>
                      <a:pPr marL="0" marR="0" lvl="0" indent="0" algn="l" defTabSz="914400" rtl="0" eaLnBrk="1" fontAlgn="auto" latinLnBrk="0" hangingPunct="1">
                        <a:lnSpc>
                          <a:spcPct val="100000"/>
                        </a:lnSpc>
                        <a:spcBef>
                          <a:spcPts val="0"/>
                        </a:spcBef>
                        <a:spcAft>
                          <a:spcPts val="0"/>
                        </a:spcAft>
                        <a:buClrTx/>
                        <a:buSzTx/>
                        <a:buFont typeface="Arial"/>
                        <a:buChar char="•"/>
                        <a:tabLst/>
                        <a:defRPr/>
                      </a:pPr>
                      <a:r>
                        <a:rPr lang="en-US" sz="1800" cap="none" spc="0" dirty="0"/>
                        <a:t>Educate user with knowledge of type of glass</a:t>
                      </a:r>
                    </a:p>
                    <a:p>
                      <a:pPr>
                        <a:lnSpc>
                          <a:spcPct val="100000"/>
                        </a:lnSpc>
                        <a:buFont typeface="Arial"/>
                        <a:buChar char="•"/>
                      </a:pPr>
                      <a:r>
                        <a:rPr lang="en-US" sz="1800" cap="none" spc="0" dirty="0"/>
                        <a:t>Educate project members with –machine learning(</a:t>
                      </a:r>
                      <a:r>
                        <a:rPr lang="en-US" sz="1800" cap="none" spc="0" dirty="0" err="1"/>
                        <a:t>knn</a:t>
                      </a:r>
                      <a:r>
                        <a:rPr lang="en-US" sz="1800" cap="none" spc="0" dirty="0"/>
                        <a:t>, </a:t>
                      </a:r>
                      <a:r>
                        <a:rPr lang="en-US" sz="1800" cap="none" spc="0" dirty="0" err="1"/>
                        <a:t>kmeans</a:t>
                      </a:r>
                      <a:r>
                        <a:rPr lang="en-US" sz="1800" cap="none" spc="0" dirty="0"/>
                        <a:t>), selenium, </a:t>
                      </a:r>
                      <a:r>
                        <a:rPr lang="en-US" sz="1800" cap="none" spc="0" dirty="0" err="1"/>
                        <a:t>pytest</a:t>
                      </a:r>
                      <a:endParaRPr lang="en-US" sz="1800" cap="none" spc="0" dirty="0"/>
                    </a:p>
                  </a:txBody>
                  <a:tcPr marL="90199" marR="90199" marT="45100" marB="45100"/>
                </a:tc>
                <a:tc>
                  <a:txBody>
                    <a:bodyPr/>
                    <a:lstStyle/>
                    <a:p>
                      <a:pPr marL="0" marR="0" lvl="0" indent="0" algn="l" defTabSz="914400" rtl="0" eaLnBrk="1" fontAlgn="auto" latinLnBrk="0" hangingPunct="1">
                        <a:lnSpc>
                          <a:spcPct val="100000"/>
                        </a:lnSpc>
                        <a:spcBef>
                          <a:spcPts val="0"/>
                        </a:spcBef>
                        <a:spcAft>
                          <a:spcPts val="0"/>
                        </a:spcAft>
                        <a:buClrTx/>
                        <a:buSzTx/>
                        <a:buFont typeface="Arial"/>
                        <a:buChar char="•"/>
                        <a:tabLst/>
                        <a:defRPr/>
                      </a:pPr>
                      <a:r>
                        <a:rPr lang="en-US" sz="1800" cap="none" spc="0" dirty="0"/>
                        <a:t>User</a:t>
                      </a:r>
                    </a:p>
                    <a:p>
                      <a:pPr>
                        <a:lnSpc>
                          <a:spcPct val="100000"/>
                        </a:lnSpc>
                        <a:buFont typeface="Arial"/>
                        <a:buChar char="•"/>
                      </a:pPr>
                      <a:r>
                        <a:rPr lang="en-US" sz="1800" cap="none" spc="0" dirty="0"/>
                        <a:t>Project members</a:t>
                      </a:r>
                    </a:p>
                  </a:txBody>
                  <a:tcPr marL="90199" marR="90199" marT="45100" marB="45100"/>
                </a:tc>
                <a:extLst>
                  <a:ext uri="{0D108BD9-81ED-4DB2-BD59-A6C34878D82A}">
                    <a16:rowId xmlns:a16="http://schemas.microsoft.com/office/drawing/2014/main" val="10001"/>
                  </a:ext>
                </a:extLst>
              </a:tr>
              <a:tr h="1223138">
                <a:tc>
                  <a:txBody>
                    <a:bodyPr/>
                    <a:lstStyle/>
                    <a:p>
                      <a:pPr>
                        <a:lnSpc>
                          <a:spcPct val="100000"/>
                        </a:lnSpc>
                      </a:pPr>
                      <a:r>
                        <a:rPr lang="en-US" sz="1800" dirty="0"/>
                        <a:t>            </a:t>
                      </a:r>
                    </a:p>
                    <a:p>
                      <a:pPr algn="ctr">
                        <a:lnSpc>
                          <a:spcPct val="100000"/>
                        </a:lnSpc>
                      </a:pPr>
                      <a:r>
                        <a:rPr lang="en-US" sz="1800" dirty="0"/>
                        <a:t> </a:t>
                      </a:r>
                    </a:p>
                    <a:p>
                      <a:pPr algn="ctr">
                        <a:lnSpc>
                          <a:spcPct val="100000"/>
                        </a:lnSpc>
                      </a:pPr>
                      <a:r>
                        <a:rPr lang="en-US" sz="1800" cap="none" spc="0" dirty="0"/>
                        <a:t>Evaluate</a:t>
                      </a:r>
                      <a:r>
                        <a:rPr lang="en-US" sz="1800" dirty="0"/>
                        <a:t> </a:t>
                      </a:r>
                    </a:p>
                  </a:txBody>
                  <a:tcPr marL="90199" marR="90199" marT="45100" marB="45100"/>
                </a:tc>
                <a:tc>
                  <a:txBody>
                    <a:bodyPr/>
                    <a:lstStyle/>
                    <a:p>
                      <a:pPr marL="0" marR="0" lvl="0" indent="0" algn="l" defTabSz="914400" rtl="0" eaLnBrk="1" fontAlgn="auto" latinLnBrk="0" hangingPunct="1">
                        <a:lnSpc>
                          <a:spcPct val="100000"/>
                        </a:lnSpc>
                        <a:spcBef>
                          <a:spcPts val="0"/>
                        </a:spcBef>
                        <a:spcAft>
                          <a:spcPts val="0"/>
                        </a:spcAft>
                        <a:buClrTx/>
                        <a:buSzTx/>
                        <a:buFont typeface="Arial"/>
                        <a:buChar char="•"/>
                        <a:tabLst/>
                        <a:defRPr/>
                      </a:pPr>
                      <a:r>
                        <a:rPr lang="en-US" sz="1800" cap="none" spc="0" dirty="0"/>
                        <a:t>Evaluate </a:t>
                      </a:r>
                      <a:r>
                        <a:rPr lang="en-US" sz="1800" u="none" strike="noStrike" kern="1200" dirty="0">
                          <a:solidFill>
                            <a:schemeClr val="tx1"/>
                          </a:solidFill>
                          <a:effectLst/>
                          <a:latin typeface="+mn-lt"/>
                          <a:ea typeface="+mn-ea"/>
                          <a:cs typeface="+mn-cs"/>
                        </a:rPr>
                        <a:t>weight percent in corresponding oxide from user to classify type of glass.</a:t>
                      </a:r>
                    </a:p>
                    <a:p>
                      <a:pPr marL="0" marR="0" lvl="0" indent="0" algn="l" defTabSz="914400" rtl="0" eaLnBrk="1" fontAlgn="auto" latinLnBrk="0" hangingPunct="1">
                        <a:lnSpc>
                          <a:spcPct val="100000"/>
                        </a:lnSpc>
                        <a:spcBef>
                          <a:spcPts val="0"/>
                        </a:spcBef>
                        <a:spcAft>
                          <a:spcPts val="0"/>
                        </a:spcAft>
                        <a:buClrTx/>
                        <a:buSzTx/>
                        <a:buFont typeface="Arial"/>
                        <a:buChar char="•"/>
                        <a:tabLst/>
                        <a:defRPr/>
                      </a:pPr>
                      <a:r>
                        <a:rPr lang="en-US" sz="1800" cap="none" spc="0" dirty="0"/>
                        <a:t>Evaluate efficiency of algorithms to create the best model</a:t>
                      </a:r>
                    </a:p>
                  </a:txBody>
                  <a:tcPr marL="90199" marR="90199" marT="45100" marB="45100"/>
                </a:tc>
                <a:tc>
                  <a:txBody>
                    <a:bodyPr/>
                    <a:lstStyle/>
                    <a:p>
                      <a:pPr>
                        <a:lnSpc>
                          <a:spcPct val="100000"/>
                        </a:lnSpc>
                        <a:buFont typeface="Arial"/>
                        <a:buChar char="•"/>
                      </a:pPr>
                      <a:r>
                        <a:rPr lang="en-US" sz="1800" cap="none" spc="0" dirty="0"/>
                        <a:t>User Input, output</a:t>
                      </a:r>
                    </a:p>
                    <a:p>
                      <a:pPr>
                        <a:lnSpc>
                          <a:spcPct val="100000"/>
                        </a:lnSpc>
                        <a:buFont typeface="Arial"/>
                        <a:buChar char="•"/>
                      </a:pPr>
                      <a:r>
                        <a:rPr lang="en-US" sz="1800" cap="none" spc="0" dirty="0"/>
                        <a:t>Efficiency of algorithms</a:t>
                      </a:r>
                    </a:p>
                  </a:txBody>
                  <a:tcPr marL="90199" marR="90199" marT="45100" marB="45100"/>
                </a:tc>
                <a:extLst>
                  <a:ext uri="{0D108BD9-81ED-4DB2-BD59-A6C34878D82A}">
                    <a16:rowId xmlns:a16="http://schemas.microsoft.com/office/drawing/2014/main" val="10002"/>
                  </a:ext>
                </a:extLst>
              </a:tr>
              <a:tr h="949040">
                <a:tc>
                  <a:txBody>
                    <a:bodyPr/>
                    <a:lstStyle/>
                    <a:p>
                      <a:pPr>
                        <a:lnSpc>
                          <a:spcPct val="100000"/>
                        </a:lnSpc>
                      </a:pPr>
                      <a:r>
                        <a:rPr lang="en-US" sz="1800" dirty="0"/>
                        <a:t>            </a:t>
                      </a:r>
                    </a:p>
                    <a:p>
                      <a:pPr>
                        <a:lnSpc>
                          <a:spcPct val="100000"/>
                        </a:lnSpc>
                      </a:pPr>
                      <a:endParaRPr lang="en-US" sz="1800" dirty="0"/>
                    </a:p>
                    <a:p>
                      <a:pPr algn="ctr">
                        <a:lnSpc>
                          <a:spcPct val="100000"/>
                        </a:lnSpc>
                      </a:pPr>
                      <a:r>
                        <a:rPr lang="en-US" sz="1800" cap="none" spc="0" dirty="0"/>
                        <a:t>Experiment</a:t>
                      </a:r>
                      <a:endParaRPr lang="en-US" sz="1800" dirty="0"/>
                    </a:p>
                  </a:txBody>
                  <a:tcPr marL="90199" marR="90199" marT="45100" marB="45100"/>
                </a:tc>
                <a:tc>
                  <a:txBody>
                    <a:bodyPr/>
                    <a:lstStyle/>
                    <a:p>
                      <a:pPr>
                        <a:lnSpc>
                          <a:spcPct val="100000"/>
                        </a:lnSpc>
                        <a:buFont typeface="Arial"/>
                        <a:buChar char="•"/>
                      </a:pPr>
                      <a:r>
                        <a:rPr lang="en-US" sz="1800" cap="none" spc="0" dirty="0"/>
                        <a:t>Experiment on different types of ML models</a:t>
                      </a:r>
                    </a:p>
                    <a:p>
                      <a:pPr>
                        <a:lnSpc>
                          <a:spcPct val="100000"/>
                        </a:lnSpc>
                        <a:buFont typeface="Arial"/>
                        <a:buChar char="•"/>
                      </a:pPr>
                      <a:r>
                        <a:rPr lang="en-US" sz="1800" cap="none" spc="0" dirty="0"/>
                        <a:t>Experiment on different distance metrics like Euclidean, </a:t>
                      </a:r>
                      <a:r>
                        <a:rPr lang="en-US" sz="1800" cap="none" spc="0" dirty="0" err="1"/>
                        <a:t>Manhatten</a:t>
                      </a:r>
                      <a:r>
                        <a:rPr lang="en-US" sz="1800" cap="none" spc="0" dirty="0"/>
                        <a:t>, </a:t>
                      </a:r>
                      <a:r>
                        <a:rPr lang="en-US" sz="1800" cap="none" spc="0" dirty="0" err="1"/>
                        <a:t>Minkowski</a:t>
                      </a:r>
                      <a:endParaRPr lang="en-US" sz="1800" cap="none" spc="0" dirty="0">
                        <a:solidFill>
                          <a:schemeClr val="tx1">
                            <a:lumMod val="75000"/>
                            <a:lumOff val="25000"/>
                          </a:schemeClr>
                        </a:solidFill>
                      </a:endParaRPr>
                    </a:p>
                  </a:txBody>
                  <a:tcPr marL="90199" marR="90199" marT="45100" marB="45100"/>
                </a:tc>
                <a:tc>
                  <a:txBody>
                    <a:bodyPr/>
                    <a:lstStyle/>
                    <a:p>
                      <a:pPr marL="285750" indent="-285750">
                        <a:lnSpc>
                          <a:spcPct val="100000"/>
                        </a:lnSpc>
                        <a:buFont typeface="Arial" panose="020B0604020202020204" pitchFamily="34" charset="0"/>
                        <a:buChar char="•"/>
                      </a:pPr>
                      <a:r>
                        <a:rPr lang="en-US" sz="1800" cap="none" spc="0" dirty="0"/>
                        <a:t>ML models</a:t>
                      </a:r>
                    </a:p>
                    <a:p>
                      <a:pPr marL="285750" indent="-285750">
                        <a:lnSpc>
                          <a:spcPct val="100000"/>
                        </a:lnSpc>
                        <a:buFont typeface="Arial" panose="020B0604020202020204" pitchFamily="34" charset="0"/>
                        <a:buChar char="•"/>
                      </a:pPr>
                      <a:r>
                        <a:rPr lang="en-US" sz="1800" cap="none" spc="0" dirty="0"/>
                        <a:t>Distance Metrics</a:t>
                      </a:r>
                      <a:endParaRPr lang="en-US" sz="1800" cap="none" spc="0" dirty="0">
                        <a:solidFill>
                          <a:schemeClr val="tx1">
                            <a:lumMod val="75000"/>
                            <a:lumOff val="25000"/>
                          </a:schemeClr>
                        </a:solidFill>
                      </a:endParaRPr>
                    </a:p>
                  </a:txBody>
                  <a:tcPr marL="90199" marR="90199" marT="45100" marB="4510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2134747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1CA1462-8FE2-402D-A407-E134D4DDDEBA}"/>
              </a:ext>
            </a:extLst>
          </p:cNvPr>
          <p:cNvSpPr txBox="1">
            <a:spLocks/>
          </p:cNvSpPr>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2600" kern="1200">
                <a:solidFill>
                  <a:srgbClr val="FFFFFF"/>
                </a:solidFill>
                <a:latin typeface="+mj-lt"/>
                <a:ea typeface="+mj-ea"/>
                <a:cs typeface="+mj-cs"/>
              </a:rPr>
              <a:t>Idea matrix</a:t>
            </a:r>
          </a:p>
          <a:p>
            <a:pPr algn="ctr">
              <a:spcAft>
                <a:spcPts val="600"/>
              </a:spcAft>
            </a:pPr>
            <a:r>
              <a:rPr lang="en-US" sz="2600" kern="1200">
                <a:solidFill>
                  <a:srgbClr val="FFFFFF"/>
                </a:solidFill>
                <a:latin typeface="+mj-lt"/>
                <a:ea typeface="+mj-ea"/>
                <a:cs typeface="+mj-cs"/>
              </a:rPr>
              <a:t>‘A’</a:t>
            </a:r>
          </a:p>
        </p:txBody>
      </p:sp>
      <p:graphicFrame>
        <p:nvGraphicFramePr>
          <p:cNvPr id="3" name="Table 2">
            <a:extLst>
              <a:ext uri="{FF2B5EF4-FFF2-40B4-BE49-F238E27FC236}">
                <a16:creationId xmlns:a16="http://schemas.microsoft.com/office/drawing/2014/main" id="{29428195-3E99-4887-A904-E3B357470D3D}"/>
              </a:ext>
            </a:extLst>
          </p:cNvPr>
          <p:cNvGraphicFramePr/>
          <p:nvPr/>
        </p:nvGraphicFramePr>
        <p:xfrm>
          <a:off x="4038600" y="1161578"/>
          <a:ext cx="7188201" cy="4769202"/>
        </p:xfrm>
        <a:graphic>
          <a:graphicData uri="http://schemas.openxmlformats.org/drawingml/2006/table">
            <a:tbl>
              <a:tblPr firstRow="1" bandRow="1">
                <a:tableStyleId>{5C22544A-7EE6-4342-B048-85BDC9FD1C3A}</a:tableStyleId>
              </a:tblPr>
              <a:tblGrid>
                <a:gridCol w="1609151">
                  <a:extLst>
                    <a:ext uri="{9D8B030D-6E8A-4147-A177-3AD203B41FA5}">
                      <a16:colId xmlns:a16="http://schemas.microsoft.com/office/drawing/2014/main" val="20000"/>
                    </a:ext>
                  </a:extLst>
                </a:gridCol>
                <a:gridCol w="3087411">
                  <a:extLst>
                    <a:ext uri="{9D8B030D-6E8A-4147-A177-3AD203B41FA5}">
                      <a16:colId xmlns:a16="http://schemas.microsoft.com/office/drawing/2014/main" val="20001"/>
                    </a:ext>
                  </a:extLst>
                </a:gridCol>
                <a:gridCol w="2491639">
                  <a:extLst>
                    <a:ext uri="{9D8B030D-6E8A-4147-A177-3AD203B41FA5}">
                      <a16:colId xmlns:a16="http://schemas.microsoft.com/office/drawing/2014/main" val="20002"/>
                    </a:ext>
                  </a:extLst>
                </a:gridCol>
              </a:tblGrid>
              <a:tr h="879349">
                <a:tc>
                  <a:txBody>
                    <a:bodyPr/>
                    <a:lstStyle/>
                    <a:p>
                      <a:pPr algn="ctr">
                        <a:lnSpc>
                          <a:spcPct val="100000"/>
                        </a:lnSpc>
                      </a:pPr>
                      <a:endParaRPr lang="en-US" sz="1700"/>
                    </a:p>
                    <a:p>
                      <a:pPr algn="ctr">
                        <a:lnSpc>
                          <a:spcPct val="100000"/>
                        </a:lnSpc>
                      </a:pPr>
                      <a:endParaRPr lang="en-US" sz="1700"/>
                    </a:p>
                    <a:p>
                      <a:pPr algn="ctr">
                        <a:lnSpc>
                          <a:spcPct val="100000"/>
                        </a:lnSpc>
                      </a:pPr>
                      <a:r>
                        <a:rPr lang="en-US" sz="1700"/>
                        <a:t>IDEA</a:t>
                      </a:r>
                      <a:endParaRPr lang="en-US" sz="1700" b="1">
                        <a:solidFill>
                          <a:schemeClr val="tx1"/>
                        </a:solidFill>
                      </a:endParaRPr>
                    </a:p>
                  </a:txBody>
                  <a:tcPr marL="80776" marR="80776" marT="40387" marB="40387"/>
                </a:tc>
                <a:tc>
                  <a:txBody>
                    <a:bodyPr/>
                    <a:lstStyle/>
                    <a:p>
                      <a:pPr algn="ctr"/>
                      <a:endParaRPr lang="en-US" sz="1700"/>
                    </a:p>
                    <a:p>
                      <a:pPr algn="ctr"/>
                      <a:endParaRPr lang="en-US" sz="1700"/>
                    </a:p>
                    <a:p>
                      <a:pPr algn="ctr"/>
                      <a:r>
                        <a:rPr lang="en-US" sz="1700"/>
                        <a:t>Deliverable</a:t>
                      </a:r>
                      <a:endParaRPr lang="en-US" sz="1700" b="1"/>
                    </a:p>
                  </a:txBody>
                  <a:tcPr marL="80776" marR="80776" marT="40387" marB="40387"/>
                </a:tc>
                <a:tc>
                  <a:txBody>
                    <a:bodyPr/>
                    <a:lstStyle/>
                    <a:p>
                      <a:pPr algn="ctr"/>
                      <a:endParaRPr lang="en-US" sz="1700" dirty="0"/>
                    </a:p>
                    <a:p>
                      <a:pPr algn="ctr"/>
                      <a:endParaRPr lang="en-US" sz="1700" dirty="0"/>
                    </a:p>
                    <a:p>
                      <a:pPr algn="ctr"/>
                      <a:r>
                        <a:rPr lang="en-US" sz="1700" dirty="0"/>
                        <a:t>Parameter Affected </a:t>
                      </a:r>
                      <a:endParaRPr lang="en-US" sz="1700" b="1" dirty="0"/>
                    </a:p>
                  </a:txBody>
                  <a:tcPr marL="80776" marR="80776" marT="40387" marB="40387"/>
                </a:tc>
                <a:extLst>
                  <a:ext uri="{0D108BD9-81ED-4DB2-BD59-A6C34878D82A}">
                    <a16:rowId xmlns:a16="http://schemas.microsoft.com/office/drawing/2014/main" val="10000"/>
                  </a:ext>
                </a:extLst>
              </a:tr>
              <a:tr h="1132864">
                <a:tc>
                  <a:txBody>
                    <a:bodyPr/>
                    <a:lstStyle/>
                    <a:p>
                      <a:pPr>
                        <a:lnSpc>
                          <a:spcPct val="100000"/>
                        </a:lnSpc>
                      </a:pPr>
                      <a:r>
                        <a:rPr lang="en-US" sz="1700"/>
                        <a:t>         </a:t>
                      </a:r>
                    </a:p>
                    <a:p>
                      <a:pPr>
                        <a:lnSpc>
                          <a:spcPct val="100000"/>
                        </a:lnSpc>
                      </a:pPr>
                      <a:r>
                        <a:rPr lang="en-US" sz="1700"/>
                        <a:t>          </a:t>
                      </a:r>
                    </a:p>
                    <a:p>
                      <a:pPr algn="ctr">
                        <a:lnSpc>
                          <a:spcPct val="100000"/>
                        </a:lnSpc>
                      </a:pPr>
                      <a:r>
                        <a:rPr lang="en-US" sz="1700"/>
                        <a:t>  Accelerate</a:t>
                      </a:r>
                    </a:p>
                  </a:txBody>
                  <a:tcPr marL="80776" marR="80776" marT="40387" marB="40387"/>
                </a:tc>
                <a:tc>
                  <a:txBody>
                    <a:bodyPr/>
                    <a:lstStyle/>
                    <a:p>
                      <a:pPr>
                        <a:lnSpc>
                          <a:spcPct val="100000"/>
                        </a:lnSpc>
                        <a:buFont typeface="Arial"/>
                        <a:buChar char="•"/>
                      </a:pPr>
                      <a:r>
                        <a:rPr lang="en-US" sz="1700" dirty="0"/>
                        <a:t>Accelerates the process of classifying</a:t>
                      </a:r>
                      <a:r>
                        <a:rPr lang="en-US" sz="1700" baseline="0" dirty="0"/>
                        <a:t> the glasses according to its properties </a:t>
                      </a:r>
                      <a:endParaRPr lang="en-US" sz="1700" dirty="0"/>
                    </a:p>
                  </a:txBody>
                  <a:tcPr marL="80776" marR="80776" marT="40387" marB="40387"/>
                </a:tc>
                <a:tc>
                  <a:txBody>
                    <a:bodyPr/>
                    <a:lstStyle/>
                    <a:p>
                      <a:pPr>
                        <a:lnSpc>
                          <a:spcPct val="100000"/>
                        </a:lnSpc>
                        <a:buFont typeface="Arial"/>
                        <a:buChar char="•"/>
                      </a:pPr>
                      <a:r>
                        <a:rPr lang="en-US" sz="1700" dirty="0"/>
                        <a:t>Execution speed</a:t>
                      </a:r>
                      <a:r>
                        <a:rPr lang="en-US" sz="1700" baseline="0" dirty="0"/>
                        <a:t> of the process in the factory/company</a:t>
                      </a:r>
                      <a:endParaRPr lang="en-US" sz="1700" dirty="0">
                        <a:solidFill>
                          <a:srgbClr val="000000"/>
                        </a:solidFill>
                        <a:latin typeface="Constantia"/>
                      </a:endParaRPr>
                    </a:p>
                  </a:txBody>
                  <a:tcPr marL="80776" marR="80776" marT="40387" marB="40387"/>
                </a:tc>
                <a:extLst>
                  <a:ext uri="{0D108BD9-81ED-4DB2-BD59-A6C34878D82A}">
                    <a16:rowId xmlns:a16="http://schemas.microsoft.com/office/drawing/2014/main" val="10001"/>
                  </a:ext>
                </a:extLst>
              </a:tr>
              <a:tr h="879349">
                <a:tc>
                  <a:txBody>
                    <a:bodyPr/>
                    <a:lstStyle/>
                    <a:p>
                      <a:pPr>
                        <a:lnSpc>
                          <a:spcPct val="100000"/>
                        </a:lnSpc>
                      </a:pPr>
                      <a:r>
                        <a:rPr lang="en-US" sz="1700"/>
                        <a:t>            </a:t>
                      </a:r>
                    </a:p>
                    <a:p>
                      <a:pPr algn="ctr">
                        <a:lnSpc>
                          <a:spcPct val="100000"/>
                        </a:lnSpc>
                      </a:pPr>
                      <a:r>
                        <a:rPr lang="en-US" sz="1700"/>
                        <a:t> </a:t>
                      </a:r>
                    </a:p>
                    <a:p>
                      <a:pPr algn="ctr">
                        <a:lnSpc>
                          <a:spcPct val="100000"/>
                        </a:lnSpc>
                      </a:pPr>
                      <a:r>
                        <a:rPr lang="en-US" sz="1700"/>
                        <a:t> Analysis</a:t>
                      </a:r>
                    </a:p>
                  </a:txBody>
                  <a:tcPr marL="80776" marR="80776" marT="40387" marB="40387"/>
                </a:tc>
                <a:tc>
                  <a:txBody>
                    <a:bodyPr/>
                    <a:lstStyle/>
                    <a:p>
                      <a:pPr>
                        <a:lnSpc>
                          <a:spcPct val="100000"/>
                        </a:lnSpc>
                        <a:buFont typeface="Arial"/>
                        <a:buChar char="•"/>
                      </a:pPr>
                      <a:r>
                        <a:rPr lang="en-US" sz="1700" dirty="0"/>
                        <a:t>It analyses</a:t>
                      </a:r>
                      <a:r>
                        <a:rPr lang="en-US" sz="1700" baseline="0" dirty="0"/>
                        <a:t> the data using K-means clustering and forms a visual representation of the clusters.</a:t>
                      </a:r>
                      <a:endParaRPr lang="en-US" sz="1700" dirty="0"/>
                    </a:p>
                  </a:txBody>
                  <a:tcPr marL="80776" marR="80776" marT="40387" marB="40387"/>
                </a:tc>
                <a:tc>
                  <a:txBody>
                    <a:bodyPr/>
                    <a:lstStyle/>
                    <a:p>
                      <a:pPr>
                        <a:lnSpc>
                          <a:spcPct val="100000"/>
                        </a:lnSpc>
                        <a:buFont typeface="Arial"/>
                        <a:buChar char="•"/>
                      </a:pPr>
                      <a:r>
                        <a:rPr lang="en-US" sz="1700" dirty="0"/>
                        <a:t>Understanding and knowledge of the dataset</a:t>
                      </a:r>
                    </a:p>
                    <a:p>
                      <a:pPr>
                        <a:lnSpc>
                          <a:spcPct val="100000"/>
                        </a:lnSpc>
                      </a:pPr>
                      <a:endParaRPr lang="en-US" sz="1700" dirty="0"/>
                    </a:p>
                  </a:txBody>
                  <a:tcPr marL="80776" marR="80776" marT="40387" marB="40387"/>
                </a:tc>
                <a:extLst>
                  <a:ext uri="{0D108BD9-81ED-4DB2-BD59-A6C34878D82A}">
                    <a16:rowId xmlns:a16="http://schemas.microsoft.com/office/drawing/2014/main" val="10002"/>
                  </a:ext>
                </a:extLst>
              </a:tr>
              <a:tr h="1639895">
                <a:tc>
                  <a:txBody>
                    <a:bodyPr/>
                    <a:lstStyle/>
                    <a:p>
                      <a:pPr>
                        <a:lnSpc>
                          <a:spcPct val="100000"/>
                        </a:lnSpc>
                      </a:pPr>
                      <a:r>
                        <a:rPr lang="en-US" sz="1700" dirty="0"/>
                        <a:t>            </a:t>
                      </a:r>
                    </a:p>
                    <a:p>
                      <a:pPr>
                        <a:lnSpc>
                          <a:spcPct val="100000"/>
                        </a:lnSpc>
                      </a:pPr>
                      <a:r>
                        <a:rPr lang="en-US" sz="1700" dirty="0"/>
                        <a:t>       Actualize</a:t>
                      </a:r>
                    </a:p>
                  </a:txBody>
                  <a:tcPr marL="80776" marR="80776" marT="40387" marB="40387"/>
                </a:tc>
                <a:tc>
                  <a:txBody>
                    <a:bodyPr/>
                    <a:lstStyle/>
                    <a:p>
                      <a:pPr>
                        <a:lnSpc>
                          <a:spcPct val="100000"/>
                        </a:lnSpc>
                        <a:buFont typeface="Arial"/>
                        <a:buNone/>
                      </a:pPr>
                      <a:endParaRPr lang="en-US" sz="1700" dirty="0"/>
                    </a:p>
                    <a:p>
                      <a:pPr marL="285750" indent="-285750">
                        <a:lnSpc>
                          <a:spcPct val="100000"/>
                        </a:lnSpc>
                        <a:buFont typeface="Arial" panose="020B0604020202020204" pitchFamily="34" charset="0"/>
                        <a:buChar char="•"/>
                      </a:pPr>
                      <a:r>
                        <a:rPr lang="en-US" sz="1700" dirty="0"/>
                        <a:t>Implementation of the system</a:t>
                      </a:r>
                      <a:r>
                        <a:rPr lang="en-US" sz="1700" baseline="0" dirty="0"/>
                        <a:t> using the dataset</a:t>
                      </a:r>
                      <a:endParaRPr lang="en-US" sz="1700" dirty="0"/>
                    </a:p>
                  </a:txBody>
                  <a:tcPr marL="80776" marR="80776" marT="40387" marB="40387"/>
                </a:tc>
                <a:tc>
                  <a:txBody>
                    <a:bodyPr/>
                    <a:lstStyle/>
                    <a:p>
                      <a:pPr>
                        <a:lnSpc>
                          <a:spcPct val="100000"/>
                        </a:lnSpc>
                        <a:buFont typeface="Arial"/>
                        <a:buNone/>
                      </a:pPr>
                      <a:endParaRPr lang="en-US" sz="1700" dirty="0"/>
                    </a:p>
                    <a:p>
                      <a:pPr marL="285750" indent="-285750">
                        <a:lnSpc>
                          <a:spcPct val="100000"/>
                        </a:lnSpc>
                        <a:buFont typeface="Arial" panose="020B0604020202020204" pitchFamily="34" charset="0"/>
                        <a:buChar char="•"/>
                      </a:pPr>
                      <a:r>
                        <a:rPr lang="en-US" sz="1700"/>
                        <a:t>Project model</a:t>
                      </a:r>
                      <a:endParaRPr lang="en-US" sz="1700" dirty="0"/>
                    </a:p>
                    <a:p>
                      <a:pPr>
                        <a:lnSpc>
                          <a:spcPct val="100000"/>
                        </a:lnSpc>
                        <a:buFont typeface="Arial"/>
                        <a:buNone/>
                      </a:pPr>
                      <a:endParaRPr lang="en-US" sz="1700" dirty="0"/>
                    </a:p>
                  </a:txBody>
                  <a:tcPr marL="80776" marR="80776" marT="40387" marB="40387"/>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982125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D22F3-B468-4A4F-9467-01E958BBC7C0}"/>
              </a:ext>
            </a:extLst>
          </p:cNvPr>
          <p:cNvSpPr>
            <a:spLocks noGrp="1"/>
          </p:cNvSpPr>
          <p:nvPr>
            <p:ph type="title"/>
          </p:nvPr>
        </p:nvSpPr>
        <p:spPr>
          <a:xfrm>
            <a:off x="1272247" y="324353"/>
            <a:ext cx="4382521" cy="2007789"/>
          </a:xfrm>
        </p:spPr>
        <p:txBody>
          <a:bodyPr/>
          <a:lstStyle/>
          <a:p>
            <a:pPr lvl="0">
              <a:spcBef>
                <a:spcPts val="0"/>
              </a:spcBef>
            </a:pPr>
            <a:r>
              <a:rPr lang="en-US" dirty="0"/>
              <a:t>LP - 2</a:t>
            </a:r>
            <a:br>
              <a:rPr lang="en-US" dirty="0"/>
            </a:br>
            <a:r>
              <a:rPr lang="en-US" dirty="0"/>
              <a:t>Part A: Data Mining</a:t>
            </a:r>
          </a:p>
        </p:txBody>
      </p:sp>
      <p:sp>
        <p:nvSpPr>
          <p:cNvPr id="3" name="Content Placeholder 2">
            <a:extLst>
              <a:ext uri="{FF2B5EF4-FFF2-40B4-BE49-F238E27FC236}">
                <a16:creationId xmlns:a16="http://schemas.microsoft.com/office/drawing/2014/main" id="{CCC439E3-1F38-43DE-A273-AA42C212D66A}"/>
              </a:ext>
            </a:extLst>
          </p:cNvPr>
          <p:cNvSpPr>
            <a:spLocks noGrp="1"/>
          </p:cNvSpPr>
          <p:nvPr>
            <p:ph type="body" sz="quarter" idx="16"/>
          </p:nvPr>
        </p:nvSpPr>
        <p:spPr>
          <a:xfrm>
            <a:off x="6156000" y="593890"/>
            <a:ext cx="4880300" cy="5976592"/>
          </a:xfrm>
        </p:spPr>
        <p:txBody>
          <a:bodyPr>
            <a:normAutofit/>
          </a:bodyPr>
          <a:lstStyle/>
          <a:p>
            <a:pPr marL="0" lvl="0" indent="0">
              <a:spcBef>
                <a:spcPts val="0"/>
              </a:spcBef>
              <a:buNone/>
            </a:pPr>
            <a:r>
              <a:rPr lang="en-US" dirty="0"/>
              <a:t>ASSIGNMENTS:</a:t>
            </a:r>
          </a:p>
          <a:p>
            <a:pPr marL="457200" lvl="0" indent="-323850">
              <a:spcBef>
                <a:spcPts val="1600"/>
              </a:spcBef>
              <a:buSzPts val="1500"/>
              <a:buChar char="●"/>
            </a:pPr>
            <a:r>
              <a:rPr lang="en-US" dirty="0"/>
              <a:t>Write Java/Python code for simple implementation of K-means clustering algorithm.</a:t>
            </a:r>
          </a:p>
          <a:p>
            <a:pPr marL="457200" lvl="0" indent="-323850">
              <a:spcBef>
                <a:spcPts val="0"/>
              </a:spcBef>
              <a:buSzPts val="1500"/>
              <a:buChar char="●"/>
            </a:pPr>
            <a:r>
              <a:rPr lang="en-US" dirty="0"/>
              <a:t>Implement </a:t>
            </a:r>
            <a:r>
              <a:rPr lang="en-US" dirty="0" err="1"/>
              <a:t>Apriori</a:t>
            </a:r>
            <a:r>
              <a:rPr lang="en-US" dirty="0"/>
              <a:t> approach for data mining to organize data items on shelf using given table using Java/Python.</a:t>
            </a:r>
          </a:p>
          <a:p>
            <a:pPr marL="457200" lvl="0" indent="-323850">
              <a:spcBef>
                <a:spcPts val="0"/>
              </a:spcBef>
              <a:buSzPts val="1500"/>
              <a:buChar char="●"/>
            </a:pPr>
            <a:r>
              <a:rPr lang="en-US" dirty="0"/>
              <a:t>Implement Naive Bayes for concurrent application. Approach should handle categorical and continuous data using Java/Python.</a:t>
            </a:r>
          </a:p>
          <a:p>
            <a:pPr marL="457200" lvl="0" indent="-323850">
              <a:spcBef>
                <a:spcPts val="0"/>
              </a:spcBef>
              <a:buSzPts val="1500"/>
              <a:buChar char="●"/>
            </a:pPr>
            <a:r>
              <a:rPr lang="en-US" dirty="0"/>
              <a:t>Consider a suitable text dataset. Remove stop words, apply stemming and feature selection techniques to represent documents as vectors. </a:t>
            </a:r>
          </a:p>
          <a:p>
            <a:endParaRPr lang="en-US" dirty="0"/>
          </a:p>
        </p:txBody>
      </p:sp>
    </p:spTree>
    <p:extLst>
      <p:ext uri="{BB962C8B-B14F-4D97-AF65-F5344CB8AC3E}">
        <p14:creationId xmlns:p14="http://schemas.microsoft.com/office/powerpoint/2010/main" val="8013577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USE CASE DIAGRAM</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69646" y="1825625"/>
            <a:ext cx="4252707" cy="4351338"/>
          </a:xfrm>
        </p:spPr>
      </p:pic>
    </p:spTree>
    <p:extLst>
      <p:ext uri="{BB962C8B-B14F-4D97-AF65-F5344CB8AC3E}">
        <p14:creationId xmlns:p14="http://schemas.microsoft.com/office/powerpoint/2010/main" val="11709514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SEQUENCE DIAGRAM</a:t>
            </a:r>
            <a:endParaRPr lang="en-IN"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87500" y="1825625"/>
            <a:ext cx="6016999" cy="4351338"/>
          </a:xfrm>
          <a:prstGeom prst="rect">
            <a:avLst/>
          </a:prstGeom>
          <a:noFill/>
          <a:ln>
            <a:noFill/>
          </a:ln>
        </p:spPr>
      </p:pic>
    </p:spTree>
    <p:extLst>
      <p:ext uri="{BB962C8B-B14F-4D97-AF65-F5344CB8AC3E}">
        <p14:creationId xmlns:p14="http://schemas.microsoft.com/office/powerpoint/2010/main" val="2758901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DIAGRAM</a:t>
            </a:r>
            <a:endParaRPr lang="en-IN"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73297" y="1825625"/>
            <a:ext cx="4245406" cy="4351338"/>
          </a:xfrm>
          <a:prstGeom prst="rect">
            <a:avLst/>
          </a:prstGeom>
          <a:noFill/>
          <a:ln>
            <a:noFill/>
          </a:ln>
        </p:spPr>
      </p:pic>
    </p:spTree>
    <p:extLst>
      <p:ext uri="{BB962C8B-B14F-4D97-AF65-F5344CB8AC3E}">
        <p14:creationId xmlns:p14="http://schemas.microsoft.com/office/powerpoint/2010/main" val="38593752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02883-8499-4933-8217-62831443BAC7}"/>
              </a:ext>
            </a:extLst>
          </p:cNvPr>
          <p:cNvSpPr>
            <a:spLocks noGrp="1"/>
          </p:cNvSpPr>
          <p:nvPr>
            <p:ph type="title"/>
          </p:nvPr>
        </p:nvSpPr>
        <p:spPr/>
        <p:txBody>
          <a:bodyPr/>
          <a:lstStyle/>
          <a:p>
            <a:pPr marL="285750" indent="-285750">
              <a:lnSpc>
                <a:spcPct val="100000"/>
              </a:lnSpc>
            </a:pPr>
            <a:r>
              <a:rPr lang="en-US" dirty="0"/>
              <a:t>GUI</a:t>
            </a:r>
          </a:p>
        </p:txBody>
      </p:sp>
      <p:pic>
        <p:nvPicPr>
          <p:cNvPr id="6" name="Picture 5">
            <a:extLst>
              <a:ext uri="{FF2B5EF4-FFF2-40B4-BE49-F238E27FC236}">
                <a16:creationId xmlns:a16="http://schemas.microsoft.com/office/drawing/2014/main" id="{7E85581C-6394-43FA-A9E4-D0B43A3E81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4461" y="942680"/>
            <a:ext cx="8469847" cy="4543720"/>
          </a:xfrm>
          <a:prstGeom prst="rect">
            <a:avLst/>
          </a:prstGeom>
        </p:spPr>
      </p:pic>
      <p:sp>
        <p:nvSpPr>
          <p:cNvPr id="7" name="Text Placeholder 4">
            <a:extLst>
              <a:ext uri="{FF2B5EF4-FFF2-40B4-BE49-F238E27FC236}">
                <a16:creationId xmlns:a16="http://schemas.microsoft.com/office/drawing/2014/main" id="{008CBDB1-6FC8-4706-837F-205565BC4ED1}"/>
              </a:ext>
            </a:extLst>
          </p:cNvPr>
          <p:cNvSpPr>
            <a:spLocks noGrp="1"/>
          </p:cNvSpPr>
          <p:nvPr>
            <p:ph type="body" sz="half" idx="2"/>
          </p:nvPr>
        </p:nvSpPr>
        <p:spPr>
          <a:xfrm>
            <a:off x="1024128" y="2257506"/>
            <a:ext cx="4389120" cy="3762294"/>
          </a:xfrm>
        </p:spPr>
        <p:txBody>
          <a:bodyPr/>
          <a:lstStyle/>
          <a:p>
            <a:r>
              <a:rPr lang="en-US" dirty="0"/>
              <a:t>Homepage </a:t>
            </a:r>
          </a:p>
          <a:p>
            <a:r>
              <a:rPr lang="en-US" dirty="0"/>
              <a:t>Before filling values</a:t>
            </a:r>
          </a:p>
        </p:txBody>
      </p:sp>
    </p:spTree>
    <p:extLst>
      <p:ext uri="{BB962C8B-B14F-4D97-AF65-F5344CB8AC3E}">
        <p14:creationId xmlns:p14="http://schemas.microsoft.com/office/powerpoint/2010/main" val="34014776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0888" y="988388"/>
            <a:ext cx="8073635" cy="4639414"/>
          </a:xfrm>
          <a:prstGeom prst="rect">
            <a:avLst/>
          </a:prstGeom>
        </p:spPr>
      </p:pic>
      <p:sp>
        <p:nvSpPr>
          <p:cNvPr id="6" name="Title 1">
            <a:extLst>
              <a:ext uri="{FF2B5EF4-FFF2-40B4-BE49-F238E27FC236}">
                <a16:creationId xmlns:a16="http://schemas.microsoft.com/office/drawing/2014/main" id="{D0A23D9C-9FB4-40D5-A173-A3E6666191FF}"/>
              </a:ext>
            </a:extLst>
          </p:cNvPr>
          <p:cNvSpPr txBox="1">
            <a:spLocks/>
          </p:cNvSpPr>
          <p:nvPr/>
        </p:nvSpPr>
        <p:spPr>
          <a:xfrm>
            <a:off x="1005274" y="820301"/>
            <a:ext cx="4389120" cy="1737360"/>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pPr marL="285750" indent="-285750">
              <a:lnSpc>
                <a:spcPct val="100000"/>
              </a:lnSpc>
            </a:pPr>
            <a:r>
              <a:rPr lang="en-US"/>
              <a:t>GUI</a:t>
            </a:r>
            <a:endParaRPr lang="en-US" dirty="0"/>
          </a:p>
        </p:txBody>
      </p:sp>
      <p:sp>
        <p:nvSpPr>
          <p:cNvPr id="7" name="Text Placeholder 4">
            <a:extLst>
              <a:ext uri="{FF2B5EF4-FFF2-40B4-BE49-F238E27FC236}">
                <a16:creationId xmlns:a16="http://schemas.microsoft.com/office/drawing/2014/main" id="{2711569E-B2F9-4BC4-84A3-8D7BC176CBA6}"/>
              </a:ext>
            </a:extLst>
          </p:cNvPr>
          <p:cNvSpPr txBox="1">
            <a:spLocks/>
          </p:cNvSpPr>
          <p:nvPr/>
        </p:nvSpPr>
        <p:spPr>
          <a:xfrm>
            <a:off x="1024128" y="2257506"/>
            <a:ext cx="4389120" cy="3762294"/>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dirty="0"/>
              <a:t>Homepage </a:t>
            </a:r>
          </a:p>
          <a:p>
            <a:r>
              <a:rPr lang="en-US" dirty="0"/>
              <a:t>Report </a:t>
            </a:r>
          </a:p>
          <a:p>
            <a:r>
              <a:rPr lang="en-US" dirty="0"/>
              <a:t>After classification</a:t>
            </a:r>
          </a:p>
        </p:txBody>
      </p:sp>
    </p:spTree>
    <p:extLst>
      <p:ext uri="{BB962C8B-B14F-4D97-AF65-F5344CB8AC3E}">
        <p14:creationId xmlns:p14="http://schemas.microsoft.com/office/powerpoint/2010/main" val="22044408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349B4-6BB2-4B9B-945F-E0F5189710A4}"/>
              </a:ext>
            </a:extLst>
          </p:cNvPr>
          <p:cNvSpPr>
            <a:spLocks noGrp="1"/>
          </p:cNvSpPr>
          <p:nvPr>
            <p:ph type="title"/>
          </p:nvPr>
        </p:nvSpPr>
        <p:spPr/>
        <p:txBody>
          <a:bodyPr/>
          <a:lstStyle/>
          <a:p>
            <a:r>
              <a:rPr lang="en-US" dirty="0"/>
              <a:t>Clustering</a:t>
            </a:r>
          </a:p>
        </p:txBody>
      </p:sp>
      <p:sp>
        <p:nvSpPr>
          <p:cNvPr id="5" name="Text Placeholder 4">
            <a:extLst>
              <a:ext uri="{FF2B5EF4-FFF2-40B4-BE49-F238E27FC236}">
                <a16:creationId xmlns:a16="http://schemas.microsoft.com/office/drawing/2014/main" id="{0B4DD551-E2DD-47C4-AB34-F95F766995ED}"/>
              </a:ext>
            </a:extLst>
          </p:cNvPr>
          <p:cNvSpPr>
            <a:spLocks noGrp="1"/>
          </p:cNvSpPr>
          <p:nvPr>
            <p:ph type="body" sz="half" idx="2"/>
          </p:nvPr>
        </p:nvSpPr>
        <p:spPr/>
        <p:txBody>
          <a:bodyPr/>
          <a:lstStyle/>
          <a:p>
            <a:r>
              <a:rPr lang="en-US" dirty="0"/>
              <a:t>partition n observations into </a:t>
            </a:r>
          </a:p>
          <a:p>
            <a:r>
              <a:rPr lang="en-US" dirty="0"/>
              <a:t>k clusters in which each </a:t>
            </a:r>
          </a:p>
          <a:p>
            <a:r>
              <a:rPr lang="en-US" dirty="0"/>
              <a:t>observation belongs to the </a:t>
            </a:r>
          </a:p>
          <a:p>
            <a:r>
              <a:rPr lang="en-US" dirty="0"/>
              <a:t>cluster with the nearest mean, </a:t>
            </a:r>
          </a:p>
          <a:p>
            <a:r>
              <a:rPr lang="en-US" dirty="0"/>
              <a:t>serving as a prototype of the </a:t>
            </a:r>
          </a:p>
          <a:p>
            <a:r>
              <a:rPr lang="en-US" dirty="0"/>
              <a:t>Cluster.</a:t>
            </a:r>
          </a:p>
        </p:txBody>
      </p:sp>
      <p:pic>
        <p:nvPicPr>
          <p:cNvPr id="7" name="Picture 6">
            <a:extLst>
              <a:ext uri="{FF2B5EF4-FFF2-40B4-BE49-F238E27FC236}">
                <a16:creationId xmlns:a16="http://schemas.microsoft.com/office/drawing/2014/main" id="{C3B8C4F3-E516-493C-B008-D85B7F6262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8290" y="1074656"/>
            <a:ext cx="8206260" cy="4402317"/>
          </a:xfrm>
          <a:prstGeom prst="rect">
            <a:avLst/>
          </a:prstGeom>
        </p:spPr>
      </p:pic>
    </p:spTree>
    <p:extLst>
      <p:ext uri="{BB962C8B-B14F-4D97-AF65-F5344CB8AC3E}">
        <p14:creationId xmlns:p14="http://schemas.microsoft.com/office/powerpoint/2010/main" val="13829225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14BF708-DAC8-4B14-9668-0E0FA39F1B73}"/>
              </a:ext>
            </a:extLst>
          </p:cNvPr>
          <p:cNvSpPr>
            <a:spLocks noGrp="1"/>
          </p:cNvSpPr>
          <p:nvPr>
            <p:ph type="title"/>
          </p:nvPr>
        </p:nvSpPr>
        <p:spPr>
          <a:xfrm>
            <a:off x="1370884" y="897992"/>
            <a:ext cx="9720072" cy="1499616"/>
          </a:xfrm>
        </p:spPr>
        <p:txBody>
          <a:bodyPr/>
          <a:lstStyle/>
          <a:p>
            <a:r>
              <a:rPr lang="en-IN" sz="5400" b="1" dirty="0"/>
              <a:t>Conclusion</a:t>
            </a:r>
            <a:br>
              <a:rPr lang="en-IN" sz="5400" b="1" dirty="0"/>
            </a:br>
            <a:endParaRPr lang="en-US" dirty="0"/>
          </a:p>
        </p:txBody>
      </p:sp>
      <p:sp>
        <p:nvSpPr>
          <p:cNvPr id="5" name="Content Placeholder 4">
            <a:extLst>
              <a:ext uri="{FF2B5EF4-FFF2-40B4-BE49-F238E27FC236}">
                <a16:creationId xmlns:a16="http://schemas.microsoft.com/office/drawing/2014/main" id="{9AD838A4-8A9A-47F2-BE73-79DC9378E507}"/>
              </a:ext>
            </a:extLst>
          </p:cNvPr>
          <p:cNvSpPr>
            <a:spLocks noGrp="1"/>
          </p:cNvSpPr>
          <p:nvPr>
            <p:ph idx="1"/>
          </p:nvPr>
        </p:nvSpPr>
        <p:spPr/>
        <p:txBody>
          <a:bodyPr>
            <a:normAutofit fontScale="92500" lnSpcReduction="20000"/>
          </a:bodyPr>
          <a:lstStyle/>
          <a:p>
            <a:pPr marL="285750" indent="-285750">
              <a:buFont typeface="Arial" pitchFamily="34" charset="0"/>
              <a:buChar char="•"/>
            </a:pPr>
            <a:r>
              <a:rPr lang="en-US" dirty="0"/>
              <a:t>We have created a system that can take input from the user about various attributes which are basically properties of the glass. These readings are then successfully classified according to the various categories of the glass.</a:t>
            </a:r>
          </a:p>
          <a:p>
            <a:pPr marL="285750" indent="-285750">
              <a:buFont typeface="Arial" pitchFamily="34" charset="0"/>
              <a:buChar char="•"/>
            </a:pPr>
            <a:r>
              <a:rPr lang="en-US" dirty="0"/>
              <a:t>Testing is performed which makes sure that the expected and actual results are a match for every single module. Different types such as unit testing, functional testing </a:t>
            </a:r>
            <a:r>
              <a:rPr lang="en-US" dirty="0" err="1"/>
              <a:t>etc</a:t>
            </a:r>
            <a:r>
              <a:rPr lang="en-US" dirty="0"/>
              <a:t> are performed to make the project detect free.</a:t>
            </a:r>
          </a:p>
          <a:p>
            <a:pPr marL="285750" indent="-285750">
              <a:buFont typeface="Arial" pitchFamily="34" charset="0"/>
              <a:buChar char="•"/>
            </a:pPr>
            <a:r>
              <a:rPr lang="en-US" dirty="0"/>
              <a:t>As a concluding point, given the values of the attributes, the algorithm has been trained to correctly predict the type of glass.</a:t>
            </a:r>
          </a:p>
          <a:p>
            <a:pPr marL="285750" indent="-285750">
              <a:buFont typeface="Arial" pitchFamily="34" charset="0"/>
              <a:buChar char="•"/>
            </a:pPr>
            <a:endParaRPr lang="en-US" dirty="0"/>
          </a:p>
          <a:p>
            <a:pPr marL="285750" indent="-285750">
              <a:buFont typeface="Arial" pitchFamily="34" charset="0"/>
              <a:buChar char="•"/>
            </a:pPr>
            <a:endParaRPr lang="en-US" dirty="0"/>
          </a:p>
          <a:p>
            <a:pPr marL="285750" indent="-285750">
              <a:buFont typeface="Arial" pitchFamily="34" charset="0"/>
              <a:buChar char="•"/>
            </a:pPr>
            <a:endParaRPr lang="en-US" dirty="0"/>
          </a:p>
          <a:p>
            <a:r>
              <a:rPr lang="en-US" dirty="0"/>
              <a:t>.</a:t>
            </a:r>
            <a:endParaRPr lang="en-IN" dirty="0"/>
          </a:p>
          <a:p>
            <a:endParaRPr lang="en-US" dirty="0"/>
          </a:p>
        </p:txBody>
      </p:sp>
    </p:spTree>
    <p:extLst>
      <p:ext uri="{BB962C8B-B14F-4D97-AF65-F5344CB8AC3E}">
        <p14:creationId xmlns:p14="http://schemas.microsoft.com/office/powerpoint/2010/main" val="408526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E77EF-1695-4521-A5A4-894E466E4B54}"/>
              </a:ext>
            </a:extLst>
          </p:cNvPr>
          <p:cNvSpPr>
            <a:spLocks noGrp="1"/>
          </p:cNvSpPr>
          <p:nvPr>
            <p:ph type="title"/>
          </p:nvPr>
        </p:nvSpPr>
        <p:spPr>
          <a:xfrm>
            <a:off x="810000" y="447187"/>
            <a:ext cx="10571998" cy="1768111"/>
          </a:xfrm>
        </p:spPr>
        <p:txBody>
          <a:bodyPr>
            <a:normAutofit fontScale="90000"/>
          </a:bodyPr>
          <a:lstStyle/>
          <a:p>
            <a:r>
              <a:rPr lang="en" dirty="0"/>
              <a:t>Write Java/Python code for simple implementation of K-means clustering algorithm.</a:t>
            </a:r>
            <a:endParaRPr lang="en-US" dirty="0"/>
          </a:p>
        </p:txBody>
      </p:sp>
      <p:sp>
        <p:nvSpPr>
          <p:cNvPr id="3" name="Content Placeholder 2">
            <a:extLst>
              <a:ext uri="{FF2B5EF4-FFF2-40B4-BE49-F238E27FC236}">
                <a16:creationId xmlns:a16="http://schemas.microsoft.com/office/drawing/2014/main" id="{AE3EE8A9-963D-4DF3-801B-4E4F6446DDFC}"/>
              </a:ext>
            </a:extLst>
          </p:cNvPr>
          <p:cNvSpPr>
            <a:spLocks noGrp="1"/>
          </p:cNvSpPr>
          <p:nvPr>
            <p:ph idx="1"/>
          </p:nvPr>
        </p:nvSpPr>
        <p:spPr>
          <a:xfrm>
            <a:off x="1024128" y="3429000"/>
            <a:ext cx="9720073" cy="2880359"/>
          </a:xfrm>
        </p:spPr>
        <p:txBody>
          <a:bodyPr/>
          <a:lstStyle/>
          <a:p>
            <a:pPr algn="ctr"/>
            <a:r>
              <a:rPr lang="en-US" dirty="0">
                <a:hlinkClick r:id="rId2" action="ppaction://hlinkfile"/>
              </a:rPr>
              <a:t>Link to K-means clustering</a:t>
            </a:r>
            <a:endParaRPr lang="en-US" dirty="0"/>
          </a:p>
        </p:txBody>
      </p:sp>
    </p:spTree>
    <p:extLst>
      <p:ext uri="{BB962C8B-B14F-4D97-AF65-F5344CB8AC3E}">
        <p14:creationId xmlns:p14="http://schemas.microsoft.com/office/powerpoint/2010/main" val="2047426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2C16D-A571-4B47-BE69-59A7150A0B43}"/>
              </a:ext>
            </a:extLst>
          </p:cNvPr>
          <p:cNvSpPr>
            <a:spLocks noGrp="1"/>
          </p:cNvSpPr>
          <p:nvPr>
            <p:ph type="title"/>
          </p:nvPr>
        </p:nvSpPr>
        <p:spPr>
          <a:xfrm>
            <a:off x="810000" y="447188"/>
            <a:ext cx="10571998" cy="1777538"/>
          </a:xfrm>
        </p:spPr>
        <p:txBody>
          <a:bodyPr>
            <a:normAutofit fontScale="90000"/>
          </a:bodyPr>
          <a:lstStyle/>
          <a:p>
            <a:r>
              <a:rPr lang="en" dirty="0"/>
              <a:t>Implement Apriori approach for data mining to organize data items on shelf using given table using Java/Python.</a:t>
            </a:r>
            <a:endParaRPr lang="en-US" dirty="0"/>
          </a:p>
        </p:txBody>
      </p:sp>
      <p:sp>
        <p:nvSpPr>
          <p:cNvPr id="3" name="Content Placeholder 2">
            <a:extLst>
              <a:ext uri="{FF2B5EF4-FFF2-40B4-BE49-F238E27FC236}">
                <a16:creationId xmlns:a16="http://schemas.microsoft.com/office/drawing/2014/main" id="{BD74E81F-E6AF-4A71-AAC9-65CF122DD00E}"/>
              </a:ext>
            </a:extLst>
          </p:cNvPr>
          <p:cNvSpPr>
            <a:spLocks noGrp="1"/>
          </p:cNvSpPr>
          <p:nvPr>
            <p:ph idx="1"/>
          </p:nvPr>
        </p:nvSpPr>
        <p:spPr>
          <a:xfrm>
            <a:off x="1024128" y="3429000"/>
            <a:ext cx="9720073" cy="2880359"/>
          </a:xfrm>
        </p:spPr>
        <p:txBody>
          <a:bodyPr/>
          <a:lstStyle/>
          <a:p>
            <a:pPr algn="ctr"/>
            <a:r>
              <a:rPr lang="en-US" dirty="0">
                <a:hlinkClick r:id="rId2" action="ppaction://hlinkfile"/>
              </a:rPr>
              <a:t>Link to </a:t>
            </a:r>
            <a:r>
              <a:rPr lang="en-US" dirty="0" err="1">
                <a:hlinkClick r:id="rId2" action="ppaction://hlinkfile"/>
              </a:rPr>
              <a:t>Apriori</a:t>
            </a:r>
            <a:r>
              <a:rPr lang="en-US" dirty="0">
                <a:hlinkClick r:id="rId2" action="ppaction://hlinkfile"/>
              </a:rPr>
              <a:t> approach</a:t>
            </a:r>
            <a:endParaRPr lang="en-US" dirty="0"/>
          </a:p>
        </p:txBody>
      </p:sp>
    </p:spTree>
    <p:extLst>
      <p:ext uri="{BB962C8B-B14F-4D97-AF65-F5344CB8AC3E}">
        <p14:creationId xmlns:p14="http://schemas.microsoft.com/office/powerpoint/2010/main" val="1106955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B9749-CBE3-48B2-B838-3CE1DD902B7F}"/>
              </a:ext>
            </a:extLst>
          </p:cNvPr>
          <p:cNvSpPr>
            <a:spLocks noGrp="1"/>
          </p:cNvSpPr>
          <p:nvPr>
            <p:ph type="title"/>
          </p:nvPr>
        </p:nvSpPr>
        <p:spPr>
          <a:xfrm>
            <a:off x="810000" y="169682"/>
            <a:ext cx="10571998" cy="2347275"/>
          </a:xfrm>
        </p:spPr>
        <p:txBody>
          <a:bodyPr>
            <a:normAutofit/>
          </a:bodyPr>
          <a:lstStyle/>
          <a:p>
            <a:r>
              <a:rPr lang="en" sz="3200" dirty="0"/>
              <a:t>Implement Naive Bayes for concurrent application. Approach should handle categorical and continuous data using Java/Python.</a:t>
            </a:r>
            <a:endParaRPr lang="en-US" sz="3200" dirty="0"/>
          </a:p>
        </p:txBody>
      </p:sp>
      <p:sp>
        <p:nvSpPr>
          <p:cNvPr id="3" name="Content Placeholder 2">
            <a:extLst>
              <a:ext uri="{FF2B5EF4-FFF2-40B4-BE49-F238E27FC236}">
                <a16:creationId xmlns:a16="http://schemas.microsoft.com/office/drawing/2014/main" id="{5EEB95F2-EC18-4EB1-AD8C-C0FA855DF284}"/>
              </a:ext>
            </a:extLst>
          </p:cNvPr>
          <p:cNvSpPr>
            <a:spLocks noGrp="1"/>
          </p:cNvSpPr>
          <p:nvPr>
            <p:ph idx="1"/>
          </p:nvPr>
        </p:nvSpPr>
        <p:spPr>
          <a:xfrm>
            <a:off x="1024128" y="3429000"/>
            <a:ext cx="9720073" cy="2880360"/>
          </a:xfrm>
        </p:spPr>
        <p:txBody>
          <a:bodyPr>
            <a:normAutofit/>
          </a:bodyPr>
          <a:lstStyle/>
          <a:p>
            <a:pPr algn="ctr"/>
            <a:r>
              <a:rPr lang="en-US" dirty="0">
                <a:hlinkClick r:id="rId2" action="ppaction://hlinkfile"/>
              </a:rPr>
              <a:t>Link to Naïve Bayes</a:t>
            </a:r>
            <a:endParaRPr lang="en-US" dirty="0"/>
          </a:p>
        </p:txBody>
      </p:sp>
    </p:spTree>
    <p:extLst>
      <p:ext uri="{BB962C8B-B14F-4D97-AF65-F5344CB8AC3E}">
        <p14:creationId xmlns:p14="http://schemas.microsoft.com/office/powerpoint/2010/main" val="2767315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6FE94-3F6A-4ED2-84C4-E002E4492E59}"/>
              </a:ext>
            </a:extLst>
          </p:cNvPr>
          <p:cNvSpPr>
            <a:spLocks noGrp="1"/>
          </p:cNvSpPr>
          <p:nvPr>
            <p:ph type="title"/>
          </p:nvPr>
        </p:nvSpPr>
        <p:spPr>
          <a:xfrm>
            <a:off x="810000" y="447187"/>
            <a:ext cx="10571998" cy="1730405"/>
          </a:xfrm>
        </p:spPr>
        <p:txBody>
          <a:bodyPr>
            <a:normAutofit/>
          </a:bodyPr>
          <a:lstStyle/>
          <a:p>
            <a:r>
              <a:rPr lang="en" sz="2800" dirty="0"/>
              <a:t>Consider a suitable text dataset. Remove stopwords, apply stemming and feature selection techniques to represent documents as vectors. </a:t>
            </a:r>
            <a:endParaRPr lang="en-US" sz="2800" dirty="0"/>
          </a:p>
        </p:txBody>
      </p:sp>
      <p:sp>
        <p:nvSpPr>
          <p:cNvPr id="3" name="Content Placeholder 2">
            <a:extLst>
              <a:ext uri="{FF2B5EF4-FFF2-40B4-BE49-F238E27FC236}">
                <a16:creationId xmlns:a16="http://schemas.microsoft.com/office/drawing/2014/main" id="{EC497D08-AF84-447E-BB9D-DDCD4A3A254B}"/>
              </a:ext>
            </a:extLst>
          </p:cNvPr>
          <p:cNvSpPr>
            <a:spLocks noGrp="1"/>
          </p:cNvSpPr>
          <p:nvPr>
            <p:ph idx="1"/>
          </p:nvPr>
        </p:nvSpPr>
        <p:spPr>
          <a:xfrm>
            <a:off x="1024128" y="3429000"/>
            <a:ext cx="9720073" cy="2880360"/>
          </a:xfrm>
        </p:spPr>
        <p:txBody>
          <a:bodyPr/>
          <a:lstStyle/>
          <a:p>
            <a:pPr algn="ctr"/>
            <a:r>
              <a:rPr lang="en-US" dirty="0">
                <a:hlinkClick r:id="rId2" action="ppaction://hlinkfile"/>
              </a:rPr>
              <a:t>Link to </a:t>
            </a:r>
            <a:r>
              <a:rPr lang="en-US" dirty="0" err="1">
                <a:hlinkClick r:id="rId2" action="ppaction://hlinkfile"/>
              </a:rPr>
              <a:t>stopwords</a:t>
            </a:r>
            <a:endParaRPr lang="en-US" dirty="0"/>
          </a:p>
        </p:txBody>
      </p:sp>
    </p:spTree>
    <p:extLst>
      <p:ext uri="{BB962C8B-B14F-4D97-AF65-F5344CB8AC3E}">
        <p14:creationId xmlns:p14="http://schemas.microsoft.com/office/powerpoint/2010/main" val="3899701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5EB54-43BB-4644-A971-0A16B6D3EE22}"/>
              </a:ext>
            </a:extLst>
          </p:cNvPr>
          <p:cNvSpPr>
            <a:spLocks noGrp="1"/>
          </p:cNvSpPr>
          <p:nvPr>
            <p:ph type="title"/>
          </p:nvPr>
        </p:nvSpPr>
        <p:spPr/>
        <p:txBody>
          <a:bodyPr>
            <a:normAutofit fontScale="90000"/>
          </a:bodyPr>
          <a:lstStyle/>
          <a:p>
            <a:pPr lvl="0">
              <a:spcBef>
                <a:spcPts val="0"/>
              </a:spcBef>
            </a:pPr>
            <a:r>
              <a:rPr lang="en-US" dirty="0"/>
              <a:t>LP - 2</a:t>
            </a:r>
            <a:br>
              <a:rPr lang="en-US" dirty="0"/>
            </a:br>
            <a:r>
              <a:rPr lang="en-US" dirty="0"/>
              <a:t>Part B: Software Testing and Quality Assurance</a:t>
            </a:r>
          </a:p>
        </p:txBody>
      </p:sp>
      <p:sp>
        <p:nvSpPr>
          <p:cNvPr id="3" name="Content Placeholder 2">
            <a:extLst>
              <a:ext uri="{FF2B5EF4-FFF2-40B4-BE49-F238E27FC236}">
                <a16:creationId xmlns:a16="http://schemas.microsoft.com/office/drawing/2014/main" id="{58E957B0-22CD-4A7B-B9CC-EE52C846A8C0}"/>
              </a:ext>
            </a:extLst>
          </p:cNvPr>
          <p:cNvSpPr>
            <a:spLocks noGrp="1"/>
          </p:cNvSpPr>
          <p:nvPr>
            <p:ph idx="1"/>
          </p:nvPr>
        </p:nvSpPr>
        <p:spPr/>
        <p:txBody>
          <a:bodyPr/>
          <a:lstStyle/>
          <a:p>
            <a:pPr marL="0" lvl="0" indent="0">
              <a:spcBef>
                <a:spcPts val="0"/>
              </a:spcBef>
              <a:buNone/>
            </a:pPr>
            <a:r>
              <a:rPr lang="en-US" dirty="0"/>
              <a:t>ASSIGNMENTS:</a:t>
            </a:r>
          </a:p>
          <a:p>
            <a:pPr marL="457200" lvl="0" indent="-323850">
              <a:spcBef>
                <a:spcPts val="1600"/>
              </a:spcBef>
              <a:buSzPts val="1500"/>
              <a:buChar char="●"/>
            </a:pPr>
            <a:r>
              <a:rPr lang="en-US" dirty="0"/>
              <a:t>To study different types of software testing techniques with reference to software testing and quality assurance</a:t>
            </a:r>
          </a:p>
          <a:p>
            <a:pPr marL="457200" lvl="0" indent="-323850">
              <a:spcBef>
                <a:spcPts val="0"/>
              </a:spcBef>
              <a:buSzPts val="1500"/>
              <a:buChar char="●"/>
            </a:pPr>
            <a:r>
              <a:rPr lang="en-US" dirty="0"/>
              <a:t>To study and perform Unit Testing using testing tool JUnit.</a:t>
            </a:r>
          </a:p>
          <a:p>
            <a:pPr marL="457200" lvl="0" indent="-323850">
              <a:spcBef>
                <a:spcPts val="0"/>
              </a:spcBef>
              <a:buSzPts val="1500"/>
              <a:buChar char="●"/>
            </a:pPr>
            <a:r>
              <a:rPr lang="en-US" dirty="0"/>
              <a:t>Study and implementation of integration testing for implementation of software project in python/java</a:t>
            </a:r>
          </a:p>
          <a:p>
            <a:pPr marL="457200" lvl="0" indent="-323850">
              <a:spcBef>
                <a:spcPts val="0"/>
              </a:spcBef>
              <a:buSzPts val="1500"/>
              <a:buChar char="●"/>
            </a:pPr>
            <a:r>
              <a:rPr lang="en-US" dirty="0"/>
              <a:t>To study web based testing using Selenium.</a:t>
            </a:r>
          </a:p>
          <a:p>
            <a:endParaRPr lang="en-US" dirty="0"/>
          </a:p>
        </p:txBody>
      </p:sp>
    </p:spTree>
    <p:extLst>
      <p:ext uri="{BB962C8B-B14F-4D97-AF65-F5344CB8AC3E}">
        <p14:creationId xmlns:p14="http://schemas.microsoft.com/office/powerpoint/2010/main" val="1312215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3AD7-EC41-4B10-A77F-137B6533A124}"/>
              </a:ext>
            </a:extLst>
          </p:cNvPr>
          <p:cNvSpPr>
            <a:spLocks noGrp="1"/>
          </p:cNvSpPr>
          <p:nvPr>
            <p:ph type="title"/>
          </p:nvPr>
        </p:nvSpPr>
        <p:spPr/>
        <p:txBody>
          <a:bodyPr>
            <a:normAutofit fontScale="90000"/>
          </a:bodyPr>
          <a:lstStyle/>
          <a:p>
            <a:r>
              <a:rPr lang="en" dirty="0"/>
              <a:t>To study different types of software testing techniques with reference to software testing and quality assurance</a:t>
            </a:r>
            <a:endParaRPr lang="en-US" dirty="0"/>
          </a:p>
        </p:txBody>
      </p:sp>
      <p:sp>
        <p:nvSpPr>
          <p:cNvPr id="3" name="Content Placeholder 2">
            <a:extLst>
              <a:ext uri="{FF2B5EF4-FFF2-40B4-BE49-F238E27FC236}">
                <a16:creationId xmlns:a16="http://schemas.microsoft.com/office/drawing/2014/main" id="{C9F88C24-975B-4D54-989E-10518D7E41CB}"/>
              </a:ext>
            </a:extLst>
          </p:cNvPr>
          <p:cNvSpPr>
            <a:spLocks noGrp="1"/>
          </p:cNvSpPr>
          <p:nvPr>
            <p:ph idx="1"/>
          </p:nvPr>
        </p:nvSpPr>
        <p:spPr>
          <a:xfrm>
            <a:off x="1024128" y="3429000"/>
            <a:ext cx="9720073" cy="2880360"/>
          </a:xfrm>
        </p:spPr>
        <p:txBody>
          <a:bodyPr/>
          <a:lstStyle/>
          <a:p>
            <a:pPr algn="ctr"/>
            <a:r>
              <a:rPr lang="en-US" dirty="0">
                <a:hlinkClick r:id="rId2" action="ppaction://hlinkfile"/>
              </a:rPr>
              <a:t>Link to testing techniques</a:t>
            </a:r>
            <a:endParaRPr lang="en-US" dirty="0"/>
          </a:p>
        </p:txBody>
      </p:sp>
    </p:spTree>
    <p:extLst>
      <p:ext uri="{BB962C8B-B14F-4D97-AF65-F5344CB8AC3E}">
        <p14:creationId xmlns:p14="http://schemas.microsoft.com/office/powerpoint/2010/main" val="3510964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E602F-E970-4AE9-B844-069FB4C87CEB}"/>
              </a:ext>
            </a:extLst>
          </p:cNvPr>
          <p:cNvSpPr>
            <a:spLocks noGrp="1"/>
          </p:cNvSpPr>
          <p:nvPr>
            <p:ph type="title"/>
          </p:nvPr>
        </p:nvSpPr>
        <p:spPr/>
        <p:txBody>
          <a:bodyPr/>
          <a:lstStyle/>
          <a:p>
            <a:r>
              <a:rPr lang="en" dirty="0"/>
              <a:t>To study and perform Unit Testing using testing tool </a:t>
            </a:r>
            <a:r>
              <a:rPr lang="en-US" dirty="0" err="1"/>
              <a:t>PYtest</a:t>
            </a:r>
            <a:r>
              <a:rPr lang="en" dirty="0"/>
              <a:t>.</a:t>
            </a:r>
            <a:endParaRPr lang="en-US" dirty="0"/>
          </a:p>
        </p:txBody>
      </p:sp>
      <p:sp>
        <p:nvSpPr>
          <p:cNvPr id="3" name="Content Placeholder 2">
            <a:extLst>
              <a:ext uri="{FF2B5EF4-FFF2-40B4-BE49-F238E27FC236}">
                <a16:creationId xmlns:a16="http://schemas.microsoft.com/office/drawing/2014/main" id="{3A5A7E78-AEF0-4E42-AFB6-69C6D8FCEDA8}"/>
              </a:ext>
            </a:extLst>
          </p:cNvPr>
          <p:cNvSpPr>
            <a:spLocks noGrp="1"/>
          </p:cNvSpPr>
          <p:nvPr>
            <p:ph idx="1"/>
          </p:nvPr>
        </p:nvSpPr>
        <p:spPr>
          <a:xfrm>
            <a:off x="1024128" y="3429000"/>
            <a:ext cx="9720073" cy="2880360"/>
          </a:xfrm>
        </p:spPr>
        <p:txBody>
          <a:bodyPr/>
          <a:lstStyle/>
          <a:p>
            <a:pPr algn="ctr"/>
            <a:r>
              <a:rPr lang="en-US" dirty="0">
                <a:hlinkClick r:id="rId2" action="ppaction://hlinkfile"/>
              </a:rPr>
              <a:t>Link to </a:t>
            </a:r>
            <a:r>
              <a:rPr lang="en-US" dirty="0" err="1">
                <a:hlinkClick r:id="rId2" action="ppaction://hlinkfile"/>
              </a:rPr>
              <a:t>pytest</a:t>
            </a:r>
            <a:endParaRPr lang="en-US" dirty="0"/>
          </a:p>
        </p:txBody>
      </p:sp>
    </p:spTree>
    <p:extLst>
      <p:ext uri="{BB962C8B-B14F-4D97-AF65-F5344CB8AC3E}">
        <p14:creationId xmlns:p14="http://schemas.microsoft.com/office/powerpoint/2010/main" val="42153830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0</TotalTime>
  <Words>883</Words>
  <Application>Microsoft Office PowerPoint</Application>
  <PresentationFormat>Widescreen</PresentationFormat>
  <Paragraphs>183</Paragraphs>
  <Slides>26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Constantia</vt:lpstr>
      <vt:lpstr>Tw Cen MT</vt:lpstr>
      <vt:lpstr>Tw Cen MT Condensed</vt:lpstr>
      <vt:lpstr>Wingdings 3</vt:lpstr>
      <vt:lpstr>Integral</vt:lpstr>
      <vt:lpstr>Glass Classification using KNN</vt:lpstr>
      <vt:lpstr>LP - 2 Part A: Data Mining</vt:lpstr>
      <vt:lpstr>Write Java/Python code for simple implementation of K-means clustering algorithm.</vt:lpstr>
      <vt:lpstr>Implement Apriori approach for data mining to organize data items on shelf using given table using Java/Python.</vt:lpstr>
      <vt:lpstr>Implement Naive Bayes for concurrent application. Approach should handle categorical and continuous data using Java/Python.</vt:lpstr>
      <vt:lpstr>Consider a suitable text dataset. Remove stopwords, apply stemming and feature selection techniques to represent documents as vectors. </vt:lpstr>
      <vt:lpstr>LP - 2 Part B: Software Testing and Quality Assurance</vt:lpstr>
      <vt:lpstr>To study different types of software testing techniques with reference to software testing and quality assurance</vt:lpstr>
      <vt:lpstr>To study and perform Unit Testing using testing tool PYtest.</vt:lpstr>
      <vt:lpstr>Study and implementation of integration testing for implementation of software project in python/java</vt:lpstr>
      <vt:lpstr>To study web based testing using Selenium.</vt:lpstr>
      <vt:lpstr>GLASS CLASSIFICATION USING KNN</vt:lpstr>
      <vt:lpstr>PROBLEM DEFINITION</vt:lpstr>
      <vt:lpstr>INTRODUCTION</vt:lpstr>
      <vt:lpstr>SCOPE STATEMENT</vt:lpstr>
      <vt:lpstr>Idea matrix ‘I’</vt:lpstr>
      <vt:lpstr>PowerPoint Presentation</vt:lpstr>
      <vt:lpstr>PowerPoint Presentation</vt:lpstr>
      <vt:lpstr>PowerPoint Presentation</vt:lpstr>
      <vt:lpstr>   USE CASE DIAGRAM</vt:lpstr>
      <vt:lpstr>  SEQUENCE DIAGRAM</vt:lpstr>
      <vt:lpstr>ACTIVITY DIAGRAM</vt:lpstr>
      <vt:lpstr>GUI</vt:lpstr>
      <vt:lpstr>PowerPoint Presentation</vt:lpstr>
      <vt:lpstr>Clustering</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Glass Classification using KNN</dc:title>
  <dc:creator>Rhishabh Hattarki</dc:creator>
  <cp:lastModifiedBy>Rhishabh Hattarki</cp:lastModifiedBy>
  <cp:revision>16</cp:revision>
  <dcterms:created xsi:type="dcterms:W3CDTF">2019-10-16T07:08:47Z</dcterms:created>
  <dcterms:modified xsi:type="dcterms:W3CDTF">2019-10-16T08:28:35Z</dcterms:modified>
</cp:coreProperties>
</file>