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82" r:id="rId3"/>
    <p:sldId id="257" r:id="rId4"/>
    <p:sldId id="271" r:id="rId5"/>
    <p:sldId id="272" r:id="rId6"/>
    <p:sldId id="258" r:id="rId7"/>
    <p:sldId id="259" r:id="rId8"/>
    <p:sldId id="270" r:id="rId9"/>
    <p:sldId id="263" r:id="rId10"/>
    <p:sldId id="264" r:id="rId11"/>
    <p:sldId id="261" r:id="rId12"/>
    <p:sldId id="273" r:id="rId13"/>
    <p:sldId id="260" r:id="rId14"/>
    <p:sldId id="262" r:id="rId15"/>
    <p:sldId id="280" r:id="rId16"/>
    <p:sldId id="265" r:id="rId17"/>
    <p:sldId id="266" r:id="rId18"/>
    <p:sldId id="267" r:id="rId19"/>
    <p:sldId id="268" r:id="rId20"/>
    <p:sldId id="281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02414-6758-AD1D-8F8B-4E87E2464A8E}" v="6" dt="2021-05-24T04:07:55.857"/>
    <p1510:client id="{0FCF63B7-6A19-4A10-AFAE-1D809AA1F766}" v="1833" dt="2021-05-24T04:57:18.301"/>
    <p1510:client id="{194B2EDF-35F0-03D9-77FD-D437E5257C71}" v="221" dt="2021-05-23T21:07:00.012"/>
    <p1510:client id="{2C60C9B9-5FDB-957F-54FB-2E16DC58E46D}" v="342" dt="2021-05-23T19:20:10.908"/>
    <p1510:client id="{453104A6-4B50-4053-1708-2E01AEF6E5AA}" v="193" dt="2021-05-23T20:15:40.205"/>
    <p1510:client id="{5D9A86C1-6F60-75C9-4664-6C93E6B261C9}" v="444" dt="2021-05-24T02:09:00.357"/>
    <p1510:client id="{7AA09D0D-42A1-B394-3354-1745F488C13B}" v="11" dt="2021-05-24T04:51:53.867"/>
    <p1510:client id="{9FB5DFEE-FAED-6D33-2DD1-75B4464FA640}" v="94" dt="2021-05-24T03:38:27.528"/>
    <p1510:client id="{E0D79800-F8E6-20CF-8774-BCA9004D2908}" v="152" dt="2021-05-24T03:29:24.555"/>
    <p1510:client id="{FEEF3CD8-4829-5292-60E7-688EA09E1005}" v="9" dt="2021-05-24T04:29:15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CB20F-0335-41E9-A161-2E95BFBBF88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608DF-07ED-4229-A2C5-E3F7CDF6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9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9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2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3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Hunter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3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4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08DF-07ED-4229-A2C5-E3F7CDF61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57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7E833E-1B6D-415F-AD29-75AE8C43BD0D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2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52596F-08A7-4B70-989A-F2B1CF31E66B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4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ACDF-90D7-40B8-88D2-98182B6E3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Boring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A7AE-D391-434A-9C8D-94EBCF8D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Jordan Ansari, Ian Barthel, Logan Bryant, Hunter Masur</a:t>
            </a:r>
          </a:p>
        </p:txBody>
      </p:sp>
    </p:spTree>
    <p:extLst>
      <p:ext uri="{BB962C8B-B14F-4D97-AF65-F5344CB8AC3E}">
        <p14:creationId xmlns:p14="http://schemas.microsoft.com/office/powerpoint/2010/main" val="33922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F7A-1F12-4A8C-8C4A-85B61FD2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396-5B88-47C7-8A11-17D33496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 $_: Subtract value of $_ from $</a:t>
            </a:r>
            <a:r>
              <a:rPr lang="en-US" sz="2400" err="1"/>
              <a:t>cr</a:t>
            </a:r>
            <a:endParaRPr lang="en-US" sz="2400"/>
          </a:p>
          <a:p>
            <a:r>
              <a:rPr lang="en-US" sz="2400"/>
              <a:t>Add $_: Add value of $_ to $</a:t>
            </a:r>
            <a:r>
              <a:rPr lang="en-US" sz="2400" err="1"/>
              <a:t>cr</a:t>
            </a:r>
            <a:endParaRPr lang="en-US" sz="2400"/>
          </a:p>
          <a:p>
            <a:r>
              <a:rPr lang="en-US" sz="2400" err="1"/>
              <a:t>Addi</a:t>
            </a:r>
            <a:r>
              <a:rPr lang="en-US" sz="2400"/>
              <a:t> </a:t>
            </a:r>
            <a:r>
              <a:rPr lang="en-US" sz="2400" i="1"/>
              <a:t>n</a:t>
            </a:r>
            <a:r>
              <a:rPr lang="en-US" sz="2400"/>
              <a:t>: Add </a:t>
            </a:r>
            <a:r>
              <a:rPr lang="en-US" sz="2400" i="1"/>
              <a:t>n</a:t>
            </a:r>
            <a:r>
              <a:rPr lang="en-US" sz="2400"/>
              <a:t> to $</a:t>
            </a:r>
            <a:r>
              <a:rPr lang="en-US" sz="2400" err="1"/>
              <a:t>cr</a:t>
            </a:r>
            <a:endParaRPr lang="en-US" sz="2400"/>
          </a:p>
          <a:p>
            <a:r>
              <a:rPr lang="en-US" sz="2400" err="1"/>
              <a:t>Sll</a:t>
            </a:r>
            <a:r>
              <a:rPr lang="en-US" sz="2400"/>
              <a:t> </a:t>
            </a:r>
            <a:r>
              <a:rPr lang="en-US" sz="2400" i="1"/>
              <a:t>n</a:t>
            </a:r>
            <a:r>
              <a:rPr lang="en-US" sz="2400"/>
              <a:t>: Shift the bits of $</a:t>
            </a:r>
            <a:r>
              <a:rPr lang="en-US" sz="2400" err="1"/>
              <a:t>cr</a:t>
            </a:r>
            <a:r>
              <a:rPr lang="en-US" sz="2400"/>
              <a:t> to the left by </a:t>
            </a:r>
            <a:r>
              <a:rPr lang="en-US" sz="2400" i="1"/>
              <a:t>n</a:t>
            </a:r>
          </a:p>
          <a:p>
            <a:r>
              <a:rPr lang="en-US" sz="2400"/>
              <a:t>J LABEL: Jump to the label in the instructions</a:t>
            </a:r>
          </a:p>
          <a:p>
            <a:r>
              <a:rPr lang="en-US" sz="2400" err="1"/>
              <a:t>Beq</a:t>
            </a:r>
            <a:r>
              <a:rPr lang="en-US" sz="2400"/>
              <a:t> LABEL: Jump to the label in instructions if $</a:t>
            </a:r>
            <a:r>
              <a:rPr lang="en-US" sz="2400" err="1"/>
              <a:t>cr</a:t>
            </a:r>
            <a:r>
              <a:rPr lang="en-US" sz="2400"/>
              <a:t> is equal to 0</a:t>
            </a:r>
          </a:p>
          <a:p>
            <a:r>
              <a:rPr lang="en-US" sz="2400" err="1"/>
              <a:t>Bne</a:t>
            </a:r>
            <a:r>
              <a:rPr lang="en-US" sz="2400"/>
              <a:t> LABEL: Jump to the label in instructions if $</a:t>
            </a:r>
            <a:r>
              <a:rPr lang="en-US" sz="2400" err="1"/>
              <a:t>cr</a:t>
            </a:r>
            <a:r>
              <a:rPr lang="en-US" sz="2400"/>
              <a:t> is not equal to 0</a:t>
            </a:r>
          </a:p>
        </p:txBody>
      </p:sp>
    </p:spTree>
    <p:extLst>
      <p:ext uri="{BB962C8B-B14F-4D97-AF65-F5344CB8AC3E}">
        <p14:creationId xmlns:p14="http://schemas.microsoft.com/office/powerpoint/2010/main" val="12452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02D-3099-4870-A978-33DA8FF1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50F5-43C7-43EC-BB75-AEB1594C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430411"/>
            <a:ext cx="5176881" cy="3852402"/>
          </a:xfrm>
        </p:spPr>
        <p:txBody>
          <a:bodyPr>
            <a:normAutofit/>
          </a:bodyPr>
          <a:lstStyle/>
          <a:p>
            <a:r>
              <a:rPr lang="en-US" sz="2400"/>
              <a:t>Storing 8 at address $t1:</a:t>
            </a:r>
          </a:p>
          <a:p>
            <a:pPr marL="457200" lvl="1" indent="0">
              <a:buNone/>
            </a:pPr>
            <a:r>
              <a:rPr lang="en-US" sz="2200"/>
              <a:t>Mov $cr1</a:t>
            </a:r>
          </a:p>
          <a:p>
            <a:pPr marL="457200" lvl="1" indent="0">
              <a:buNone/>
            </a:pPr>
            <a:r>
              <a:rPr lang="en-US" sz="2200"/>
              <a:t>Set $0</a:t>
            </a:r>
          </a:p>
          <a:p>
            <a:pPr marL="457200" lvl="1" indent="0">
              <a:buNone/>
            </a:pPr>
            <a:r>
              <a:rPr lang="en-US" sz="2200" err="1"/>
              <a:t>Addi</a:t>
            </a:r>
            <a:r>
              <a:rPr lang="en-US" sz="2200"/>
              <a:t> 8</a:t>
            </a:r>
          </a:p>
          <a:p>
            <a:pPr marL="457200" lvl="1" indent="0">
              <a:buNone/>
            </a:pPr>
            <a:r>
              <a:rPr lang="en-US" sz="2200" err="1"/>
              <a:t>Sw</a:t>
            </a:r>
            <a:r>
              <a:rPr lang="en-US" sz="2200"/>
              <a:t> $t1</a:t>
            </a:r>
          </a:p>
          <a:p>
            <a:r>
              <a:rPr lang="en-US" sz="2400"/>
              <a:t>Loading from address $t1:</a:t>
            </a:r>
          </a:p>
          <a:p>
            <a:pPr marL="457200" lvl="1" indent="0">
              <a:buNone/>
            </a:pPr>
            <a:r>
              <a:rPr lang="en-US" sz="2200"/>
              <a:t>Mov $cr1</a:t>
            </a:r>
          </a:p>
          <a:p>
            <a:pPr marL="457200" lvl="1" indent="0">
              <a:buNone/>
            </a:pPr>
            <a:r>
              <a:rPr lang="en-US" sz="2200" err="1"/>
              <a:t>Lw</a:t>
            </a:r>
            <a:r>
              <a:rPr lang="en-US" sz="2200"/>
              <a:t> $t1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702799-F95E-43CF-9C4B-C33472E9F4F5}"/>
              </a:ext>
            </a:extLst>
          </p:cNvPr>
          <p:cNvSpPr txBox="1">
            <a:spLocks/>
          </p:cNvSpPr>
          <p:nvPr/>
        </p:nvSpPr>
        <p:spPr>
          <a:xfrm>
            <a:off x="6096000" y="2430411"/>
            <a:ext cx="5093110" cy="385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Recursive code:</a:t>
            </a:r>
          </a:p>
          <a:p>
            <a:pPr marL="457200" lvl="1" indent="0">
              <a:buFont typeface="Wingdings 3" charset="2"/>
              <a:buNone/>
            </a:pPr>
            <a:r>
              <a:rPr lang="en-US" sz="2200"/>
              <a:t>RECUR: Mov $cr1</a:t>
            </a:r>
          </a:p>
          <a:p>
            <a:pPr marL="457200" lvl="1" indent="0">
              <a:buFont typeface="Wingdings 3" charset="2"/>
              <a:buNone/>
            </a:pPr>
            <a:r>
              <a:rPr lang="en-US" sz="2200"/>
              <a:t>Set $a1</a:t>
            </a:r>
          </a:p>
          <a:p>
            <a:pPr marL="457200" lvl="1" indent="0">
              <a:buFont typeface="Wingdings 3" charset="2"/>
              <a:buNone/>
            </a:pPr>
            <a:r>
              <a:rPr lang="en-US" sz="2200" err="1"/>
              <a:t>Beq</a:t>
            </a:r>
            <a:r>
              <a:rPr lang="en-US" sz="2200"/>
              <a:t> DONE</a:t>
            </a:r>
          </a:p>
          <a:p>
            <a:pPr marL="457200" lvl="1" indent="0">
              <a:buFont typeface="Wingdings 3" charset="2"/>
              <a:buNone/>
            </a:pPr>
            <a:r>
              <a:rPr lang="en-US" sz="2200" err="1"/>
              <a:t>Addi</a:t>
            </a:r>
            <a:r>
              <a:rPr lang="en-US" sz="2200"/>
              <a:t> -1</a:t>
            </a:r>
          </a:p>
          <a:p>
            <a:pPr marL="457200" lvl="1" indent="0">
              <a:buFont typeface="Wingdings 3" charset="2"/>
              <a:buNone/>
            </a:pPr>
            <a:r>
              <a:rPr lang="en-US" sz="2200" err="1"/>
              <a:t>Setc</a:t>
            </a:r>
            <a:r>
              <a:rPr lang="en-US" sz="2200"/>
              <a:t> $a1</a:t>
            </a:r>
          </a:p>
          <a:p>
            <a:pPr marL="457200" lvl="1" indent="0">
              <a:buFont typeface="Wingdings 3" charset="2"/>
              <a:buNone/>
            </a:pPr>
            <a:r>
              <a:rPr lang="en-US" sz="2200"/>
              <a:t>J RECUR</a:t>
            </a:r>
          </a:p>
          <a:p>
            <a:pPr lvl="3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898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A328-FF04-4743-A7E7-D5F45546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Snippets (Continued)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FBA4B3-E867-4169-8C78-E8554882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430411"/>
            <a:ext cx="5176881" cy="3852402"/>
          </a:xfrm>
        </p:spPr>
        <p:txBody>
          <a:bodyPr>
            <a:normAutofit/>
          </a:bodyPr>
          <a:lstStyle/>
          <a:p>
            <a:r>
              <a:rPr lang="en-US" sz="2400"/>
              <a:t>Jump and Link:</a:t>
            </a:r>
          </a:p>
          <a:p>
            <a:pPr marL="457200" lvl="1" indent="0">
              <a:buNone/>
            </a:pPr>
            <a:r>
              <a:rPr lang="en-US" sz="2200"/>
              <a:t>Mov $cr1</a:t>
            </a:r>
          </a:p>
          <a:p>
            <a:pPr marL="457200" lvl="1" indent="0">
              <a:buNone/>
            </a:pPr>
            <a:r>
              <a:rPr lang="en-US" sz="2200"/>
              <a:t>Set $</a:t>
            </a:r>
            <a:r>
              <a:rPr lang="en-US" sz="2200" err="1"/>
              <a:t>sp</a:t>
            </a:r>
            <a:endParaRPr lang="en-US" sz="2200"/>
          </a:p>
          <a:p>
            <a:pPr marL="457200" lvl="1" indent="0">
              <a:buNone/>
            </a:pPr>
            <a:r>
              <a:rPr lang="en-US" sz="2200" err="1"/>
              <a:t>Addi</a:t>
            </a:r>
            <a:r>
              <a:rPr lang="en-US" sz="2200"/>
              <a:t> -4</a:t>
            </a:r>
          </a:p>
          <a:p>
            <a:pPr marL="457200" lvl="1" indent="0">
              <a:buNone/>
            </a:pPr>
            <a:r>
              <a:rPr lang="en-US" sz="2200" err="1"/>
              <a:t>Setc</a:t>
            </a:r>
            <a:r>
              <a:rPr lang="en-US" sz="2200"/>
              <a:t> $</a:t>
            </a:r>
            <a:r>
              <a:rPr lang="en-US" sz="2200" err="1"/>
              <a:t>sp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Set $ra</a:t>
            </a:r>
          </a:p>
          <a:p>
            <a:pPr marL="457200" lvl="1" indent="0">
              <a:buNone/>
            </a:pPr>
            <a:r>
              <a:rPr lang="en-US" sz="2200" err="1"/>
              <a:t>Sw</a:t>
            </a:r>
            <a:r>
              <a:rPr lang="en-US" sz="2200"/>
              <a:t> $</a:t>
            </a:r>
            <a:r>
              <a:rPr lang="en-US" sz="2200" err="1"/>
              <a:t>sp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J LABEL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640E4C-1B72-4537-AD97-6E14EB459A23}"/>
              </a:ext>
            </a:extLst>
          </p:cNvPr>
          <p:cNvSpPr txBox="1">
            <a:spLocks/>
          </p:cNvSpPr>
          <p:nvPr/>
        </p:nvSpPr>
        <p:spPr>
          <a:xfrm>
            <a:off x="6096000" y="2430411"/>
            <a:ext cx="5093110" cy="385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DC0549-3325-4A18-AA49-F793C4C4B7CC}"/>
              </a:ext>
            </a:extLst>
          </p:cNvPr>
          <p:cNvSpPr txBox="1">
            <a:spLocks/>
          </p:cNvSpPr>
          <p:nvPr/>
        </p:nvSpPr>
        <p:spPr>
          <a:xfrm>
            <a:off x="6179771" y="2430411"/>
            <a:ext cx="5093110" cy="3852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$a1 &lt; $t1?</a:t>
            </a:r>
          </a:p>
          <a:p>
            <a:pPr marL="0" indent="0">
              <a:buNone/>
            </a:pPr>
            <a:r>
              <a:rPr lang="en-US" sz="2400"/>
              <a:t>	Mov $cr1	#These 2 lines are</a:t>
            </a:r>
          </a:p>
          <a:p>
            <a:pPr marL="0" indent="0">
              <a:buNone/>
            </a:pPr>
            <a:r>
              <a:rPr lang="en-US" sz="2400"/>
              <a:t>	Set $a1	#not necessary</a:t>
            </a:r>
          </a:p>
          <a:p>
            <a:pPr marL="0" indent="0">
              <a:buNone/>
            </a:pPr>
            <a:r>
              <a:rPr lang="en-US" sz="2400"/>
              <a:t>	Mov $cr2</a:t>
            </a:r>
          </a:p>
          <a:p>
            <a:pPr marL="0" indent="0">
              <a:buNone/>
            </a:pPr>
            <a:r>
              <a:rPr lang="en-US" sz="2400"/>
              <a:t>	Set $t1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err="1"/>
              <a:t>Slt</a:t>
            </a:r>
            <a:r>
              <a:rPr lang="en-US" sz="2400"/>
              <a:t> $a1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err="1"/>
              <a:t>Beq</a:t>
            </a:r>
            <a:r>
              <a:rPr lang="en-US" sz="2400"/>
              <a:t> a1LTt1</a:t>
            </a:r>
          </a:p>
          <a:p>
            <a:pPr marL="0" indent="0">
              <a:buNone/>
            </a:pPr>
            <a:r>
              <a:rPr lang="en-US" sz="2400"/>
              <a:t>	j a1GTt1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9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EAA-88C2-4B05-8020-145331D0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Behind the Scenes: Datapath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24F8AE6-CBE9-4BD3-A134-FEB7DB46F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5" t="1420" r="8036" b="9091"/>
          <a:stretch/>
        </p:blipFill>
        <p:spPr>
          <a:xfrm>
            <a:off x="737419" y="2320413"/>
            <a:ext cx="10717161" cy="4390262"/>
          </a:xfrm>
        </p:spPr>
      </p:pic>
    </p:spTree>
    <p:extLst>
      <p:ext uri="{BB962C8B-B14F-4D97-AF65-F5344CB8AC3E}">
        <p14:creationId xmlns:p14="http://schemas.microsoft.com/office/powerpoint/2010/main" val="427950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D2F6-D657-4777-817B-A7F912DB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Behind the Scenes: State Machine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76B858-15A5-46BA-AAC2-8DEC0A13F98F}"/>
              </a:ext>
            </a:extLst>
          </p:cNvPr>
          <p:cNvSpPr txBox="1">
            <a:spLocks/>
          </p:cNvSpPr>
          <p:nvPr/>
        </p:nvSpPr>
        <p:spPr>
          <a:xfrm>
            <a:off x="6096000" y="2468032"/>
            <a:ext cx="509311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97A180F-FE96-46F1-B5E5-FD16F9C7F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2398048"/>
            <a:ext cx="5944115" cy="42675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D560BB-660B-4DD9-9D7B-F888F687D319}"/>
              </a:ext>
            </a:extLst>
          </p:cNvPr>
          <p:cNvCxnSpPr>
            <a:cxnSpLocks/>
          </p:cNvCxnSpPr>
          <p:nvPr/>
        </p:nvCxnSpPr>
        <p:spPr>
          <a:xfrm>
            <a:off x="3665067" y="5552768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E8E30C-07D1-4F3F-B978-A7D9AA1AB4C4}"/>
              </a:ext>
            </a:extLst>
          </p:cNvPr>
          <p:cNvSpPr txBox="1"/>
          <p:nvPr/>
        </p:nvSpPr>
        <p:spPr>
          <a:xfrm>
            <a:off x="8032954" y="3853016"/>
            <a:ext cx="36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All final states return to Fetch when complete</a:t>
            </a:r>
          </a:p>
        </p:txBody>
      </p:sp>
    </p:spTree>
    <p:extLst>
      <p:ext uri="{BB962C8B-B14F-4D97-AF65-F5344CB8AC3E}">
        <p14:creationId xmlns:p14="http://schemas.microsoft.com/office/powerpoint/2010/main" val="305942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A7F5-39A7-43F7-9E0B-17909C85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Behind the Scenes: RTL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68E8DC-8465-4E8E-9C5D-F116D877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72560"/>
              </p:ext>
            </p:extLst>
          </p:nvPr>
        </p:nvGraphicFramePr>
        <p:xfrm>
          <a:off x="1154954" y="2526890"/>
          <a:ext cx="9886668" cy="362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778">
                  <a:extLst>
                    <a:ext uri="{9D8B030D-6E8A-4147-A177-3AD203B41FA5}">
                      <a16:colId xmlns:a16="http://schemas.microsoft.com/office/drawing/2014/main" val="3298674475"/>
                    </a:ext>
                  </a:extLst>
                </a:gridCol>
                <a:gridCol w="1375978">
                  <a:extLst>
                    <a:ext uri="{9D8B030D-6E8A-4147-A177-3AD203B41FA5}">
                      <a16:colId xmlns:a16="http://schemas.microsoft.com/office/drawing/2014/main" val="3602774844"/>
                    </a:ext>
                  </a:extLst>
                </a:gridCol>
                <a:gridCol w="271800">
                  <a:extLst>
                    <a:ext uri="{9D8B030D-6E8A-4147-A177-3AD203B41FA5}">
                      <a16:colId xmlns:a16="http://schemas.microsoft.com/office/drawing/2014/main" val="3764923277"/>
                    </a:ext>
                  </a:extLst>
                </a:gridCol>
                <a:gridCol w="1647778">
                  <a:extLst>
                    <a:ext uri="{9D8B030D-6E8A-4147-A177-3AD203B41FA5}">
                      <a16:colId xmlns:a16="http://schemas.microsoft.com/office/drawing/2014/main" val="2939270697"/>
                    </a:ext>
                  </a:extLst>
                </a:gridCol>
                <a:gridCol w="223854">
                  <a:extLst>
                    <a:ext uri="{9D8B030D-6E8A-4147-A177-3AD203B41FA5}">
                      <a16:colId xmlns:a16="http://schemas.microsoft.com/office/drawing/2014/main" val="3184994963"/>
                    </a:ext>
                  </a:extLst>
                </a:gridCol>
                <a:gridCol w="1423924">
                  <a:extLst>
                    <a:ext uri="{9D8B030D-6E8A-4147-A177-3AD203B41FA5}">
                      <a16:colId xmlns:a16="http://schemas.microsoft.com/office/drawing/2014/main" val="3523414360"/>
                    </a:ext>
                  </a:extLst>
                </a:gridCol>
                <a:gridCol w="1647778">
                  <a:extLst>
                    <a:ext uri="{9D8B030D-6E8A-4147-A177-3AD203B41FA5}">
                      <a16:colId xmlns:a16="http://schemas.microsoft.com/office/drawing/2014/main" val="325913059"/>
                    </a:ext>
                  </a:extLst>
                </a:gridCol>
                <a:gridCol w="1647778">
                  <a:extLst>
                    <a:ext uri="{9D8B030D-6E8A-4147-A177-3AD203B41FA5}">
                      <a16:colId xmlns:a16="http://schemas.microsoft.com/office/drawing/2014/main" val="2691619071"/>
                    </a:ext>
                  </a:extLst>
                </a:gridCol>
              </a:tblGrid>
              <a:tr h="363798">
                <a:tc>
                  <a:txBody>
                    <a:bodyPr/>
                    <a:lstStyle/>
                    <a:p>
                      <a:r>
                        <a:rPr lang="en-US"/>
                        <a:t>Step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R-type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Lw</a:t>
                      </a:r>
                      <a:r>
                        <a:rPr lang="en-US"/>
                        <a:t>/</a:t>
                      </a:r>
                      <a:r>
                        <a:rPr lang="en-US" err="1"/>
                        <a:t>Sw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Mov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Beq</a:t>
                      </a:r>
                      <a:r>
                        <a:rPr lang="en-US"/>
                        <a:t>/</a:t>
                      </a:r>
                      <a:r>
                        <a:rPr lang="en-US" err="1"/>
                        <a:t>Bne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6766"/>
                  </a:ext>
                </a:extLst>
              </a:tr>
              <a:tr h="487671">
                <a:tc>
                  <a:txBody>
                    <a:bodyPr/>
                    <a:lstStyle/>
                    <a:p>
                      <a:r>
                        <a:rPr lang="en-US" sz="1400"/>
                        <a:t>Inst Fetch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IR = Mem[PC]</a:t>
                      </a:r>
                    </a:p>
                    <a:p>
                      <a:pPr algn="ctr"/>
                      <a:r>
                        <a:rPr lang="en-US" sz="1400"/>
                        <a:t>PC = PC+2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77332"/>
                  </a:ext>
                </a:extLst>
              </a:tr>
              <a:tr h="688477">
                <a:tc>
                  <a:txBody>
                    <a:bodyPr/>
                    <a:lstStyle/>
                    <a:p>
                      <a:r>
                        <a:rPr lang="en-US" sz="1400"/>
                        <a:t>Inst Decode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Op = IR[15-11]</a:t>
                      </a:r>
                    </a:p>
                    <a:p>
                      <a:pPr algn="ctr"/>
                      <a:r>
                        <a:rPr lang="en-US" sz="1400" err="1"/>
                        <a:t>Addr</a:t>
                      </a:r>
                      <a:r>
                        <a:rPr lang="en-US" sz="1400"/>
                        <a:t>/</a:t>
                      </a:r>
                      <a:r>
                        <a:rPr lang="en-US" sz="1400" err="1"/>
                        <a:t>Imm</a:t>
                      </a:r>
                      <a:r>
                        <a:rPr lang="en-US" sz="1400"/>
                        <a:t> = IR[10-0] OR (Reg = Reg[IR[3-0]], CR = </a:t>
                      </a:r>
                      <a:r>
                        <a:rPr lang="en-US" sz="1400" err="1"/>
                        <a:t>CoolReg</a:t>
                      </a:r>
                      <a:r>
                        <a:rPr lang="en-US" sz="1400"/>
                        <a:t>[IR[1-0]])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Op = IR[15-13]</a:t>
                      </a:r>
                    </a:p>
                    <a:p>
                      <a:pPr algn="ctr"/>
                      <a:r>
                        <a:rPr lang="en-US" sz="1400" err="1"/>
                        <a:t>Addr</a:t>
                      </a:r>
                      <a:r>
                        <a:rPr lang="en-US" sz="1400"/>
                        <a:t>/</a:t>
                      </a:r>
                      <a:r>
                        <a:rPr lang="en-US" sz="1400" err="1"/>
                        <a:t>Imm</a:t>
                      </a:r>
                      <a:r>
                        <a:rPr lang="en-US" sz="1400"/>
                        <a:t> = IR[12-0]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53328"/>
                  </a:ext>
                </a:extLst>
              </a:tr>
              <a:tr h="889283">
                <a:tc>
                  <a:txBody>
                    <a:bodyPr/>
                    <a:lstStyle/>
                    <a:p>
                      <a:r>
                        <a:rPr lang="en-US" sz="1400"/>
                        <a:t>Execution</a:t>
                      </a:r>
                    </a:p>
                    <a:p>
                      <a:r>
                        <a:rPr lang="en-US" sz="1400"/>
                        <a:t>Mov done</a:t>
                      </a:r>
                    </a:p>
                    <a:p>
                      <a:r>
                        <a:rPr lang="en-US" sz="1400" err="1"/>
                        <a:t>Beq</a:t>
                      </a:r>
                      <a:r>
                        <a:rPr lang="en-US" sz="1400"/>
                        <a:t>/</a:t>
                      </a:r>
                      <a:r>
                        <a:rPr lang="en-US" sz="1400" err="1"/>
                        <a:t>Bne</a:t>
                      </a:r>
                      <a:r>
                        <a:rPr lang="en-US" sz="1400"/>
                        <a:t>/J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ALUOut</a:t>
                      </a:r>
                      <a:r>
                        <a:rPr lang="en-US" sz="1400"/>
                        <a:t> = A op B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err="1"/>
                        <a:t>ALUOut</a:t>
                      </a:r>
                      <a:r>
                        <a:rPr lang="en-US" sz="1400"/>
                        <a:t> =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err="1"/>
                        <a:t>ALUOut</a:t>
                      </a:r>
                      <a:r>
                        <a:rPr lang="en-US" sz="1400"/>
                        <a:t> =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 err="1"/>
                        <a:t>CurCool</a:t>
                      </a:r>
                      <a:r>
                        <a:rPr lang="en-US" sz="1400"/>
                        <a:t> = IR[2-0]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CurCool = IR[2-0]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Beq</a:t>
                      </a:r>
                      <a:r>
                        <a:rPr lang="en-US" sz="1400"/>
                        <a:t>: If A == 0</a:t>
                      </a:r>
                    </a:p>
                    <a:p>
                      <a:r>
                        <a:rPr lang="en-US" sz="1400" err="1"/>
                        <a:t>Bne</a:t>
                      </a:r>
                      <a:r>
                        <a:rPr lang="en-US" sz="1400"/>
                        <a:t>: If A != 0</a:t>
                      </a:r>
                    </a:p>
                    <a:p>
                      <a:r>
                        <a:rPr lang="en-US" sz="1400"/>
                        <a:t>Then PC += (IR[12-0]&lt;1)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PC = PC[15-14]+(IR[12-0]&lt;1)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32431"/>
                  </a:ext>
                </a:extLst>
              </a:tr>
              <a:tr h="1061223">
                <a:tc>
                  <a:txBody>
                    <a:bodyPr/>
                    <a:lstStyle/>
                    <a:p>
                      <a:r>
                        <a:rPr lang="en-US" sz="1400"/>
                        <a:t>Mem Access</a:t>
                      </a:r>
                    </a:p>
                    <a:p>
                      <a:r>
                        <a:rPr lang="en-US" sz="1400"/>
                        <a:t>R-type done</a:t>
                      </a:r>
                    </a:p>
                    <a:p>
                      <a:r>
                        <a:rPr lang="en-US" sz="1400" err="1"/>
                        <a:t>Lw</a:t>
                      </a:r>
                      <a:r>
                        <a:rPr lang="en-US" sz="1400"/>
                        <a:t>/</a:t>
                      </a:r>
                      <a:r>
                        <a:rPr lang="en-US" sz="1400" err="1"/>
                        <a:t>Sw</a:t>
                      </a:r>
                      <a:r>
                        <a:rPr lang="en-US" sz="1400"/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Reg[</a:t>
                      </a:r>
                      <a:r>
                        <a:rPr lang="en-US" sz="1400" err="1"/>
                        <a:t>CurCool</a:t>
                      </a:r>
                      <a:r>
                        <a:rPr lang="en-US" sz="1400"/>
                        <a:t>] = </a:t>
                      </a:r>
                      <a:r>
                        <a:rPr lang="en-US" sz="1400" err="1"/>
                        <a:t>ALUOut</a:t>
                      </a:r>
                      <a:endParaRPr lang="en-US" sz="14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err="1"/>
                        <a:t>Sw</a:t>
                      </a:r>
                      <a:r>
                        <a:rPr lang="en-US" sz="1400"/>
                        <a:t>: Mem[</a:t>
                      </a:r>
                      <a:r>
                        <a:rPr lang="en-US" sz="1400" err="1"/>
                        <a:t>ALUOut</a:t>
                      </a:r>
                      <a:r>
                        <a:rPr lang="en-US" sz="1400"/>
                        <a:t>] = CR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Lw</a:t>
                      </a:r>
                      <a:r>
                        <a:rPr lang="en-US" sz="1400"/>
                        <a:t>: </a:t>
                      </a:r>
                      <a:r>
                        <a:rPr lang="en-US" sz="1400" err="1"/>
                        <a:t>CoolReg</a:t>
                      </a:r>
                      <a:r>
                        <a:rPr lang="en-US" sz="1400"/>
                        <a:t>[</a:t>
                      </a:r>
                      <a:r>
                        <a:rPr lang="en-US" sz="1400" err="1"/>
                        <a:t>CurCool</a:t>
                      </a:r>
                      <a:r>
                        <a:rPr lang="en-US" sz="1400"/>
                        <a:t>] = Mem[</a:t>
                      </a:r>
                      <a:r>
                        <a:rPr lang="en-US" sz="1400" err="1"/>
                        <a:t>ALUOut</a:t>
                      </a:r>
                      <a:r>
                        <a:rPr lang="en-US" sz="140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400"/>
                        <a:t>Mem[</a:t>
                      </a:r>
                      <a:r>
                        <a:rPr lang="en-US" sz="1400" err="1"/>
                        <a:t>ALUOut</a:t>
                      </a:r>
                      <a:r>
                        <a:rPr lang="en-US" sz="1400"/>
                        <a:t>] = CR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71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FBDF8-CC29-4ED2-B978-2238F899E4DE}"/>
              </a:ext>
            </a:extLst>
          </p:cNvPr>
          <p:cNvSpPr txBox="1"/>
          <p:nvPr/>
        </p:nvSpPr>
        <p:spPr>
          <a:xfrm>
            <a:off x="1150378" y="6177450"/>
            <a:ext cx="98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A and B are determined by the control signals </a:t>
            </a:r>
            <a:r>
              <a:rPr lang="en-US" err="1"/>
              <a:t>ASel</a:t>
            </a:r>
            <a:r>
              <a:rPr lang="en-US"/>
              <a:t> and </a:t>
            </a:r>
            <a:r>
              <a:rPr lang="en-US" err="1"/>
              <a:t>BSel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775-354F-4B53-BE84-DB2FD72F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F96C-FFEE-4E99-AB12-932DCBE9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2539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latin typeface="+mj-lt"/>
                <a:cs typeface="Arial"/>
              </a:rPr>
              <a:t>Testing Strategy:</a:t>
            </a:r>
            <a:endParaRPr lang="en-US">
              <a:latin typeface="+mj-lt"/>
              <a:cs typeface="Arial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latin typeface="+mj-lt"/>
                <a:cs typeface="Arial"/>
              </a:rPr>
              <a:t>Looping through all possible values for signals and using arbitrary data. Adding specific tests for edge case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cs typeface="Arial"/>
              </a:rPr>
              <a:t>Phase 1: Individual component testing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cs typeface="Arial"/>
              </a:rPr>
              <a:t>Phase 2: Subcomponent Testing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cs typeface="Arial"/>
              </a:rPr>
              <a:t>Component 1: PC Logic (</a:t>
            </a:r>
            <a:r>
              <a:rPr lang="en-US" sz="2000" err="1">
                <a:cs typeface="Arial"/>
              </a:rPr>
              <a:t>concat</a:t>
            </a:r>
            <a:r>
              <a:rPr lang="en-US" sz="2000">
                <a:cs typeface="Arial"/>
              </a:rPr>
              <a:t>, shift, mux, +2)</a:t>
            </a:r>
          </a:p>
          <a:p>
            <a:pPr marL="8001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cs typeface="Arial"/>
              </a:rPr>
              <a:t>Component 2: ALU Logic (CR, Registers, ALU 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cs typeface="Arial"/>
              </a:rPr>
              <a:t>Phase 3: Instruction testing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cs typeface="Arial"/>
              </a:rPr>
              <a:t>Phase 4: Datapath testing </a:t>
            </a:r>
          </a:p>
        </p:txBody>
      </p:sp>
    </p:spTree>
    <p:extLst>
      <p:ext uri="{BB962C8B-B14F-4D97-AF65-F5344CB8AC3E}">
        <p14:creationId xmlns:p14="http://schemas.microsoft.com/office/powerpoint/2010/main" val="189506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2260-0E69-4E2B-852B-3760D11E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Wrap-Up: The Challenges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EA92-E367-4F9E-BF24-3D68629E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err="1"/>
              <a:t>Beq</a:t>
            </a:r>
            <a:r>
              <a:rPr lang="en-US" sz="2400"/>
              <a:t>/</a:t>
            </a:r>
            <a:r>
              <a:rPr lang="en-US" sz="2400" err="1"/>
              <a:t>Bne</a:t>
            </a:r>
            <a:r>
              <a:rPr lang="en-US" sz="2400"/>
              <a:t>: The instructions are too small to both include a register to compare and address to jump to</a:t>
            </a:r>
          </a:p>
          <a:p>
            <a:pPr lvl="1"/>
            <a:r>
              <a:rPr lang="en-US" sz="2200"/>
              <a:t>We decided </a:t>
            </a:r>
            <a:r>
              <a:rPr lang="en-US" sz="2200" err="1"/>
              <a:t>Beq</a:t>
            </a:r>
            <a:r>
              <a:rPr lang="en-US" sz="2200"/>
              <a:t>/</a:t>
            </a:r>
            <a:r>
              <a:rPr lang="en-US" sz="2200" err="1"/>
              <a:t>Bne</a:t>
            </a:r>
            <a:r>
              <a:rPr lang="en-US" sz="2200"/>
              <a:t> would compare the current CR to 0 and branch accordingly</a:t>
            </a:r>
          </a:p>
          <a:p>
            <a:r>
              <a:rPr lang="en-US" sz="2400" err="1"/>
              <a:t>Lwc</a:t>
            </a:r>
            <a:r>
              <a:rPr lang="en-US" sz="2400"/>
              <a:t>/</a:t>
            </a:r>
            <a:r>
              <a:rPr lang="en-US" sz="2400" err="1"/>
              <a:t>Swc</a:t>
            </a:r>
            <a:r>
              <a:rPr lang="en-US" sz="2400"/>
              <a:t>: Originally, users could load from memory into both the CRs and regular registers</a:t>
            </a:r>
          </a:p>
          <a:p>
            <a:pPr lvl="1"/>
            <a:r>
              <a:rPr lang="en-US" sz="2200"/>
              <a:t>This would require several changes to the </a:t>
            </a:r>
            <a:r>
              <a:rPr lang="en-US" sz="2200" err="1"/>
              <a:t>datapath</a:t>
            </a:r>
            <a:r>
              <a:rPr lang="en-US" sz="2200"/>
              <a:t>, including more complicated pathing and additional control signals</a:t>
            </a:r>
          </a:p>
          <a:p>
            <a:r>
              <a:rPr lang="en-US" sz="2400" err="1"/>
              <a:t>Slt</a:t>
            </a:r>
            <a:r>
              <a:rPr lang="en-US" sz="2400"/>
              <a:t>: We thought we could get away with not having an </a:t>
            </a:r>
            <a:r>
              <a:rPr lang="en-US" sz="2400" err="1"/>
              <a:t>slt</a:t>
            </a:r>
            <a:r>
              <a:rPr lang="en-US" sz="2400"/>
              <a:t>, but realized late into the project this was not the case</a:t>
            </a:r>
          </a:p>
          <a:p>
            <a:r>
              <a:rPr lang="en-US" sz="2400"/>
              <a:t>Assembly: We completely rewrote our assembly code for Euclid's</a:t>
            </a:r>
          </a:p>
        </p:txBody>
      </p:sp>
    </p:spTree>
    <p:extLst>
      <p:ext uri="{BB962C8B-B14F-4D97-AF65-F5344CB8AC3E}">
        <p14:creationId xmlns:p14="http://schemas.microsoft.com/office/powerpoint/2010/main" val="291046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1DBA-DA60-4B69-9F56-920740DB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Wrap-Up: What We Would do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21D8-C625-4F70-A5C2-C07CC7D1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Spend more time on the individual milestones to allow for quicker work on the later weeks</a:t>
            </a:r>
          </a:p>
          <a:p>
            <a:pPr lvl="1"/>
            <a:r>
              <a:rPr lang="en-US" sz="2200"/>
              <a:t>May enable us to add more features</a:t>
            </a:r>
          </a:p>
          <a:p>
            <a:r>
              <a:rPr lang="en-US" sz="2400"/>
              <a:t>Be even cooler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919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03C3-6F74-40FB-8869-532B765A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1671-1E5C-41DE-85BE-CFDE4364F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68" y="2351753"/>
            <a:ext cx="5911948" cy="362267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Our processor is worth investing $5 in</a:t>
            </a:r>
          </a:p>
          <a:p>
            <a:pPr>
              <a:lnSpc>
                <a:spcPct val="90000"/>
              </a:lnSpc>
            </a:pPr>
            <a:r>
              <a:rPr lang="en-US" sz="2200"/>
              <a:t>Having 3 accumulators makes coding much more user friendly</a:t>
            </a:r>
          </a:p>
          <a:p>
            <a:pPr>
              <a:lnSpc>
                <a:spcPct val="90000"/>
              </a:lnSpc>
            </a:pPr>
            <a:r>
              <a:rPr lang="en-US" sz="2200"/>
              <a:t>We have a good set of instructions to support anything code would need</a:t>
            </a:r>
          </a:p>
          <a:p>
            <a:pPr>
              <a:lnSpc>
                <a:spcPct val="90000"/>
              </a:lnSpc>
            </a:pPr>
            <a:r>
              <a:rPr lang="en-US" sz="2200"/>
              <a:t>It’s multi-cycle, which increases its performance</a:t>
            </a:r>
          </a:p>
          <a:p>
            <a:pPr>
              <a:lnSpc>
                <a:spcPct val="90000"/>
              </a:lnSpc>
            </a:pPr>
            <a:r>
              <a:rPr lang="en-US" sz="2200"/>
              <a:t>Our processor comes packaged with an assembler to make converting from instructions to machine code easy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78137A1-1A96-4B24-A6C1-FC1569048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5"/>
          <a:stretch/>
        </p:blipFill>
        <p:spPr>
          <a:xfrm>
            <a:off x="6902936" y="2578182"/>
            <a:ext cx="4364621" cy="230699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158ED-5008-456D-8686-494017BAE211}"/>
              </a:ext>
            </a:extLst>
          </p:cNvPr>
          <p:cNvSpPr txBox="1"/>
          <p:nvPr/>
        </p:nvSpPr>
        <p:spPr>
          <a:xfrm>
            <a:off x="6902936" y="4885180"/>
            <a:ext cx="436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Anonymous Survey results</a:t>
            </a:r>
          </a:p>
        </p:txBody>
      </p:sp>
    </p:spTree>
    <p:extLst>
      <p:ext uri="{BB962C8B-B14F-4D97-AF65-F5344CB8AC3E}">
        <p14:creationId xmlns:p14="http://schemas.microsoft.com/office/powerpoint/2010/main" val="427943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ACDF-90D7-40B8-88D2-98182B6E3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Cool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A7AE-D391-434A-9C8D-94EBCF8D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Jordan Ansari, Ian Barthel, Logan Bryant, Hunter Masur</a:t>
            </a:r>
          </a:p>
        </p:txBody>
      </p:sp>
    </p:spTree>
    <p:extLst>
      <p:ext uri="{BB962C8B-B14F-4D97-AF65-F5344CB8AC3E}">
        <p14:creationId xmlns:p14="http://schemas.microsoft.com/office/powerpoint/2010/main" val="4058694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ACDF-90D7-40B8-88D2-98182B6E3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00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A7AE-D391-434A-9C8D-94EBCF8D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253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A450-DD62-4306-A2C8-6328F3C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Cool Register &amp; Register File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FABCFF7-0C1D-468C-9AE5-024E6DE10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898" y="261636"/>
            <a:ext cx="5027059" cy="60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3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680F5-4229-444F-9329-0BC20F85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Memory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40844C0-3F41-4AAC-A328-DC7A5446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77" y="462557"/>
            <a:ext cx="3825717" cy="61376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B4FDC-0855-4661-8872-8EDD0AEE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707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0F009-AB5D-4395-AD1A-0CA08D0F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Control Unit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A456726-774E-4420-87BB-430558FB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2460" y="1114621"/>
            <a:ext cx="4797785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3285A-2805-49DD-A5BA-51B0FAA4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PC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1D059CE-94CE-4D8A-A778-C4261B11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639371"/>
            <a:ext cx="6391533" cy="35792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F3F4FD-D29D-4ABD-A518-3E4F5E8A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8454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935F1-EEA1-4EAF-8EE0-FB1C6106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F8C62ED-DF20-43BF-8E79-7398763D6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1173" y="1114621"/>
            <a:ext cx="4640359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86B6-F312-4490-A3DE-75FC602B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Adventure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03F0-7247-4044-86F3-4D235E5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Our processor follows an accumulator style, similar to the Gameboy</a:t>
            </a:r>
          </a:p>
          <a:p>
            <a:r>
              <a:rPr lang="en-US" sz="2400"/>
              <a:t>We chose this because it seemed feasible but unique (and people said not to do Stack)</a:t>
            </a:r>
          </a:p>
          <a:p>
            <a:r>
              <a:rPr lang="en-US" sz="2400"/>
              <a:t>The processor is also multi-cycle</a:t>
            </a:r>
          </a:p>
        </p:txBody>
      </p:sp>
    </p:spTree>
    <p:extLst>
      <p:ext uri="{BB962C8B-B14F-4D97-AF65-F5344CB8AC3E}">
        <p14:creationId xmlns:p14="http://schemas.microsoft.com/office/powerpoint/2010/main" val="20099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682-B81A-491C-A988-14DDEFC0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Benchmarks for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relPrime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of 5040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F21161-6AA1-4650-849F-F7B332720513}"/>
              </a:ext>
            </a:extLst>
          </p:cNvPr>
          <p:cNvSpPr txBox="1">
            <a:spLocks/>
          </p:cNvSpPr>
          <p:nvPr/>
        </p:nvSpPr>
        <p:spPr>
          <a:xfrm>
            <a:off x="856645" y="2324100"/>
            <a:ext cx="5114170" cy="371474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No. of Bytes required: 106</a:t>
            </a: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No. of instructions: 122,484</a:t>
            </a: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No. of cycles: 469,460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85AE1D-5CF3-4481-BD13-81EE765FC44B}"/>
              </a:ext>
            </a:extLst>
          </p:cNvPr>
          <p:cNvSpPr txBox="1">
            <a:spLocks/>
          </p:cNvSpPr>
          <p:nvPr/>
        </p:nvSpPr>
        <p:spPr>
          <a:xfrm>
            <a:off x="6850735" y="2324099"/>
            <a:ext cx="5114170" cy="371474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Average CPI: 3.83 </a:t>
            </a: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Cycle Time: 11.871ns = 84.24 MHz</a:t>
            </a: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Execution Time = 5.573 </a:t>
            </a:r>
            <a:r>
              <a:rPr lang="en-US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ms</a:t>
            </a: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3" name="Picture 7" descr="Table&#10;&#10;Description automatically generated">
            <a:extLst>
              <a:ext uri="{FF2B5EF4-FFF2-40B4-BE49-F238E27FC236}">
                <a16:creationId xmlns:a16="http://schemas.microsoft.com/office/drawing/2014/main" id="{668D764F-4760-48EB-BC72-ACD21D2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8" y="4450273"/>
            <a:ext cx="11104969" cy="22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B61-9805-46E7-8D12-10916C5F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Main Attractions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8C6A-CB9C-4F9A-B37A-96860B348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indent="-305435"/>
            <a:r>
              <a:rPr lang="en-US" sz="2400"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Three Accumulators</a:t>
            </a:r>
          </a:p>
          <a:p>
            <a:pPr lvl="1" indent="-305435"/>
            <a:r>
              <a:rPr lang="en-US" sz="2200"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Limits need for memory access</a:t>
            </a:r>
          </a:p>
          <a:p>
            <a:pPr indent="-305435"/>
            <a:r>
              <a:rPr lang="en-US" sz="2400"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Two Register Files</a:t>
            </a:r>
          </a:p>
          <a:p>
            <a:pPr indent="-305435"/>
            <a:r>
              <a:rPr lang="en-US" sz="2400"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Different Sized Opcodes</a:t>
            </a:r>
          </a:p>
          <a:p>
            <a:pPr lvl="1" indent="-305435"/>
            <a:r>
              <a:rPr lang="en-US" sz="2200"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Further jumps/branches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6F9D4CE-1578-431A-8CA4-3631E119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00" y="2656555"/>
            <a:ext cx="4116672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4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140B-28C3-4B37-B369-DCB1779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Aspects: Cool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BBC3-A949-4406-A703-0BDE9AA6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/>
              <a:t>Our process contains 3 different accumulators (known as Cool Registers/CRs), able to be swapped between via the “Mov” instruction</a:t>
            </a:r>
          </a:p>
          <a:p>
            <a:r>
              <a:rPr lang="en-US" sz="2400"/>
              <a:t>This did not decrease performance and allowed for easier coding</a:t>
            </a:r>
          </a:p>
          <a:p>
            <a:r>
              <a:rPr lang="en-US" sz="2400"/>
              <a:t>Cool Registers are stored in a separate register file, meaning they can be used as a separate input to the ALU</a:t>
            </a:r>
          </a:p>
          <a:p>
            <a:r>
              <a:rPr lang="en-US" sz="2400"/>
              <a:t>Being able to swap between cool registers decreases memory access</a:t>
            </a:r>
          </a:p>
          <a:p>
            <a:r>
              <a:rPr lang="en-US" sz="2400"/>
              <a:t>They’re super cool</a:t>
            </a:r>
          </a:p>
        </p:txBody>
      </p:sp>
    </p:spTree>
    <p:extLst>
      <p:ext uri="{BB962C8B-B14F-4D97-AF65-F5344CB8AC3E}">
        <p14:creationId xmlns:p14="http://schemas.microsoft.com/office/powerpoint/2010/main" val="330769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C555-6E07-4B2B-AC3D-1493AD1E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Attractions: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9CAC-92B2-4393-A525-24574051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We have different sized opcodes for Branch/Jump instructions and all others</a:t>
            </a:r>
          </a:p>
          <a:p>
            <a:r>
              <a:rPr lang="en-US" sz="2400"/>
              <a:t>Branch/Jump instructions start with 1 and are 3 bits long</a:t>
            </a:r>
          </a:p>
          <a:p>
            <a:r>
              <a:rPr lang="en-US" sz="2400" u="sng"/>
              <a:t>All</a:t>
            </a:r>
            <a:r>
              <a:rPr lang="en-US" sz="2400"/>
              <a:t> other instructions start with 0 and are 5 bits long</a:t>
            </a:r>
          </a:p>
          <a:p>
            <a:r>
              <a:rPr lang="en-US" sz="2400"/>
              <a:t>This allows for the jump range to be 13 bits instead of 10</a:t>
            </a:r>
          </a:p>
          <a:p>
            <a:r>
              <a:rPr lang="en-US" sz="2400"/>
              <a:t>While this didn’t come into play in a 10-bit address space, it would be useful in a different context with a 16-bit address space</a:t>
            </a:r>
          </a:p>
        </p:txBody>
      </p:sp>
    </p:spTree>
    <p:extLst>
      <p:ext uri="{BB962C8B-B14F-4D97-AF65-F5344CB8AC3E}">
        <p14:creationId xmlns:p14="http://schemas.microsoft.com/office/powerpoint/2010/main" val="8484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FF7-D36F-4F21-8F91-D9262104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Attractions: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4B7E-B27F-4E09-B64F-535B2B2E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Made in Java</a:t>
            </a:r>
          </a:p>
          <a:p>
            <a:r>
              <a:rPr lang="en-US" sz="2400"/>
              <a:t>Turns assembly code into the binary or hexadecimal equivalent</a:t>
            </a:r>
          </a:p>
          <a:p>
            <a:r>
              <a:rPr lang="en-US" sz="2400"/>
              <a:t>Supports labels (uses a Hashmap to store the label’s address)</a:t>
            </a:r>
          </a:p>
          <a:p>
            <a:r>
              <a:rPr lang="en-US" sz="2400"/>
              <a:t>Super cool</a:t>
            </a:r>
          </a:p>
        </p:txBody>
      </p:sp>
    </p:spTree>
    <p:extLst>
      <p:ext uri="{BB962C8B-B14F-4D97-AF65-F5344CB8AC3E}">
        <p14:creationId xmlns:p14="http://schemas.microsoft.com/office/powerpoint/2010/main" val="202517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F7A-1F12-4A8C-8C4A-85B61FD2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396-5B88-47C7-8A11-17D33496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/>
              <a:t>Mov </a:t>
            </a:r>
            <a:r>
              <a:rPr lang="en-US" sz="2400" i="1"/>
              <a:t>n</a:t>
            </a:r>
            <a:r>
              <a:rPr lang="en-US" sz="2400"/>
              <a:t>: Switch current accumulator register to the given value </a:t>
            </a:r>
            <a:r>
              <a:rPr lang="en-US" sz="2400" i="1"/>
              <a:t>n</a:t>
            </a:r>
            <a:r>
              <a:rPr lang="en-US" sz="2400"/>
              <a:t> (0-2)</a:t>
            </a:r>
          </a:p>
          <a:p>
            <a:r>
              <a:rPr lang="en-US" sz="2400"/>
              <a:t>Set $_: Set the value of the current accumulator register to $_</a:t>
            </a:r>
          </a:p>
          <a:p>
            <a:r>
              <a:rPr lang="en-US" sz="2400" err="1"/>
              <a:t>Setc</a:t>
            </a:r>
            <a:r>
              <a:rPr lang="en-US" sz="2400"/>
              <a:t> $_: Set the value of $_ to the current accumulator’s value</a:t>
            </a:r>
          </a:p>
          <a:p>
            <a:r>
              <a:rPr lang="en-US" sz="2400" err="1"/>
              <a:t>Sw</a:t>
            </a:r>
            <a:r>
              <a:rPr lang="en-US" sz="2400"/>
              <a:t> $_: Store $</a:t>
            </a:r>
            <a:r>
              <a:rPr lang="en-US" sz="2400" err="1"/>
              <a:t>cr</a:t>
            </a:r>
            <a:r>
              <a:rPr lang="en-US" sz="2400"/>
              <a:t> at address $_</a:t>
            </a:r>
          </a:p>
          <a:p>
            <a:r>
              <a:rPr lang="en-US" sz="2400" err="1"/>
              <a:t>Lw</a:t>
            </a:r>
            <a:r>
              <a:rPr lang="en-US" sz="2400"/>
              <a:t> $_: Load the value from $_ into $</a:t>
            </a:r>
            <a:r>
              <a:rPr lang="en-US" sz="2400" err="1"/>
              <a:t>cr</a:t>
            </a:r>
            <a:endParaRPr lang="en-US" sz="2400"/>
          </a:p>
          <a:p>
            <a:r>
              <a:rPr lang="en-US" sz="2400" err="1"/>
              <a:t>SetPC</a:t>
            </a:r>
            <a:r>
              <a:rPr lang="en-US" sz="2400"/>
              <a:t> </a:t>
            </a:r>
            <a:r>
              <a:rPr lang="en-US" sz="2400" i="1"/>
              <a:t>n</a:t>
            </a:r>
            <a:r>
              <a:rPr lang="en-US" sz="2400"/>
              <a:t>: Store $PC+2 + n shifted left by 1 (usually will be 0)</a:t>
            </a:r>
          </a:p>
          <a:p>
            <a:r>
              <a:rPr lang="en-US" sz="2400" err="1"/>
              <a:t>GetIn</a:t>
            </a:r>
            <a:r>
              <a:rPr lang="en-US" sz="2400"/>
              <a:t> $_: Load the outside input into $_ (selected register in register file)</a:t>
            </a:r>
          </a:p>
        </p:txBody>
      </p:sp>
    </p:spTree>
    <p:extLst>
      <p:ext uri="{BB962C8B-B14F-4D97-AF65-F5344CB8AC3E}">
        <p14:creationId xmlns:p14="http://schemas.microsoft.com/office/powerpoint/2010/main" val="1861734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25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 Boardroom</vt:lpstr>
      <vt:lpstr>Boring Processor</vt:lpstr>
      <vt:lpstr>Cool Processor</vt:lpstr>
      <vt:lpstr>Architecture Adventure</vt:lpstr>
      <vt:lpstr>Benchmarks for relPrime of 5040</vt:lpstr>
      <vt:lpstr>Main Attractions</vt:lpstr>
      <vt:lpstr>Unique Aspects: Cool Registers</vt:lpstr>
      <vt:lpstr>Main Attractions: Instructions</vt:lpstr>
      <vt:lpstr>Main Attractions: Assembler</vt:lpstr>
      <vt:lpstr>Instruction Set</vt:lpstr>
      <vt:lpstr>Instruction Set (Continued)</vt:lpstr>
      <vt:lpstr>Code Snippets</vt:lpstr>
      <vt:lpstr>Code Snippets (Continued)</vt:lpstr>
      <vt:lpstr>Behind the Scenes: Datapath</vt:lpstr>
      <vt:lpstr>Behind the Scenes: State Machine</vt:lpstr>
      <vt:lpstr>Behind the Scenes: RTL</vt:lpstr>
      <vt:lpstr>Our Testing Plan</vt:lpstr>
      <vt:lpstr>Wrap-Up: The Challenges We Faced</vt:lpstr>
      <vt:lpstr>Wrap-Up: What We Would do Differently</vt:lpstr>
      <vt:lpstr>Conclusion</vt:lpstr>
      <vt:lpstr>Thank you!</vt:lpstr>
      <vt:lpstr>Cool Register &amp; Register File</vt:lpstr>
      <vt:lpstr>Memory</vt:lpstr>
      <vt:lpstr>Control Unit</vt:lpstr>
      <vt:lpstr>PC</vt:lpstr>
      <vt:lpstr>ALU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Processor</dc:title>
  <dc:creator>Ansari, Jordan</dc:creator>
  <cp:revision>3</cp:revision>
  <dcterms:created xsi:type="dcterms:W3CDTF">2021-05-19T15:08:56Z</dcterms:created>
  <dcterms:modified xsi:type="dcterms:W3CDTF">2021-05-24T04:58:12Z</dcterms:modified>
</cp:coreProperties>
</file>