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7315200" cy="9601200"/>
  <p:embeddedFontLst>
    <p:embeddedFont>
      <p:font typeface="Calibri" panose="020F0502020204030204" pitchFamily="34" charset="0"/>
      <p:regular r:id="rId4"/>
      <p:bold r:id="rId5"/>
      <p:italic r:id="rId6"/>
      <p:boldItalic r:id="rId7"/>
    </p:embeddedFont>
    <p:embeddedFont>
      <p:font typeface="Century Gothic" panose="020B0502020202020204" pitchFamily="34" charset="0"/>
      <p:regular r:id="rId8"/>
      <p:bold r:id="rId9"/>
      <p:italic r:id="rId10"/>
      <p:boldItalic r:id="rId11"/>
    </p:embeddedFont>
    <p:embeddedFont>
      <p:font typeface="Press Start 2P" panose="020B0604020202020204" charset="0"/>
      <p:regular r:id="rId12"/>
    </p:embeddedFont>
    <p:embeddedFont>
      <p:font typeface="Verdana" panose="020B060403050404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1522" y="8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1083290" y="-1207767"/>
            <a:ext cx="21724621" cy="39502081"/>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22715220" y="10424165"/>
            <a:ext cx="28087320" cy="98755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598421" y="914406"/>
            <a:ext cx="28087320" cy="28895039"/>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3291840" y="10226042"/>
            <a:ext cx="37307519" cy="705612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6583680" y="18653759"/>
            <a:ext cx="30723839" cy="8412480"/>
          </a:xfrm>
          <a:prstGeom prst="rect">
            <a:avLst/>
          </a:prstGeom>
          <a:noFill/>
          <a:ln>
            <a:noFill/>
          </a:ln>
        </p:spPr>
        <p:txBody>
          <a:bodyPr spcFirstLastPara="1" wrap="square" lIns="438900" tIns="219450" rIns="438900" bIns="219450" anchor="t" anchorCtr="0">
            <a:norm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a:endParaRPr/>
          </a:p>
        </p:txBody>
      </p:sp>
      <p:sp>
        <p:nvSpPr>
          <p:cNvPr id="22" name="Google Shape;22;p3"/>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2194560" y="7680963"/>
            <a:ext cx="39502081" cy="21724621"/>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467102" y="21153122"/>
            <a:ext cx="37307519"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alibri"/>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3467102" y="13952225"/>
            <a:ext cx="37307519" cy="7200898"/>
          </a:xfrm>
          <a:prstGeom prst="rect">
            <a:avLst/>
          </a:prstGeom>
          <a:noFill/>
          <a:ln>
            <a:noFill/>
          </a:ln>
        </p:spPr>
        <p:txBody>
          <a:bodyPr spcFirstLastPara="1" wrap="square" lIns="438900" tIns="219450" rIns="438900" bIns="219450" anchor="b" anchorCtr="0">
            <a:normAutofit/>
          </a:bodyPr>
          <a:lstStyle>
            <a:lvl1pPr marL="457200" lvl="0" indent="-228600" algn="l">
              <a:spcBef>
                <a:spcPts val="1920"/>
              </a:spcBef>
              <a:spcAft>
                <a:spcPts val="0"/>
              </a:spcAft>
              <a:buClr>
                <a:srgbClr val="888888"/>
              </a:buClr>
              <a:buSzPts val="9600"/>
              <a:buNone/>
              <a:defRPr sz="9600">
                <a:solidFill>
                  <a:srgbClr val="888888"/>
                </a:solidFill>
              </a:defRPr>
            </a:lvl1pPr>
            <a:lvl2pPr marL="914400" lvl="1" indent="-228600" algn="l">
              <a:spcBef>
                <a:spcPts val="1720"/>
              </a:spcBef>
              <a:spcAft>
                <a:spcPts val="0"/>
              </a:spcAft>
              <a:buClr>
                <a:srgbClr val="888888"/>
              </a:buClr>
              <a:buSzPts val="8600"/>
              <a:buNone/>
              <a:defRPr sz="8600">
                <a:solidFill>
                  <a:srgbClr val="888888"/>
                </a:solidFill>
              </a:defRPr>
            </a:lvl2pPr>
            <a:lvl3pPr marL="1371600" lvl="2" indent="-228600" algn="l">
              <a:spcBef>
                <a:spcPts val="1540"/>
              </a:spcBef>
              <a:spcAft>
                <a:spcPts val="0"/>
              </a:spcAft>
              <a:buClr>
                <a:srgbClr val="888888"/>
              </a:buClr>
              <a:buSzPts val="7700"/>
              <a:buNone/>
              <a:defRPr sz="7700">
                <a:solidFill>
                  <a:srgbClr val="888888"/>
                </a:solidFill>
              </a:defRPr>
            </a:lvl3pPr>
            <a:lvl4pPr marL="1828800" lvl="3" indent="-228600" algn="l">
              <a:spcBef>
                <a:spcPts val="1340"/>
              </a:spcBef>
              <a:spcAft>
                <a:spcPts val="0"/>
              </a:spcAft>
              <a:buClr>
                <a:srgbClr val="888888"/>
              </a:buClr>
              <a:buSzPts val="6700"/>
              <a:buNone/>
              <a:defRPr sz="6700">
                <a:solidFill>
                  <a:srgbClr val="888888"/>
                </a:solidFill>
              </a:defRPr>
            </a:lvl4pPr>
            <a:lvl5pPr marL="2286000" lvl="4" indent="-228600" algn="l">
              <a:spcBef>
                <a:spcPts val="1340"/>
              </a:spcBef>
              <a:spcAft>
                <a:spcPts val="0"/>
              </a:spcAft>
              <a:buClr>
                <a:srgbClr val="888888"/>
              </a:buClr>
              <a:buSzPts val="6700"/>
              <a:buNone/>
              <a:defRPr sz="6700">
                <a:solidFill>
                  <a:srgbClr val="888888"/>
                </a:solidFill>
              </a:defRPr>
            </a:lvl5pPr>
            <a:lvl6pPr marL="2743200" lvl="5" indent="-228600" algn="l">
              <a:spcBef>
                <a:spcPts val="1340"/>
              </a:spcBef>
              <a:spcAft>
                <a:spcPts val="0"/>
              </a:spcAft>
              <a:buClr>
                <a:srgbClr val="888888"/>
              </a:buClr>
              <a:buSzPts val="6700"/>
              <a:buNone/>
              <a:defRPr sz="6700">
                <a:solidFill>
                  <a:srgbClr val="888888"/>
                </a:solidFill>
              </a:defRPr>
            </a:lvl6pPr>
            <a:lvl7pPr marL="3200400" lvl="6" indent="-228600" algn="l">
              <a:spcBef>
                <a:spcPts val="1340"/>
              </a:spcBef>
              <a:spcAft>
                <a:spcPts val="0"/>
              </a:spcAft>
              <a:buClr>
                <a:srgbClr val="888888"/>
              </a:buClr>
              <a:buSzPts val="6700"/>
              <a:buNone/>
              <a:defRPr sz="6700">
                <a:solidFill>
                  <a:srgbClr val="888888"/>
                </a:solidFill>
              </a:defRPr>
            </a:lvl7pPr>
            <a:lvl8pPr marL="3657600" lvl="7" indent="-228600" algn="l">
              <a:spcBef>
                <a:spcPts val="1340"/>
              </a:spcBef>
              <a:spcAft>
                <a:spcPts val="0"/>
              </a:spcAft>
              <a:buClr>
                <a:srgbClr val="888888"/>
              </a:buClr>
              <a:buSzPts val="6700"/>
              <a:buNone/>
              <a:defRPr sz="6700">
                <a:solidFill>
                  <a:srgbClr val="888888"/>
                </a:solidFill>
              </a:defRPr>
            </a:lvl8pPr>
            <a:lvl9pPr marL="4114800" lvl="8" indent="-228600" algn="l">
              <a:spcBef>
                <a:spcPts val="1340"/>
              </a:spcBef>
              <a:spcAft>
                <a:spcPts val="0"/>
              </a:spcAft>
              <a:buClr>
                <a:srgbClr val="888888"/>
              </a:buClr>
              <a:buSzPts val="6700"/>
              <a:buNone/>
              <a:defRPr sz="6700">
                <a:solidFill>
                  <a:srgbClr val="888888"/>
                </a:solidFill>
              </a:defRPr>
            </a:lvl9pPr>
          </a:lstStyle>
          <a:p>
            <a:endParaRPr/>
          </a:p>
        </p:txBody>
      </p:sp>
      <p:sp>
        <p:nvSpPr>
          <p:cNvPr id="34" name="Google Shape;34;p5"/>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2194560" y="7680963"/>
            <a:ext cx="19385280" cy="21724621"/>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40" name="Google Shape;40;p6"/>
          <p:cNvSpPr txBox="1">
            <a:spLocks noGrp="1"/>
          </p:cNvSpPr>
          <p:nvPr>
            <p:ph type="body" idx="2"/>
          </p:nvPr>
        </p:nvSpPr>
        <p:spPr>
          <a:xfrm>
            <a:off x="22311359" y="7680963"/>
            <a:ext cx="19385280" cy="21724621"/>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41" name="Google Shape;41;p6"/>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2194560" y="7368542"/>
            <a:ext cx="19392902"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7" name="Google Shape;47;p7"/>
          <p:cNvSpPr txBox="1">
            <a:spLocks noGrp="1"/>
          </p:cNvSpPr>
          <p:nvPr>
            <p:ph type="body" idx="2"/>
          </p:nvPr>
        </p:nvSpPr>
        <p:spPr>
          <a:xfrm>
            <a:off x="2194560" y="10439400"/>
            <a:ext cx="19392902"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8" name="Google Shape;48;p7"/>
          <p:cNvSpPr txBox="1">
            <a:spLocks noGrp="1"/>
          </p:cNvSpPr>
          <p:nvPr>
            <p:ph type="body" idx="3"/>
          </p:nvPr>
        </p:nvSpPr>
        <p:spPr>
          <a:xfrm>
            <a:off x="22296122" y="7368542"/>
            <a:ext cx="19400519" cy="3070858"/>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9" name="Google Shape;49;p7"/>
          <p:cNvSpPr txBox="1">
            <a:spLocks noGrp="1"/>
          </p:cNvSpPr>
          <p:nvPr>
            <p:ph type="body" idx="4"/>
          </p:nvPr>
        </p:nvSpPr>
        <p:spPr>
          <a:xfrm>
            <a:off x="22296122" y="10439400"/>
            <a:ext cx="19400519" cy="18966182"/>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50" name="Google Shape;50;p7"/>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94563" y="1310640"/>
            <a:ext cx="14439902"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7160241" y="1310643"/>
            <a:ext cx="24536399"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endParaRPr/>
          </a:p>
        </p:txBody>
      </p:sp>
      <p:sp>
        <p:nvSpPr>
          <p:cNvPr id="61" name="Google Shape;61;p9"/>
          <p:cNvSpPr txBox="1">
            <a:spLocks noGrp="1"/>
          </p:cNvSpPr>
          <p:nvPr>
            <p:ph type="body" idx="2"/>
          </p:nvPr>
        </p:nvSpPr>
        <p:spPr>
          <a:xfrm>
            <a:off x="2194563" y="6888483"/>
            <a:ext cx="14439902" cy="22517102"/>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2" name="Google Shape;62;p9"/>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602982" y="23042880"/>
            <a:ext cx="26334721" cy="2720342"/>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602982" y="2941320"/>
            <a:ext cx="26334721" cy="19751040"/>
          </a:xfrm>
          <a:prstGeom prst="rect">
            <a:avLst/>
          </a:prstGeom>
          <a:noFill/>
          <a:ln>
            <a:noFill/>
          </a:ln>
        </p:spPr>
        <p:txBody>
          <a:bodyPr spcFirstLastPara="1" wrap="square" lIns="438900" tIns="219450" rIns="438900" bIns="219450" anchor="t" anchorCtr="0">
            <a:noAutofit/>
          </a:bodyPr>
          <a:lstStyle>
            <a:lvl1pPr marR="0" lvl="0" algn="l" rtl="0">
              <a:spcBef>
                <a:spcPts val="3080"/>
              </a:spcBef>
              <a:spcAft>
                <a:spcPts val="0"/>
              </a:spcAft>
              <a:buClr>
                <a:schemeClr val="dk1"/>
              </a:buClr>
              <a:buSzPts val="15400"/>
              <a:buFont typeface="Arial"/>
              <a:buNone/>
              <a:defRPr sz="15400" b="0" i="0" u="none" strike="noStrike" cap="none">
                <a:solidFill>
                  <a:schemeClr val="dk1"/>
                </a:solidFill>
                <a:latin typeface="Calibri"/>
                <a:ea typeface="Calibri"/>
                <a:cs typeface="Calibri"/>
                <a:sym typeface="Calibri"/>
              </a:defRPr>
            </a:lvl1pPr>
            <a:lvl2pPr marR="0" lvl="1" algn="l" rtl="0">
              <a:spcBef>
                <a:spcPts val="2680"/>
              </a:spcBef>
              <a:spcAft>
                <a:spcPts val="0"/>
              </a:spcAft>
              <a:buClr>
                <a:schemeClr val="dk1"/>
              </a:buClr>
              <a:buSzPts val="13400"/>
              <a:buFont typeface="Arial"/>
              <a:buNone/>
              <a:defRPr sz="13400" b="0" i="0" u="none" strike="noStrike" cap="none">
                <a:solidFill>
                  <a:schemeClr val="dk1"/>
                </a:solidFill>
                <a:latin typeface="Calibri"/>
                <a:ea typeface="Calibri"/>
                <a:cs typeface="Calibri"/>
                <a:sym typeface="Calibri"/>
              </a:defRPr>
            </a:lvl2pPr>
            <a:lvl3pPr marR="0" lvl="2" algn="l" rtl="0">
              <a:spcBef>
                <a:spcPts val="2300"/>
              </a:spcBef>
              <a:spcAft>
                <a:spcPts val="0"/>
              </a:spcAft>
              <a:buClr>
                <a:schemeClr val="dk1"/>
              </a:buClr>
              <a:buSzPts val="11500"/>
              <a:buFont typeface="Arial"/>
              <a:buNone/>
              <a:defRPr sz="11500" b="0" i="0" u="none" strike="noStrike" cap="none">
                <a:solidFill>
                  <a:schemeClr val="dk1"/>
                </a:solidFill>
                <a:latin typeface="Calibri"/>
                <a:ea typeface="Calibri"/>
                <a:cs typeface="Calibri"/>
                <a:sym typeface="Calibri"/>
              </a:defRPr>
            </a:lvl3pPr>
            <a:lvl4pPr marR="0" lvl="3"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spcBef>
                <a:spcPts val="192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602982" y="25763222"/>
            <a:ext cx="26334721" cy="3863338"/>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9" name="Google Shape;69;p10"/>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194560" y="1318262"/>
            <a:ext cx="39502081" cy="5486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194560" y="7680963"/>
            <a:ext cx="39502081" cy="21724621"/>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194560" y="30510481"/>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996159" y="30510481"/>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31455359" y="30510481"/>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11125200" y="1327428"/>
            <a:ext cx="21640800" cy="132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1">
                <a:solidFill>
                  <a:schemeClr val="dk1"/>
                </a:solidFill>
                <a:latin typeface="Press Start 2P"/>
                <a:ea typeface="Press Start 2P"/>
                <a:cs typeface="Press Start 2P"/>
                <a:sym typeface="Press Start 2P"/>
              </a:rPr>
              <a:t>Medieval Bashout</a:t>
            </a:r>
            <a:endParaRPr sz="8000">
              <a:latin typeface="Press Start 2P"/>
              <a:ea typeface="Press Start 2P"/>
              <a:cs typeface="Press Start 2P"/>
              <a:sym typeface="Press Start 2P"/>
            </a:endParaRPr>
          </a:p>
        </p:txBody>
      </p:sp>
      <p:sp>
        <p:nvSpPr>
          <p:cNvPr id="90" name="Google Shape;90;p13"/>
          <p:cNvSpPr txBox="1"/>
          <p:nvPr/>
        </p:nvSpPr>
        <p:spPr>
          <a:xfrm>
            <a:off x="11125200" y="2743200"/>
            <a:ext cx="216408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Century Gothic"/>
                <a:ea typeface="Century Gothic"/>
                <a:cs typeface="Century Gothic"/>
                <a:sym typeface="Century Gothic"/>
              </a:rPr>
              <a:t>Richard Caccamise, Nick Shircel, Alex Trick</a:t>
            </a:r>
            <a:endParaRPr/>
          </a:p>
        </p:txBody>
      </p:sp>
      <p:sp>
        <p:nvSpPr>
          <p:cNvPr id="91" name="Google Shape;91;p13"/>
          <p:cNvSpPr txBox="1"/>
          <p:nvPr/>
        </p:nvSpPr>
        <p:spPr>
          <a:xfrm>
            <a:off x="33604200" y="1885185"/>
            <a:ext cx="10287000" cy="110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a:solidFill>
                  <a:schemeClr val="dk1"/>
                </a:solidFill>
                <a:latin typeface="Century Gothic"/>
                <a:ea typeface="Century Gothic"/>
                <a:cs typeface="Century Gothic"/>
                <a:sym typeface="Century Gothic"/>
              </a:rPr>
              <a:t>Operation Catapult 20</a:t>
            </a:r>
            <a:r>
              <a:rPr lang="en-US" sz="6600" b="1">
                <a:solidFill>
                  <a:schemeClr val="dk1"/>
                </a:solidFill>
                <a:latin typeface="Century Gothic"/>
                <a:ea typeface="Century Gothic"/>
                <a:cs typeface="Century Gothic"/>
                <a:sym typeface="Century Gothic"/>
              </a:rPr>
              <a:t>21</a:t>
            </a:r>
            <a:endParaRPr/>
          </a:p>
        </p:txBody>
      </p:sp>
      <p:sp>
        <p:nvSpPr>
          <p:cNvPr id="92" name="Google Shape;92;p13"/>
          <p:cNvSpPr txBox="1"/>
          <p:nvPr/>
        </p:nvSpPr>
        <p:spPr>
          <a:xfrm>
            <a:off x="11430001" y="4800600"/>
            <a:ext cx="20955000" cy="4002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a:p>
          <a:p>
            <a:pPr marL="0" marR="0" lvl="0" indent="0" algn="just" rtl="0">
              <a:spcBef>
                <a:spcPts val="0"/>
              </a:spcBef>
              <a:spcAft>
                <a:spcPts val="0"/>
              </a:spcAft>
              <a:buNone/>
            </a:pPr>
            <a:r>
              <a:rPr lang="en-US" sz="4800">
                <a:solidFill>
                  <a:schemeClr val="dk1"/>
                </a:solidFill>
                <a:latin typeface="Verdana"/>
                <a:ea typeface="Verdana"/>
                <a:cs typeface="Verdana"/>
                <a:sym typeface="Verdana"/>
              </a:rPr>
              <a:t>Medieval Bashout is a one-on-one fighting game featuring wizard and knight characters. Players are able to jump around the platforms and attack each other with fireballs, arrows, and slash attacks. The indicators at the top of the screen allow players to keep track of how much health their character has remaining.</a:t>
            </a:r>
            <a:endParaRPr sz="4800">
              <a:solidFill>
                <a:schemeClr val="dk1"/>
              </a:solidFill>
              <a:latin typeface="Verdana"/>
              <a:ea typeface="Verdana"/>
              <a:cs typeface="Verdana"/>
              <a:sym typeface="Verdana"/>
            </a:endParaRPr>
          </a:p>
        </p:txBody>
      </p:sp>
      <p:sp>
        <p:nvSpPr>
          <p:cNvPr id="93" name="Google Shape;93;p13"/>
          <p:cNvSpPr txBox="1"/>
          <p:nvPr/>
        </p:nvSpPr>
        <p:spPr>
          <a:xfrm>
            <a:off x="-892950" y="1355050"/>
            <a:ext cx="12301500" cy="212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a:solidFill>
                  <a:schemeClr val="dk1"/>
                </a:solidFill>
                <a:latin typeface="Century Gothic"/>
                <a:ea typeface="Century Gothic"/>
                <a:cs typeface="Century Gothic"/>
                <a:sym typeface="Century Gothic"/>
              </a:rPr>
              <a:t> ~ Team 13 ~</a:t>
            </a:r>
            <a:endParaRPr sz="6600" b="1">
              <a:solidFill>
                <a:schemeClr val="dk1"/>
              </a:solidFill>
              <a:latin typeface="Century Gothic"/>
              <a:ea typeface="Century Gothic"/>
              <a:cs typeface="Century Gothic"/>
              <a:sym typeface="Century Gothic"/>
            </a:endParaRPr>
          </a:p>
          <a:p>
            <a:pPr marL="0" marR="0" lvl="0" indent="0" algn="ctr" rtl="0">
              <a:spcBef>
                <a:spcPts val="0"/>
              </a:spcBef>
              <a:spcAft>
                <a:spcPts val="0"/>
              </a:spcAft>
              <a:buNone/>
            </a:pPr>
            <a:r>
              <a:rPr lang="en-US" sz="6600" b="1">
                <a:solidFill>
                  <a:schemeClr val="dk1"/>
                </a:solidFill>
                <a:latin typeface="Century Gothic"/>
                <a:ea typeface="Century Gothic"/>
                <a:cs typeface="Century Gothic"/>
                <a:sym typeface="Century Gothic"/>
              </a:rPr>
              <a:t>The Unprofessionals</a:t>
            </a:r>
            <a:endParaRPr/>
          </a:p>
        </p:txBody>
      </p:sp>
      <p:sp>
        <p:nvSpPr>
          <p:cNvPr id="94" name="Google Shape;94;p13"/>
          <p:cNvSpPr txBox="1"/>
          <p:nvPr/>
        </p:nvSpPr>
        <p:spPr>
          <a:xfrm>
            <a:off x="685800" y="5029200"/>
            <a:ext cx="9601200" cy="2742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dk1"/>
                </a:solidFill>
                <a:latin typeface="Verdana"/>
                <a:ea typeface="Verdana"/>
                <a:cs typeface="Verdana"/>
                <a:sym typeface="Verdana"/>
              </a:rPr>
              <a:t>Controls:</a:t>
            </a:r>
            <a:endParaRPr sz="4800" b="1">
              <a:solidFill>
                <a:schemeClr val="dk1"/>
              </a:solidFill>
              <a:latin typeface="Verdana"/>
              <a:ea typeface="Verdana"/>
              <a:cs typeface="Verdana"/>
              <a:sym typeface="Verdana"/>
            </a:endParaRPr>
          </a:p>
          <a:p>
            <a:pPr marL="0" marR="0" lvl="0" indent="0" algn="l" rtl="0">
              <a:spcBef>
                <a:spcPts val="0"/>
              </a:spcBef>
              <a:spcAft>
                <a:spcPts val="0"/>
              </a:spcAft>
              <a:buNone/>
            </a:pPr>
            <a:r>
              <a:rPr lang="en-US" sz="4800" b="1">
                <a:solidFill>
                  <a:schemeClr val="dk1"/>
                </a:solidFill>
                <a:latin typeface="Verdana"/>
                <a:ea typeface="Verdana"/>
                <a:cs typeface="Verdana"/>
                <a:sym typeface="Verdana"/>
              </a:rPr>
              <a:t>	</a:t>
            </a:r>
            <a:r>
              <a:rPr lang="en-US" sz="4800">
                <a:solidFill>
                  <a:schemeClr val="dk1"/>
                </a:solidFill>
                <a:latin typeface="Verdana"/>
                <a:ea typeface="Verdana"/>
                <a:cs typeface="Verdana"/>
                <a:sym typeface="Verdana"/>
              </a:rPr>
              <a:t>Player 1 (Wizard)</a:t>
            </a:r>
            <a:endParaRPr sz="4800">
              <a:solidFill>
                <a:schemeClr val="dk1"/>
              </a:solidFill>
              <a:latin typeface="Verdana"/>
              <a:ea typeface="Verdana"/>
              <a:cs typeface="Verdana"/>
              <a:sym typeface="Verdana"/>
            </a:endParaRPr>
          </a:p>
          <a:p>
            <a:pPr marL="0" marR="0" lvl="0" indent="0" algn="l" rtl="0">
              <a:spcBef>
                <a:spcPts val="0"/>
              </a:spcBef>
              <a:spcAft>
                <a:spcPts val="0"/>
              </a:spcAft>
              <a:buNone/>
            </a:pPr>
            <a:endParaRPr sz="4800">
              <a:solidFill>
                <a:schemeClr val="dk1"/>
              </a:solidFill>
              <a:latin typeface="Verdana"/>
              <a:ea typeface="Verdana"/>
              <a:cs typeface="Verdana"/>
              <a:sym typeface="Verdana"/>
            </a:endParaRPr>
          </a:p>
          <a:p>
            <a:pPr marL="0" marR="0" lvl="0" indent="0" algn="l" rtl="0">
              <a:spcBef>
                <a:spcPts val="0"/>
              </a:spcBef>
              <a:spcAft>
                <a:spcPts val="0"/>
              </a:spcAft>
              <a:buNone/>
            </a:pPr>
            <a:endParaRPr sz="4800">
              <a:solidFill>
                <a:schemeClr val="dk1"/>
              </a:solidFill>
              <a:latin typeface="Verdana"/>
              <a:ea typeface="Verdana"/>
              <a:cs typeface="Verdana"/>
              <a:sym typeface="Verdana"/>
            </a:endParaRPr>
          </a:p>
          <a:p>
            <a:pPr marL="0" marR="0" lvl="0" indent="0" algn="l" rtl="0">
              <a:spcBef>
                <a:spcPts val="0"/>
              </a:spcBef>
              <a:spcAft>
                <a:spcPts val="0"/>
              </a:spcAft>
              <a:buNone/>
            </a:pPr>
            <a:endParaRPr sz="4800">
              <a:solidFill>
                <a:schemeClr val="dk1"/>
              </a:solidFill>
              <a:latin typeface="Verdana"/>
              <a:ea typeface="Verdana"/>
              <a:cs typeface="Verdana"/>
              <a:sym typeface="Verdana"/>
            </a:endParaRPr>
          </a:p>
          <a:p>
            <a:pPr marL="0" marR="0" lvl="0" indent="0" algn="l" rtl="0">
              <a:spcBef>
                <a:spcPts val="0"/>
              </a:spcBef>
              <a:spcAft>
                <a:spcPts val="0"/>
              </a:spcAft>
              <a:buNone/>
            </a:pPr>
            <a:endParaRPr sz="4800">
              <a:solidFill>
                <a:schemeClr val="dk1"/>
              </a:solidFill>
              <a:latin typeface="Verdana"/>
              <a:ea typeface="Verdana"/>
              <a:cs typeface="Verdana"/>
              <a:sym typeface="Verdana"/>
            </a:endParaRPr>
          </a:p>
          <a:p>
            <a:pPr marL="0" marR="0" lvl="0" indent="0" algn="l" rtl="0">
              <a:spcBef>
                <a:spcPts val="0"/>
              </a:spcBef>
              <a:spcAft>
                <a:spcPts val="0"/>
              </a:spcAft>
              <a:buNone/>
            </a:pPr>
            <a:r>
              <a:rPr lang="en-US" sz="4800">
                <a:solidFill>
                  <a:schemeClr val="dk1"/>
                </a:solidFill>
                <a:latin typeface="Verdana"/>
                <a:ea typeface="Verdana"/>
                <a:cs typeface="Verdana"/>
                <a:sym typeface="Verdana"/>
              </a:rPr>
              <a:t>	</a:t>
            </a:r>
            <a:endParaRPr sz="4800">
              <a:solidFill>
                <a:schemeClr val="dk1"/>
              </a:solidFill>
              <a:latin typeface="Verdana"/>
              <a:ea typeface="Verdana"/>
              <a:cs typeface="Verdana"/>
              <a:sym typeface="Verdana"/>
            </a:endParaRPr>
          </a:p>
          <a:p>
            <a:pPr marL="0" marR="0" lvl="0" indent="0" algn="l" rtl="0">
              <a:spcBef>
                <a:spcPts val="0"/>
              </a:spcBef>
              <a:spcAft>
                <a:spcPts val="0"/>
              </a:spcAft>
              <a:buNone/>
            </a:pPr>
            <a:endParaRPr sz="4800">
              <a:solidFill>
                <a:schemeClr val="dk1"/>
              </a:solidFill>
              <a:latin typeface="Verdana"/>
              <a:ea typeface="Verdana"/>
              <a:cs typeface="Verdana"/>
              <a:sym typeface="Verdana"/>
            </a:endParaRPr>
          </a:p>
          <a:p>
            <a:pPr marL="0" marR="0" lvl="0" indent="0" algn="l" rtl="0">
              <a:spcBef>
                <a:spcPts val="0"/>
              </a:spcBef>
              <a:spcAft>
                <a:spcPts val="0"/>
              </a:spcAft>
              <a:buNone/>
            </a:pPr>
            <a:endParaRPr sz="4800">
              <a:solidFill>
                <a:schemeClr val="dk1"/>
              </a:solidFill>
              <a:latin typeface="Verdana"/>
              <a:ea typeface="Verdana"/>
              <a:cs typeface="Verdana"/>
              <a:sym typeface="Verdana"/>
            </a:endParaRPr>
          </a:p>
          <a:p>
            <a:pPr marL="0" marR="0" lvl="0" indent="457200" algn="l" rtl="0">
              <a:spcBef>
                <a:spcPts val="0"/>
              </a:spcBef>
              <a:spcAft>
                <a:spcPts val="0"/>
              </a:spcAft>
              <a:buNone/>
            </a:pPr>
            <a:r>
              <a:rPr lang="en-US" sz="4800">
                <a:solidFill>
                  <a:schemeClr val="dk1"/>
                </a:solidFill>
                <a:latin typeface="Verdana"/>
                <a:ea typeface="Verdana"/>
                <a:cs typeface="Verdana"/>
                <a:sym typeface="Verdana"/>
              </a:rPr>
              <a:t>Player 2 (Knight)</a:t>
            </a:r>
            <a:endParaRPr sz="4800">
              <a:solidFill>
                <a:schemeClr val="dk1"/>
              </a:solidFill>
              <a:latin typeface="Verdana"/>
              <a:ea typeface="Verdana"/>
              <a:cs typeface="Verdana"/>
              <a:sym typeface="Verdana"/>
            </a:endParaRPr>
          </a:p>
          <a:p>
            <a:pPr marL="0" marR="0" lvl="0" indent="457200" algn="l" rtl="0">
              <a:spcBef>
                <a:spcPts val="0"/>
              </a:spcBef>
              <a:spcAft>
                <a:spcPts val="0"/>
              </a:spcAft>
              <a:buNone/>
            </a:pPr>
            <a:endParaRPr sz="4800">
              <a:solidFill>
                <a:schemeClr val="dk1"/>
              </a:solidFill>
              <a:latin typeface="Verdana"/>
              <a:ea typeface="Verdana"/>
              <a:cs typeface="Verdana"/>
              <a:sym typeface="Verdana"/>
            </a:endParaRPr>
          </a:p>
          <a:p>
            <a:pPr marL="0" marR="0" lvl="0" indent="457200" algn="l" rtl="0">
              <a:spcBef>
                <a:spcPts val="0"/>
              </a:spcBef>
              <a:spcAft>
                <a:spcPts val="0"/>
              </a:spcAft>
              <a:buNone/>
            </a:pPr>
            <a:endParaRPr sz="4800">
              <a:solidFill>
                <a:schemeClr val="dk1"/>
              </a:solidFill>
              <a:latin typeface="Verdana"/>
              <a:ea typeface="Verdana"/>
              <a:cs typeface="Verdana"/>
              <a:sym typeface="Verdana"/>
            </a:endParaRPr>
          </a:p>
          <a:p>
            <a:pPr marL="0" marR="0" lvl="0" indent="457200" algn="l" rtl="0">
              <a:spcBef>
                <a:spcPts val="0"/>
              </a:spcBef>
              <a:spcAft>
                <a:spcPts val="0"/>
              </a:spcAft>
              <a:buNone/>
            </a:pPr>
            <a:endParaRPr sz="4800">
              <a:solidFill>
                <a:schemeClr val="dk1"/>
              </a:solidFill>
              <a:latin typeface="Verdana"/>
              <a:ea typeface="Verdana"/>
              <a:cs typeface="Verdana"/>
              <a:sym typeface="Verdana"/>
            </a:endParaRPr>
          </a:p>
          <a:p>
            <a:pPr marL="0" marR="0" lvl="0" indent="457200" algn="l" rtl="0">
              <a:spcBef>
                <a:spcPts val="0"/>
              </a:spcBef>
              <a:spcAft>
                <a:spcPts val="0"/>
              </a:spcAft>
              <a:buNone/>
            </a:pPr>
            <a:endParaRPr sz="4800">
              <a:solidFill>
                <a:schemeClr val="dk1"/>
              </a:solidFill>
              <a:latin typeface="Verdana"/>
              <a:ea typeface="Verdana"/>
              <a:cs typeface="Verdana"/>
              <a:sym typeface="Verdana"/>
            </a:endParaRPr>
          </a:p>
          <a:p>
            <a:pPr marL="0" marR="0" lvl="0" indent="457200" algn="l" rtl="0">
              <a:spcBef>
                <a:spcPts val="0"/>
              </a:spcBef>
              <a:spcAft>
                <a:spcPts val="0"/>
              </a:spcAft>
              <a:buNone/>
            </a:pPr>
            <a:endParaRPr sz="4800">
              <a:solidFill>
                <a:schemeClr val="dk1"/>
              </a:solidFill>
              <a:latin typeface="Verdana"/>
              <a:ea typeface="Verdana"/>
              <a:cs typeface="Verdana"/>
              <a:sym typeface="Verdana"/>
            </a:endParaRPr>
          </a:p>
          <a:p>
            <a:pPr marL="0" marR="0" lvl="0" indent="457200" algn="l" rtl="0">
              <a:spcBef>
                <a:spcPts val="0"/>
              </a:spcBef>
              <a:spcAft>
                <a:spcPts val="0"/>
              </a:spcAft>
              <a:buNone/>
            </a:pPr>
            <a:endParaRPr sz="4800">
              <a:solidFill>
                <a:schemeClr val="dk1"/>
              </a:solidFill>
              <a:latin typeface="Verdana"/>
              <a:ea typeface="Verdana"/>
              <a:cs typeface="Verdana"/>
              <a:sym typeface="Verdana"/>
            </a:endParaRPr>
          </a:p>
          <a:p>
            <a:pPr marL="0" marR="0" lvl="0" indent="457200" algn="l" rtl="0">
              <a:spcBef>
                <a:spcPts val="0"/>
              </a:spcBef>
              <a:spcAft>
                <a:spcPts val="0"/>
              </a:spcAft>
              <a:buNone/>
            </a:pPr>
            <a:endParaRPr sz="4800">
              <a:solidFill>
                <a:schemeClr val="dk1"/>
              </a:solidFill>
              <a:latin typeface="Verdana"/>
              <a:ea typeface="Verdana"/>
              <a:cs typeface="Verdana"/>
              <a:sym typeface="Verdana"/>
            </a:endParaRPr>
          </a:p>
          <a:p>
            <a:pPr marL="0" marR="0" lvl="0" indent="457200" algn="l" rtl="0">
              <a:spcBef>
                <a:spcPts val="0"/>
              </a:spcBef>
              <a:spcAft>
                <a:spcPts val="0"/>
              </a:spcAft>
              <a:buNone/>
            </a:pPr>
            <a:endParaRPr sz="4800">
              <a:solidFill>
                <a:schemeClr val="dk1"/>
              </a:solidFill>
              <a:latin typeface="Verdana"/>
              <a:ea typeface="Verdana"/>
              <a:cs typeface="Verdana"/>
              <a:sym typeface="Verdana"/>
            </a:endParaRPr>
          </a:p>
          <a:p>
            <a:pPr marL="0" marR="0" lvl="0" indent="0" algn="l" rtl="0">
              <a:spcBef>
                <a:spcPts val="0"/>
              </a:spcBef>
              <a:spcAft>
                <a:spcPts val="0"/>
              </a:spcAft>
              <a:buNone/>
            </a:pPr>
            <a:r>
              <a:rPr lang="en-US" sz="4800" b="1">
                <a:solidFill>
                  <a:schemeClr val="dk1"/>
                </a:solidFill>
                <a:latin typeface="Verdana"/>
                <a:ea typeface="Verdana"/>
                <a:cs typeface="Verdana"/>
                <a:sym typeface="Verdana"/>
              </a:rPr>
              <a:t>Python Terms:</a:t>
            </a:r>
            <a:endParaRPr sz="4800" b="1">
              <a:solidFill>
                <a:schemeClr val="dk1"/>
              </a:solidFill>
              <a:latin typeface="Verdana"/>
              <a:ea typeface="Verdana"/>
              <a:cs typeface="Verdana"/>
              <a:sym typeface="Verdana"/>
            </a:endParaRPr>
          </a:p>
          <a:p>
            <a:pPr marL="91440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A </a:t>
            </a:r>
            <a:r>
              <a:rPr lang="en-US" sz="4800" i="1">
                <a:solidFill>
                  <a:schemeClr val="dk1"/>
                </a:solidFill>
                <a:latin typeface="Verdana"/>
                <a:ea typeface="Verdana"/>
                <a:cs typeface="Verdana"/>
                <a:sym typeface="Verdana"/>
              </a:rPr>
              <a:t>class</a:t>
            </a:r>
            <a:r>
              <a:rPr lang="en-US" sz="4800">
                <a:solidFill>
                  <a:schemeClr val="dk1"/>
                </a:solidFill>
                <a:latin typeface="Verdana"/>
                <a:ea typeface="Verdana"/>
                <a:cs typeface="Verdana"/>
                <a:sym typeface="Verdana"/>
              </a:rPr>
              <a:t> is like a code template for creating objects; often several objects. </a:t>
            </a:r>
            <a:endParaRPr sz="4800">
              <a:solidFill>
                <a:schemeClr val="dk1"/>
              </a:solidFill>
              <a:latin typeface="Verdana"/>
              <a:ea typeface="Verdana"/>
              <a:cs typeface="Verdana"/>
              <a:sym typeface="Verdana"/>
            </a:endParaRPr>
          </a:p>
          <a:p>
            <a:pPr marL="1371600" marR="0" lvl="1"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We used </a:t>
            </a:r>
            <a:r>
              <a:rPr lang="en-US" sz="4800" i="1">
                <a:solidFill>
                  <a:schemeClr val="dk1"/>
                </a:solidFill>
                <a:latin typeface="Verdana"/>
                <a:ea typeface="Verdana"/>
                <a:cs typeface="Verdana"/>
                <a:sym typeface="Verdana"/>
              </a:rPr>
              <a:t>classes</a:t>
            </a:r>
            <a:r>
              <a:rPr lang="en-US" sz="4800">
                <a:solidFill>
                  <a:schemeClr val="dk1"/>
                </a:solidFill>
                <a:latin typeface="Verdana"/>
                <a:ea typeface="Verdana"/>
                <a:cs typeface="Verdana"/>
                <a:sym typeface="Verdana"/>
              </a:rPr>
              <a:t> for the wizard, knight, health counter, and more.</a:t>
            </a:r>
            <a:endParaRPr sz="4800">
              <a:solidFill>
                <a:schemeClr val="dk1"/>
              </a:solidFill>
              <a:latin typeface="Verdana"/>
              <a:ea typeface="Verdana"/>
              <a:cs typeface="Verdana"/>
              <a:sym typeface="Verdana"/>
            </a:endParaRPr>
          </a:p>
          <a:p>
            <a:pPr marL="91440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A </a:t>
            </a:r>
            <a:r>
              <a:rPr lang="en-US" sz="4800" i="1">
                <a:solidFill>
                  <a:schemeClr val="dk1"/>
                </a:solidFill>
                <a:latin typeface="Verdana"/>
                <a:ea typeface="Verdana"/>
                <a:cs typeface="Verdana"/>
                <a:sym typeface="Verdana"/>
              </a:rPr>
              <a:t>method</a:t>
            </a:r>
            <a:r>
              <a:rPr lang="en-US" sz="4800">
                <a:solidFill>
                  <a:schemeClr val="dk1"/>
                </a:solidFill>
                <a:latin typeface="Verdana"/>
                <a:ea typeface="Verdana"/>
                <a:cs typeface="Verdana"/>
                <a:sym typeface="Verdana"/>
              </a:rPr>
              <a:t> is a function that pertains to a specific object or class.</a:t>
            </a:r>
            <a:endParaRPr sz="4800">
              <a:solidFill>
                <a:schemeClr val="dk1"/>
              </a:solidFill>
              <a:latin typeface="Verdana"/>
              <a:ea typeface="Verdana"/>
              <a:cs typeface="Verdana"/>
              <a:sym typeface="Verdana"/>
            </a:endParaRPr>
          </a:p>
          <a:p>
            <a:pPr marL="914400" marR="0" lvl="0" indent="-533400" algn="l" rtl="0">
              <a:spcBef>
                <a:spcPts val="0"/>
              </a:spcBef>
              <a:spcAft>
                <a:spcPts val="0"/>
              </a:spcAft>
              <a:buClr>
                <a:schemeClr val="dk1"/>
              </a:buClr>
              <a:buSzPts val="4800"/>
              <a:buFont typeface="Verdana"/>
              <a:buChar char="●"/>
            </a:pPr>
            <a:r>
              <a:rPr lang="en-US" sz="4800" i="1">
                <a:solidFill>
                  <a:schemeClr val="dk1"/>
                </a:solidFill>
                <a:latin typeface="Verdana"/>
                <a:ea typeface="Verdana"/>
                <a:cs typeface="Verdana"/>
                <a:sym typeface="Verdana"/>
              </a:rPr>
              <a:t>Hitboxes</a:t>
            </a:r>
            <a:r>
              <a:rPr lang="en-US" sz="4800">
                <a:solidFill>
                  <a:schemeClr val="dk1"/>
                </a:solidFill>
                <a:latin typeface="Verdana"/>
                <a:ea typeface="Verdana"/>
                <a:cs typeface="Verdana"/>
                <a:sym typeface="Verdana"/>
              </a:rPr>
              <a:t> allow us to detect if points or shapes collide.</a:t>
            </a:r>
            <a:endParaRPr sz="4800">
              <a:solidFill>
                <a:schemeClr val="dk1"/>
              </a:solidFill>
              <a:latin typeface="Verdana"/>
              <a:ea typeface="Verdana"/>
              <a:cs typeface="Verdana"/>
              <a:sym typeface="Verdana"/>
            </a:endParaRPr>
          </a:p>
          <a:p>
            <a:pPr marL="1371600" marR="0" lvl="1"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We used </a:t>
            </a:r>
            <a:r>
              <a:rPr lang="en-US" sz="4800" i="1">
                <a:solidFill>
                  <a:schemeClr val="dk1"/>
                </a:solidFill>
                <a:latin typeface="Verdana"/>
                <a:ea typeface="Verdana"/>
                <a:cs typeface="Verdana"/>
                <a:sym typeface="Verdana"/>
              </a:rPr>
              <a:t>hitboxes</a:t>
            </a:r>
            <a:r>
              <a:rPr lang="en-US" sz="4800">
                <a:solidFill>
                  <a:schemeClr val="dk1"/>
                </a:solidFill>
                <a:latin typeface="Verdana"/>
                <a:ea typeface="Verdana"/>
                <a:cs typeface="Verdana"/>
                <a:sym typeface="Verdana"/>
              </a:rPr>
              <a:t> to stop our characters from falling while on platforms and to detect when a character is hit by an attack </a:t>
            </a:r>
            <a:endParaRPr sz="4800">
              <a:solidFill>
                <a:schemeClr val="dk1"/>
              </a:solidFill>
              <a:latin typeface="Verdana"/>
              <a:ea typeface="Verdana"/>
              <a:cs typeface="Verdana"/>
              <a:sym typeface="Verdana"/>
            </a:endParaRPr>
          </a:p>
        </p:txBody>
      </p:sp>
      <p:sp>
        <p:nvSpPr>
          <p:cNvPr id="95" name="Google Shape;95;p13"/>
          <p:cNvSpPr txBox="1"/>
          <p:nvPr/>
        </p:nvSpPr>
        <p:spPr>
          <a:xfrm>
            <a:off x="33718500" y="5029200"/>
            <a:ext cx="9601200" cy="2669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a:solidFill>
                  <a:schemeClr val="dk1"/>
                </a:solidFill>
                <a:latin typeface="Verdana"/>
                <a:ea typeface="Verdana"/>
                <a:cs typeface="Verdana"/>
                <a:sym typeface="Verdana"/>
              </a:rPr>
              <a:t>Challenges we faced:</a:t>
            </a:r>
            <a:endParaRPr sz="4800" b="1">
              <a:solidFill>
                <a:schemeClr val="dk1"/>
              </a:solidFill>
              <a:latin typeface="Verdana"/>
              <a:ea typeface="Verdana"/>
              <a:cs typeface="Verdana"/>
              <a:sym typeface="Verdana"/>
            </a:endParaRPr>
          </a:p>
          <a:p>
            <a:pPr marL="91440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Creating functions to cycle through the frames and make an animated character</a:t>
            </a:r>
            <a:endParaRPr sz="4800">
              <a:solidFill>
                <a:schemeClr val="dk1"/>
              </a:solidFill>
              <a:latin typeface="Verdana"/>
              <a:ea typeface="Verdana"/>
              <a:cs typeface="Verdana"/>
              <a:sym typeface="Verdana"/>
            </a:endParaRPr>
          </a:p>
          <a:p>
            <a:pPr marL="91440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Connecting the slash attacks to their respective characters while also animating them</a:t>
            </a:r>
            <a:endParaRPr sz="4800">
              <a:solidFill>
                <a:schemeClr val="dk1"/>
              </a:solidFill>
              <a:latin typeface="Verdana"/>
              <a:ea typeface="Verdana"/>
              <a:cs typeface="Verdana"/>
              <a:sym typeface="Verdana"/>
            </a:endParaRPr>
          </a:p>
          <a:p>
            <a:pPr marL="91440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Creating methods that would stop the characters from falling while on platforms</a:t>
            </a:r>
            <a:endParaRPr sz="4800">
              <a:solidFill>
                <a:schemeClr val="dk1"/>
              </a:solidFill>
              <a:latin typeface="Verdana"/>
              <a:ea typeface="Verdana"/>
              <a:cs typeface="Verdana"/>
              <a:sym typeface="Verdana"/>
            </a:endParaRPr>
          </a:p>
          <a:p>
            <a:pPr marL="91440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Stopping different attacks and functions from interfering with each other when triggered at the same time</a:t>
            </a:r>
            <a:endParaRPr sz="4800">
              <a:solidFill>
                <a:schemeClr val="dk1"/>
              </a:solidFill>
              <a:latin typeface="Verdana"/>
              <a:ea typeface="Verdana"/>
              <a:cs typeface="Verdana"/>
              <a:sym typeface="Verdana"/>
            </a:endParaRPr>
          </a:p>
          <a:p>
            <a:pPr marL="0" marR="0" lvl="0" indent="0" algn="l" rtl="0">
              <a:spcBef>
                <a:spcPts val="0"/>
              </a:spcBef>
              <a:spcAft>
                <a:spcPts val="0"/>
              </a:spcAft>
              <a:buNone/>
            </a:pPr>
            <a:endParaRPr sz="4800" b="1">
              <a:solidFill>
                <a:schemeClr val="dk1"/>
              </a:solidFill>
              <a:latin typeface="Verdana"/>
              <a:ea typeface="Verdana"/>
              <a:cs typeface="Verdana"/>
              <a:sym typeface="Verdana"/>
            </a:endParaRPr>
          </a:p>
          <a:p>
            <a:pPr marL="0" marR="0" lvl="0" indent="0" algn="l" rtl="0">
              <a:spcBef>
                <a:spcPts val="0"/>
              </a:spcBef>
              <a:spcAft>
                <a:spcPts val="0"/>
              </a:spcAft>
              <a:buNone/>
            </a:pPr>
            <a:r>
              <a:rPr lang="en-US" sz="4800" b="1">
                <a:solidFill>
                  <a:schemeClr val="dk1"/>
                </a:solidFill>
                <a:latin typeface="Verdana"/>
                <a:ea typeface="Verdana"/>
                <a:cs typeface="Verdana"/>
                <a:sym typeface="Verdana"/>
              </a:rPr>
              <a:t>Necessary improvements:</a:t>
            </a:r>
            <a:endParaRPr sz="4800">
              <a:solidFill>
                <a:schemeClr val="dk1"/>
              </a:solidFill>
              <a:latin typeface="Verdana"/>
              <a:ea typeface="Verdana"/>
              <a:cs typeface="Verdana"/>
              <a:sym typeface="Verdana"/>
            </a:endParaRPr>
          </a:p>
          <a:p>
            <a:pPr marL="85725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Improved gravity code to make jumping and moving more realistic</a:t>
            </a:r>
            <a:endParaRPr sz="4800">
              <a:solidFill>
                <a:schemeClr val="dk1"/>
              </a:solidFill>
              <a:latin typeface="Verdana"/>
              <a:ea typeface="Verdana"/>
              <a:cs typeface="Verdana"/>
              <a:sym typeface="Verdana"/>
            </a:endParaRPr>
          </a:p>
          <a:p>
            <a:pPr marL="1143000" marR="0" lvl="1"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Implement velocity</a:t>
            </a:r>
            <a:endParaRPr sz="4800">
              <a:solidFill>
                <a:schemeClr val="dk1"/>
              </a:solidFill>
              <a:latin typeface="Verdana"/>
              <a:ea typeface="Verdana"/>
              <a:cs typeface="Verdana"/>
              <a:sym typeface="Verdana"/>
            </a:endParaRPr>
          </a:p>
          <a:p>
            <a:pPr marL="1143000" marR="0" lvl="1"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Implement friction</a:t>
            </a:r>
            <a:endParaRPr sz="4800">
              <a:solidFill>
                <a:schemeClr val="dk1"/>
              </a:solidFill>
              <a:latin typeface="Verdana"/>
              <a:ea typeface="Verdana"/>
              <a:cs typeface="Verdana"/>
              <a:sym typeface="Verdana"/>
            </a:endParaRPr>
          </a:p>
          <a:p>
            <a:pPr marL="85725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Improve hitbox detection so characters are unable to jump through the bottom of platforms</a:t>
            </a:r>
            <a:endParaRPr sz="4800">
              <a:solidFill>
                <a:schemeClr val="dk1"/>
              </a:solidFill>
              <a:latin typeface="Verdana"/>
              <a:ea typeface="Verdana"/>
              <a:cs typeface="Verdana"/>
              <a:sym typeface="Verdana"/>
            </a:endParaRPr>
          </a:p>
          <a:p>
            <a:pPr marL="85725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The ability to wall jump instead of climb up the walls</a:t>
            </a:r>
            <a:endParaRPr sz="4800">
              <a:solidFill>
                <a:schemeClr val="dk1"/>
              </a:solidFill>
              <a:latin typeface="Verdana"/>
              <a:ea typeface="Verdana"/>
              <a:cs typeface="Verdana"/>
              <a:sym typeface="Verdana"/>
            </a:endParaRPr>
          </a:p>
          <a:p>
            <a:pPr marL="85725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Selection between different characters</a:t>
            </a:r>
            <a:endParaRPr sz="4800">
              <a:solidFill>
                <a:schemeClr val="dk1"/>
              </a:solidFill>
              <a:latin typeface="Verdana"/>
              <a:ea typeface="Verdana"/>
              <a:cs typeface="Verdana"/>
              <a:sym typeface="Verdana"/>
            </a:endParaRPr>
          </a:p>
          <a:p>
            <a:pPr marL="857250" marR="0" lvl="0" indent="-533400" algn="l" rtl="0">
              <a:spcBef>
                <a:spcPts val="0"/>
              </a:spcBef>
              <a:spcAft>
                <a:spcPts val="0"/>
              </a:spcAft>
              <a:buClr>
                <a:schemeClr val="dk1"/>
              </a:buClr>
              <a:buSzPts val="4800"/>
              <a:buFont typeface="Verdana"/>
              <a:buChar char="●"/>
            </a:pPr>
            <a:r>
              <a:rPr lang="en-US" sz="4800">
                <a:solidFill>
                  <a:schemeClr val="dk1"/>
                </a:solidFill>
                <a:latin typeface="Verdana"/>
                <a:ea typeface="Verdana"/>
                <a:cs typeface="Verdana"/>
                <a:sym typeface="Verdana"/>
              </a:rPr>
              <a:t>More characters to choose from</a:t>
            </a:r>
            <a:endParaRPr sz="4800">
              <a:solidFill>
                <a:schemeClr val="dk1"/>
              </a:solidFill>
              <a:latin typeface="Verdana"/>
              <a:ea typeface="Verdana"/>
              <a:cs typeface="Verdana"/>
              <a:sym typeface="Verdana"/>
            </a:endParaRPr>
          </a:p>
        </p:txBody>
      </p:sp>
      <p:sp>
        <p:nvSpPr>
          <p:cNvPr id="96" name="Google Shape;96;p13"/>
          <p:cNvSpPr/>
          <p:nvPr/>
        </p:nvSpPr>
        <p:spPr>
          <a:xfrm>
            <a:off x="32994600" y="-44852"/>
            <a:ext cx="10907485" cy="1864723"/>
          </a:xfrm>
          <a:prstGeom prst="rect">
            <a:avLst/>
          </a:prstGeom>
          <a:solidFill>
            <a:srgbClr val="9C1B3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Calibri"/>
              <a:ea typeface="Calibri"/>
              <a:cs typeface="Calibri"/>
              <a:sym typeface="Calibri"/>
            </a:endParaRPr>
          </a:p>
        </p:txBody>
      </p:sp>
      <p:pic>
        <p:nvPicPr>
          <p:cNvPr id="97" name="Google Shape;97;p13"/>
          <p:cNvPicPr preferRelativeResize="0"/>
          <p:nvPr/>
        </p:nvPicPr>
        <p:blipFill rotWithShape="1">
          <a:blip r:embed="rId3">
            <a:alphaModFix/>
          </a:blip>
          <a:srcRect/>
          <a:stretch/>
        </p:blipFill>
        <p:spPr>
          <a:xfrm>
            <a:off x="33946216" y="154221"/>
            <a:ext cx="8917167" cy="1466577"/>
          </a:xfrm>
          <a:prstGeom prst="rect">
            <a:avLst/>
          </a:prstGeom>
          <a:noFill/>
          <a:ln>
            <a:noFill/>
          </a:ln>
        </p:spPr>
      </p:pic>
      <p:sp>
        <p:nvSpPr>
          <p:cNvPr id="98" name="Google Shape;98;p13"/>
          <p:cNvSpPr/>
          <p:nvPr/>
        </p:nvSpPr>
        <p:spPr>
          <a:xfrm>
            <a:off x="1613870" y="9117004"/>
            <a:ext cx="2213400" cy="2065200"/>
          </a:xfrm>
          <a:prstGeom prst="roundRect">
            <a:avLst>
              <a:gd name="adj" fmla="val 16667"/>
            </a:avLst>
          </a:prstGeom>
          <a:solidFill>
            <a:srgbClr val="434343"/>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0">
                <a:solidFill>
                  <a:schemeClr val="lt1"/>
                </a:solidFill>
                <a:latin typeface="Verdana"/>
                <a:ea typeface="Verdana"/>
                <a:cs typeface="Verdana"/>
                <a:sym typeface="Verdana"/>
              </a:rPr>
              <a:t>A</a:t>
            </a:r>
            <a:endParaRPr sz="60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Move Left</a:t>
            </a:r>
            <a:endParaRPr sz="3500" i="1">
              <a:solidFill>
                <a:schemeClr val="lt1"/>
              </a:solidFill>
              <a:latin typeface="Verdana"/>
              <a:ea typeface="Verdana"/>
              <a:cs typeface="Verdana"/>
              <a:sym typeface="Verdana"/>
            </a:endParaRPr>
          </a:p>
        </p:txBody>
      </p:sp>
      <p:sp>
        <p:nvSpPr>
          <p:cNvPr id="99" name="Google Shape;99;p13"/>
          <p:cNvSpPr/>
          <p:nvPr/>
        </p:nvSpPr>
        <p:spPr>
          <a:xfrm>
            <a:off x="6993132" y="9117004"/>
            <a:ext cx="2213400" cy="2065200"/>
          </a:xfrm>
          <a:prstGeom prst="roundRect">
            <a:avLst>
              <a:gd name="adj" fmla="val 16667"/>
            </a:avLst>
          </a:prstGeom>
          <a:solidFill>
            <a:srgbClr val="434343"/>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0">
                <a:solidFill>
                  <a:schemeClr val="lt1"/>
                </a:solidFill>
                <a:latin typeface="Verdana"/>
                <a:ea typeface="Verdana"/>
                <a:cs typeface="Verdana"/>
                <a:sym typeface="Verdana"/>
              </a:rPr>
              <a:t>D</a:t>
            </a:r>
            <a:endParaRPr sz="60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Move Right</a:t>
            </a:r>
            <a:endParaRPr sz="3500" i="1">
              <a:solidFill>
                <a:schemeClr val="lt1"/>
              </a:solidFill>
              <a:latin typeface="Verdana"/>
              <a:ea typeface="Verdana"/>
              <a:cs typeface="Verdana"/>
              <a:sym typeface="Verdana"/>
            </a:endParaRPr>
          </a:p>
        </p:txBody>
      </p:sp>
      <p:sp>
        <p:nvSpPr>
          <p:cNvPr id="100" name="Google Shape;100;p13"/>
          <p:cNvSpPr/>
          <p:nvPr/>
        </p:nvSpPr>
        <p:spPr>
          <a:xfrm>
            <a:off x="4303501" y="9117004"/>
            <a:ext cx="2213400" cy="2065200"/>
          </a:xfrm>
          <a:prstGeom prst="roundRect">
            <a:avLst>
              <a:gd name="adj" fmla="val 16667"/>
            </a:avLst>
          </a:prstGeom>
          <a:solidFill>
            <a:srgbClr val="B45F06"/>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0">
                <a:solidFill>
                  <a:schemeClr val="lt1"/>
                </a:solidFill>
                <a:latin typeface="Verdana"/>
                <a:ea typeface="Verdana"/>
                <a:cs typeface="Verdana"/>
                <a:sym typeface="Verdana"/>
              </a:rPr>
              <a:t>S</a:t>
            </a:r>
            <a:endParaRPr sz="60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Slash</a:t>
            </a:r>
            <a:endParaRPr sz="3500" i="1">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Attack</a:t>
            </a:r>
            <a:endParaRPr sz="3500" i="1">
              <a:solidFill>
                <a:schemeClr val="lt1"/>
              </a:solidFill>
              <a:latin typeface="Verdana"/>
              <a:ea typeface="Verdana"/>
              <a:cs typeface="Verdana"/>
              <a:sym typeface="Verdana"/>
            </a:endParaRPr>
          </a:p>
        </p:txBody>
      </p:sp>
      <p:sp>
        <p:nvSpPr>
          <p:cNvPr id="101" name="Google Shape;101;p13"/>
          <p:cNvSpPr/>
          <p:nvPr/>
        </p:nvSpPr>
        <p:spPr>
          <a:xfrm>
            <a:off x="4303501" y="6622243"/>
            <a:ext cx="2213400" cy="2065200"/>
          </a:xfrm>
          <a:prstGeom prst="roundRect">
            <a:avLst>
              <a:gd name="adj" fmla="val 16667"/>
            </a:avLst>
          </a:prstGeom>
          <a:solidFill>
            <a:srgbClr val="434343"/>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000">
                <a:solidFill>
                  <a:schemeClr val="lt1"/>
                </a:solidFill>
                <a:latin typeface="Verdana"/>
                <a:ea typeface="Verdana"/>
                <a:cs typeface="Verdana"/>
                <a:sym typeface="Verdana"/>
              </a:rPr>
              <a:t>W</a:t>
            </a:r>
            <a:endParaRPr sz="60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Jump</a:t>
            </a:r>
            <a:endParaRPr sz="3500" i="1">
              <a:solidFill>
                <a:schemeClr val="lt1"/>
              </a:solidFill>
              <a:latin typeface="Verdana"/>
              <a:ea typeface="Verdana"/>
              <a:cs typeface="Verdana"/>
              <a:sym typeface="Verdana"/>
            </a:endParaRPr>
          </a:p>
        </p:txBody>
      </p:sp>
      <p:sp>
        <p:nvSpPr>
          <p:cNvPr id="102" name="Google Shape;102;p13"/>
          <p:cNvSpPr/>
          <p:nvPr/>
        </p:nvSpPr>
        <p:spPr>
          <a:xfrm>
            <a:off x="1613875" y="15264318"/>
            <a:ext cx="2213400" cy="2132400"/>
          </a:xfrm>
          <a:prstGeom prst="roundRect">
            <a:avLst>
              <a:gd name="adj" fmla="val 16667"/>
            </a:avLst>
          </a:prstGeom>
          <a:solidFill>
            <a:srgbClr val="434343"/>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6600">
                <a:solidFill>
                  <a:schemeClr val="lt1"/>
                </a:solidFill>
                <a:latin typeface="Verdana"/>
                <a:ea typeface="Verdana"/>
                <a:cs typeface="Verdana"/>
                <a:sym typeface="Verdana"/>
              </a:rPr>
              <a:t>←</a:t>
            </a:r>
            <a:endParaRPr sz="66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Move Left</a:t>
            </a:r>
            <a:endParaRPr sz="3500" i="1">
              <a:solidFill>
                <a:schemeClr val="lt1"/>
              </a:solidFill>
              <a:latin typeface="Verdana"/>
              <a:ea typeface="Verdana"/>
              <a:cs typeface="Verdana"/>
              <a:sym typeface="Verdana"/>
            </a:endParaRPr>
          </a:p>
        </p:txBody>
      </p:sp>
      <p:sp>
        <p:nvSpPr>
          <p:cNvPr id="103" name="Google Shape;103;p13"/>
          <p:cNvSpPr/>
          <p:nvPr/>
        </p:nvSpPr>
        <p:spPr>
          <a:xfrm>
            <a:off x="6993075" y="15264318"/>
            <a:ext cx="2213400" cy="2132400"/>
          </a:xfrm>
          <a:prstGeom prst="roundRect">
            <a:avLst>
              <a:gd name="adj" fmla="val 16667"/>
            </a:avLst>
          </a:prstGeom>
          <a:solidFill>
            <a:srgbClr val="434343"/>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6500">
                <a:solidFill>
                  <a:schemeClr val="lt1"/>
                </a:solidFill>
                <a:latin typeface="Verdana"/>
                <a:ea typeface="Verdana"/>
                <a:cs typeface="Verdana"/>
                <a:sym typeface="Verdana"/>
              </a:rPr>
              <a:t>→</a:t>
            </a:r>
            <a:endParaRPr sz="65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Move Right</a:t>
            </a:r>
            <a:endParaRPr sz="3500" i="1">
              <a:solidFill>
                <a:schemeClr val="lt1"/>
              </a:solidFill>
              <a:latin typeface="Verdana"/>
              <a:ea typeface="Verdana"/>
              <a:cs typeface="Verdana"/>
              <a:sym typeface="Verdana"/>
            </a:endParaRPr>
          </a:p>
        </p:txBody>
      </p:sp>
      <p:sp>
        <p:nvSpPr>
          <p:cNvPr id="104" name="Google Shape;104;p13"/>
          <p:cNvSpPr/>
          <p:nvPr/>
        </p:nvSpPr>
        <p:spPr>
          <a:xfrm>
            <a:off x="4303475" y="15264318"/>
            <a:ext cx="2213400" cy="2132400"/>
          </a:xfrm>
          <a:prstGeom prst="roundRect">
            <a:avLst>
              <a:gd name="adj" fmla="val 16667"/>
            </a:avLst>
          </a:prstGeom>
          <a:solidFill>
            <a:srgbClr val="B45F06"/>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6000">
                <a:solidFill>
                  <a:schemeClr val="lt1"/>
                </a:solidFill>
                <a:latin typeface="Verdana"/>
                <a:ea typeface="Verdana"/>
                <a:cs typeface="Verdana"/>
                <a:sym typeface="Verdana"/>
              </a:rPr>
              <a:t>↓</a:t>
            </a:r>
            <a:endParaRPr sz="60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Slash</a:t>
            </a:r>
            <a:endParaRPr sz="3500" i="1">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Attack</a:t>
            </a:r>
            <a:endParaRPr sz="3500" i="1">
              <a:solidFill>
                <a:schemeClr val="lt1"/>
              </a:solidFill>
              <a:latin typeface="Verdana"/>
              <a:ea typeface="Verdana"/>
              <a:cs typeface="Verdana"/>
              <a:sym typeface="Verdana"/>
            </a:endParaRPr>
          </a:p>
        </p:txBody>
      </p:sp>
      <p:sp>
        <p:nvSpPr>
          <p:cNvPr id="105" name="Google Shape;105;p13"/>
          <p:cNvSpPr/>
          <p:nvPr/>
        </p:nvSpPr>
        <p:spPr>
          <a:xfrm>
            <a:off x="4303475" y="12688600"/>
            <a:ext cx="2213400" cy="2132400"/>
          </a:xfrm>
          <a:prstGeom prst="roundRect">
            <a:avLst>
              <a:gd name="adj" fmla="val 16667"/>
            </a:avLst>
          </a:prstGeom>
          <a:solidFill>
            <a:srgbClr val="434343"/>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500">
                <a:solidFill>
                  <a:schemeClr val="lt1"/>
                </a:solidFill>
                <a:latin typeface="Verdana"/>
                <a:ea typeface="Verdana"/>
                <a:cs typeface="Verdana"/>
                <a:sym typeface="Verdana"/>
              </a:rPr>
              <a:t>↑</a:t>
            </a:r>
            <a:endParaRPr sz="65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Jump</a:t>
            </a:r>
            <a:endParaRPr sz="3500" i="1">
              <a:solidFill>
                <a:schemeClr val="lt1"/>
              </a:solidFill>
              <a:latin typeface="Verdana"/>
              <a:ea typeface="Verdana"/>
              <a:cs typeface="Verdana"/>
              <a:sym typeface="Verdana"/>
            </a:endParaRPr>
          </a:p>
        </p:txBody>
      </p:sp>
      <p:sp>
        <p:nvSpPr>
          <p:cNvPr id="106" name="Google Shape;106;p13"/>
          <p:cNvSpPr/>
          <p:nvPr/>
        </p:nvSpPr>
        <p:spPr>
          <a:xfrm>
            <a:off x="1613870" y="6678604"/>
            <a:ext cx="2213400" cy="2065200"/>
          </a:xfrm>
          <a:prstGeom prst="roundRect">
            <a:avLst>
              <a:gd name="adj" fmla="val 16667"/>
            </a:avLst>
          </a:prstGeom>
          <a:solidFill>
            <a:srgbClr val="B45F06"/>
          </a:solidFill>
          <a:ln w="317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6000">
                <a:solidFill>
                  <a:schemeClr val="lt1"/>
                </a:solidFill>
                <a:latin typeface="Verdana"/>
                <a:ea typeface="Verdana"/>
                <a:cs typeface="Verdana"/>
                <a:sym typeface="Verdana"/>
              </a:rPr>
              <a:t>Q</a:t>
            </a:r>
            <a:endParaRPr sz="60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Cast</a:t>
            </a:r>
            <a:endParaRPr sz="3500" i="1">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Fireball</a:t>
            </a:r>
            <a:endParaRPr sz="3500" i="1">
              <a:solidFill>
                <a:schemeClr val="lt1"/>
              </a:solidFill>
              <a:latin typeface="Verdana"/>
              <a:ea typeface="Verdana"/>
              <a:cs typeface="Verdana"/>
              <a:sym typeface="Verdana"/>
            </a:endParaRPr>
          </a:p>
        </p:txBody>
      </p:sp>
      <p:sp>
        <p:nvSpPr>
          <p:cNvPr id="107" name="Google Shape;107;p13"/>
          <p:cNvSpPr/>
          <p:nvPr/>
        </p:nvSpPr>
        <p:spPr>
          <a:xfrm>
            <a:off x="8364675" y="12673518"/>
            <a:ext cx="2213400" cy="2132400"/>
          </a:xfrm>
          <a:prstGeom prst="roundRect">
            <a:avLst>
              <a:gd name="adj" fmla="val 16667"/>
            </a:avLst>
          </a:prstGeom>
          <a:solidFill>
            <a:srgbClr val="B45F06"/>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6500">
                <a:solidFill>
                  <a:schemeClr val="lt1"/>
                </a:solidFill>
                <a:latin typeface="Verdana"/>
                <a:ea typeface="Verdana"/>
                <a:cs typeface="Verdana"/>
                <a:sym typeface="Verdana"/>
              </a:rPr>
              <a:t>0</a:t>
            </a:r>
            <a:endParaRPr sz="6500">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Shoot</a:t>
            </a:r>
            <a:endParaRPr sz="3500" i="1">
              <a:solidFill>
                <a:schemeClr val="lt1"/>
              </a:solidFill>
              <a:latin typeface="Verdana"/>
              <a:ea typeface="Verdana"/>
              <a:cs typeface="Verdana"/>
              <a:sym typeface="Verdana"/>
            </a:endParaRPr>
          </a:p>
          <a:p>
            <a:pPr marL="0" lvl="0" indent="0" algn="ctr" rtl="0">
              <a:spcBef>
                <a:spcPts val="0"/>
              </a:spcBef>
              <a:spcAft>
                <a:spcPts val="0"/>
              </a:spcAft>
              <a:buNone/>
            </a:pPr>
            <a:r>
              <a:rPr lang="en-US" sz="3500" i="1">
                <a:solidFill>
                  <a:schemeClr val="lt1"/>
                </a:solidFill>
                <a:latin typeface="Verdana"/>
                <a:ea typeface="Verdana"/>
                <a:cs typeface="Verdana"/>
                <a:sym typeface="Verdana"/>
              </a:rPr>
              <a:t>Arrow</a:t>
            </a:r>
            <a:endParaRPr sz="3500" i="1">
              <a:solidFill>
                <a:schemeClr val="lt1"/>
              </a:solidFill>
              <a:latin typeface="Verdana"/>
              <a:ea typeface="Verdana"/>
              <a:cs typeface="Verdana"/>
              <a:sym typeface="Verdana"/>
            </a:endParaRPr>
          </a:p>
        </p:txBody>
      </p:sp>
      <p:pic>
        <p:nvPicPr>
          <p:cNvPr id="108" name="Google Shape;108;p13"/>
          <p:cNvPicPr preferRelativeResize="0"/>
          <p:nvPr/>
        </p:nvPicPr>
        <p:blipFill>
          <a:blip r:embed="rId4">
            <a:alphaModFix/>
          </a:blip>
          <a:stretch>
            <a:fillRect/>
          </a:stretch>
        </p:blipFill>
        <p:spPr>
          <a:xfrm>
            <a:off x="7959125" y="432925"/>
            <a:ext cx="2213400" cy="2213400"/>
          </a:xfrm>
          <a:prstGeom prst="rect">
            <a:avLst/>
          </a:prstGeom>
          <a:noFill/>
          <a:ln>
            <a:noFill/>
          </a:ln>
        </p:spPr>
      </p:pic>
      <p:sp>
        <p:nvSpPr>
          <p:cNvPr id="109" name="Google Shape;109;p13"/>
          <p:cNvSpPr txBox="1"/>
          <p:nvPr/>
        </p:nvSpPr>
        <p:spPr>
          <a:xfrm>
            <a:off x="17259300" y="25147150"/>
            <a:ext cx="96012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dk1"/>
                </a:solidFill>
                <a:latin typeface="Verdana"/>
                <a:ea typeface="Verdana"/>
                <a:cs typeface="Verdana"/>
                <a:sym typeface="Verdana"/>
              </a:rPr>
              <a:t>Example Classes:</a:t>
            </a:r>
            <a:endParaRPr sz="4800">
              <a:solidFill>
                <a:schemeClr val="dk1"/>
              </a:solidFill>
              <a:latin typeface="Verdana"/>
              <a:ea typeface="Verdana"/>
              <a:cs typeface="Verdana"/>
              <a:sym typeface="Verdana"/>
            </a:endParaRPr>
          </a:p>
        </p:txBody>
      </p:sp>
      <p:sp>
        <p:nvSpPr>
          <p:cNvPr id="110" name="Google Shape;110;p13"/>
          <p:cNvSpPr/>
          <p:nvPr/>
        </p:nvSpPr>
        <p:spPr>
          <a:xfrm>
            <a:off x="11372850" y="26287925"/>
            <a:ext cx="10287000" cy="6326700"/>
          </a:xfrm>
          <a:prstGeom prst="roundRect">
            <a:avLst>
              <a:gd name="adj" fmla="val 16667"/>
            </a:avLst>
          </a:prstGeom>
          <a:gradFill>
            <a:gsLst>
              <a:gs pos="0">
                <a:srgbClr val="DDDDDD"/>
              </a:gs>
              <a:gs pos="100000">
                <a:srgbClr val="919191"/>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5000" u="sng">
                <a:latin typeface="Verdana"/>
                <a:ea typeface="Verdana"/>
                <a:cs typeface="Verdana"/>
                <a:sym typeface="Verdana"/>
              </a:rPr>
              <a:t>Fireball</a:t>
            </a:r>
            <a:endParaRPr sz="5000" u="sng">
              <a:latin typeface="Verdana"/>
              <a:ea typeface="Verdana"/>
              <a:cs typeface="Verdana"/>
              <a:sym typeface="Verdana"/>
            </a:endParaRPr>
          </a:p>
          <a:p>
            <a:pPr marL="0" lvl="0" indent="0" algn="l" rtl="0">
              <a:lnSpc>
                <a:spcPct val="115000"/>
              </a:lnSpc>
              <a:spcBef>
                <a:spcPts val="0"/>
              </a:spcBef>
              <a:spcAft>
                <a:spcPts val="0"/>
              </a:spcAft>
              <a:buNone/>
            </a:pPr>
            <a:r>
              <a:rPr lang="en-US" sz="5000">
                <a:latin typeface="Verdana"/>
                <a:ea typeface="Verdana"/>
                <a:cs typeface="Verdana"/>
                <a:sym typeface="Verdana"/>
              </a:rPr>
              <a:t>         screen       x, y</a:t>
            </a:r>
            <a:endParaRPr sz="5000">
              <a:latin typeface="Verdana"/>
              <a:ea typeface="Verdana"/>
              <a:cs typeface="Verdana"/>
              <a:sym typeface="Verdana"/>
            </a:endParaRPr>
          </a:p>
          <a:p>
            <a:pPr marL="0" lvl="0" indent="0" algn="l" rtl="0">
              <a:lnSpc>
                <a:spcPct val="115000"/>
              </a:lnSpc>
              <a:spcBef>
                <a:spcPts val="0"/>
              </a:spcBef>
              <a:spcAft>
                <a:spcPts val="0"/>
              </a:spcAft>
              <a:buNone/>
            </a:pPr>
            <a:r>
              <a:rPr lang="en-US" sz="5000">
                <a:latin typeface="Verdana"/>
                <a:ea typeface="Verdana"/>
                <a:cs typeface="Verdana"/>
                <a:sym typeface="Verdana"/>
              </a:rPr>
              <a:t>        has_hit       image</a:t>
            </a:r>
            <a:endParaRPr sz="5000">
              <a:latin typeface="Verdana"/>
              <a:ea typeface="Verdana"/>
              <a:cs typeface="Verdana"/>
              <a:sym typeface="Verdana"/>
            </a:endParaRPr>
          </a:p>
          <a:p>
            <a:pPr marL="0" lvl="0" indent="0" algn="l" rtl="0">
              <a:lnSpc>
                <a:spcPct val="115000"/>
              </a:lnSpc>
              <a:spcBef>
                <a:spcPts val="0"/>
              </a:spcBef>
              <a:spcAft>
                <a:spcPts val="0"/>
              </a:spcAft>
              <a:buNone/>
            </a:pPr>
            <a:endParaRPr sz="3200">
              <a:latin typeface="Verdana"/>
              <a:ea typeface="Verdana"/>
              <a:cs typeface="Verdana"/>
              <a:sym typeface="Verdana"/>
            </a:endParaRPr>
          </a:p>
          <a:p>
            <a:pPr marL="0" lvl="0" indent="0" algn="l" rtl="0">
              <a:lnSpc>
                <a:spcPct val="115000"/>
              </a:lnSpc>
              <a:spcBef>
                <a:spcPts val="0"/>
              </a:spcBef>
              <a:spcAft>
                <a:spcPts val="0"/>
              </a:spcAft>
              <a:buNone/>
            </a:pPr>
            <a:r>
              <a:rPr lang="en-US" sz="5000">
                <a:latin typeface="Verdana"/>
                <a:ea typeface="Verdana"/>
                <a:cs typeface="Verdana"/>
                <a:sym typeface="Verdana"/>
              </a:rPr>
              <a:t>    move_left       move_right</a:t>
            </a:r>
            <a:endParaRPr sz="5000">
              <a:latin typeface="Verdana"/>
              <a:ea typeface="Verdana"/>
              <a:cs typeface="Verdana"/>
              <a:sym typeface="Verdana"/>
            </a:endParaRPr>
          </a:p>
          <a:p>
            <a:pPr marL="0" lvl="0" indent="0" algn="l" rtl="0">
              <a:spcBef>
                <a:spcPts val="0"/>
              </a:spcBef>
              <a:spcAft>
                <a:spcPts val="0"/>
              </a:spcAft>
              <a:buNone/>
            </a:pPr>
            <a:r>
              <a:rPr lang="en-US" sz="5000">
                <a:latin typeface="Verdana"/>
                <a:ea typeface="Verdana"/>
                <a:cs typeface="Verdana"/>
                <a:sym typeface="Verdana"/>
              </a:rPr>
              <a:t>     draw_left       draw_right</a:t>
            </a:r>
            <a:endParaRPr sz="5000">
              <a:latin typeface="Verdana"/>
              <a:ea typeface="Verdana"/>
              <a:cs typeface="Verdana"/>
              <a:sym typeface="Verdana"/>
            </a:endParaRPr>
          </a:p>
          <a:p>
            <a:pPr marL="0" lvl="0" indent="0" algn="ctr" rtl="0">
              <a:spcBef>
                <a:spcPts val="0"/>
              </a:spcBef>
              <a:spcAft>
                <a:spcPts val="0"/>
              </a:spcAft>
              <a:buNone/>
            </a:pPr>
            <a:r>
              <a:rPr lang="en-US" sz="5000">
                <a:latin typeface="Verdana"/>
                <a:ea typeface="Verdana"/>
                <a:cs typeface="Verdana"/>
                <a:sym typeface="Verdana"/>
              </a:rPr>
              <a:t>hitbox</a:t>
            </a:r>
            <a:endParaRPr sz="5000">
              <a:latin typeface="Verdana"/>
              <a:ea typeface="Verdana"/>
              <a:cs typeface="Verdana"/>
              <a:sym typeface="Verdana"/>
            </a:endParaRPr>
          </a:p>
        </p:txBody>
      </p:sp>
      <p:sp>
        <p:nvSpPr>
          <p:cNvPr id="111" name="Google Shape;111;p13"/>
          <p:cNvSpPr/>
          <p:nvPr/>
        </p:nvSpPr>
        <p:spPr>
          <a:xfrm>
            <a:off x="22059900" y="26287925"/>
            <a:ext cx="10287000" cy="6326700"/>
          </a:xfrm>
          <a:prstGeom prst="roundRect">
            <a:avLst>
              <a:gd name="adj" fmla="val 16667"/>
            </a:avLst>
          </a:prstGeom>
          <a:gradFill>
            <a:gsLst>
              <a:gs pos="0">
                <a:srgbClr val="DDDDDD"/>
              </a:gs>
              <a:gs pos="100000">
                <a:srgbClr val="919191"/>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5000" u="sng">
                <a:latin typeface="Verdana"/>
                <a:ea typeface="Verdana"/>
                <a:cs typeface="Verdana"/>
                <a:sym typeface="Verdana"/>
              </a:rPr>
              <a:t>Hitbox</a:t>
            </a:r>
            <a:endParaRPr sz="5000" u="sng">
              <a:latin typeface="Verdana"/>
              <a:ea typeface="Verdana"/>
              <a:cs typeface="Verdana"/>
              <a:sym typeface="Verdana"/>
            </a:endParaRPr>
          </a:p>
          <a:p>
            <a:pPr marL="0" lvl="0" indent="0" algn="l" rtl="0">
              <a:lnSpc>
                <a:spcPct val="115000"/>
              </a:lnSpc>
              <a:spcBef>
                <a:spcPts val="0"/>
              </a:spcBef>
              <a:spcAft>
                <a:spcPts val="0"/>
              </a:spcAft>
              <a:buNone/>
            </a:pPr>
            <a:r>
              <a:rPr lang="en-US" sz="5000">
                <a:latin typeface="Verdana"/>
                <a:ea typeface="Verdana"/>
                <a:cs typeface="Verdana"/>
                <a:sym typeface="Verdana"/>
              </a:rPr>
              <a:t>         screen       x, y</a:t>
            </a:r>
            <a:endParaRPr sz="5000">
              <a:latin typeface="Verdana"/>
              <a:ea typeface="Verdana"/>
              <a:cs typeface="Verdana"/>
              <a:sym typeface="Verdana"/>
            </a:endParaRPr>
          </a:p>
          <a:p>
            <a:pPr marL="0" lvl="0" indent="0" algn="ctr" rtl="0">
              <a:lnSpc>
                <a:spcPct val="115000"/>
              </a:lnSpc>
              <a:spcBef>
                <a:spcPts val="0"/>
              </a:spcBef>
              <a:spcAft>
                <a:spcPts val="0"/>
              </a:spcAft>
              <a:buNone/>
            </a:pPr>
            <a:r>
              <a:rPr lang="en-US" sz="5000">
                <a:latin typeface="Verdana"/>
                <a:ea typeface="Verdana"/>
                <a:cs typeface="Verdana"/>
                <a:sym typeface="Verdana"/>
              </a:rPr>
              <a:t>scale      width      height</a:t>
            </a:r>
            <a:endParaRPr sz="5000">
              <a:latin typeface="Verdana"/>
              <a:ea typeface="Verdana"/>
              <a:cs typeface="Verdana"/>
              <a:sym typeface="Verdana"/>
            </a:endParaRPr>
          </a:p>
          <a:p>
            <a:pPr marL="0" lvl="0" indent="0" algn="l" rtl="0">
              <a:lnSpc>
                <a:spcPct val="115000"/>
              </a:lnSpc>
              <a:spcBef>
                <a:spcPts val="0"/>
              </a:spcBef>
              <a:spcAft>
                <a:spcPts val="0"/>
              </a:spcAft>
              <a:buNone/>
            </a:pPr>
            <a:endParaRPr sz="3200">
              <a:latin typeface="Verdana"/>
              <a:ea typeface="Verdana"/>
              <a:cs typeface="Verdana"/>
              <a:sym typeface="Verdana"/>
            </a:endParaRPr>
          </a:p>
          <a:p>
            <a:pPr marL="0" lvl="0" indent="0" algn="l" rtl="0">
              <a:lnSpc>
                <a:spcPct val="115000"/>
              </a:lnSpc>
              <a:spcBef>
                <a:spcPts val="0"/>
              </a:spcBef>
              <a:spcAft>
                <a:spcPts val="0"/>
              </a:spcAft>
              <a:buNone/>
            </a:pPr>
            <a:r>
              <a:rPr lang="en-US" sz="5000">
                <a:latin typeface="Verdana"/>
                <a:ea typeface="Verdana"/>
                <a:cs typeface="Verdana"/>
                <a:sym typeface="Verdana"/>
              </a:rPr>
              <a:t>           draw       hit_by</a:t>
            </a:r>
            <a:endParaRPr sz="5000">
              <a:latin typeface="Verdana"/>
              <a:ea typeface="Verdana"/>
              <a:cs typeface="Verdana"/>
              <a:sym typeface="Verdana"/>
            </a:endParaRPr>
          </a:p>
          <a:p>
            <a:pPr marL="0" lvl="0" indent="0" algn="l" rtl="0">
              <a:lnSpc>
                <a:spcPct val="115000"/>
              </a:lnSpc>
              <a:spcBef>
                <a:spcPts val="0"/>
              </a:spcBef>
              <a:spcAft>
                <a:spcPts val="0"/>
              </a:spcAft>
              <a:buNone/>
            </a:pPr>
            <a:endParaRPr sz="5000">
              <a:latin typeface="Verdana"/>
              <a:ea typeface="Verdana"/>
              <a:cs typeface="Verdana"/>
              <a:sym typeface="Verdana"/>
            </a:endParaRPr>
          </a:p>
          <a:p>
            <a:pPr marL="0" lvl="0" indent="0" algn="l" rtl="0">
              <a:lnSpc>
                <a:spcPct val="115000"/>
              </a:lnSpc>
              <a:spcBef>
                <a:spcPts val="0"/>
              </a:spcBef>
              <a:spcAft>
                <a:spcPts val="0"/>
              </a:spcAft>
              <a:buNone/>
            </a:pPr>
            <a:endParaRPr sz="5000">
              <a:latin typeface="Verdana"/>
              <a:ea typeface="Verdana"/>
              <a:cs typeface="Verdana"/>
              <a:sym typeface="Verdana"/>
            </a:endParaRPr>
          </a:p>
        </p:txBody>
      </p:sp>
      <p:cxnSp>
        <p:nvCxnSpPr>
          <p:cNvPr id="112" name="Google Shape;112;p13"/>
          <p:cNvCxnSpPr/>
          <p:nvPr/>
        </p:nvCxnSpPr>
        <p:spPr>
          <a:xfrm>
            <a:off x="11372850" y="29575500"/>
            <a:ext cx="10287000" cy="0"/>
          </a:xfrm>
          <a:prstGeom prst="straightConnector1">
            <a:avLst/>
          </a:prstGeom>
          <a:noFill/>
          <a:ln w="9525" cap="flat" cmpd="sng">
            <a:solidFill>
              <a:srgbClr val="000000"/>
            </a:solidFill>
            <a:prstDash val="solid"/>
            <a:round/>
            <a:headEnd type="none" w="med" len="med"/>
            <a:tailEnd type="none" w="med" len="med"/>
          </a:ln>
        </p:spPr>
      </p:cxnSp>
      <p:cxnSp>
        <p:nvCxnSpPr>
          <p:cNvPr id="113" name="Google Shape;113;p13"/>
          <p:cNvCxnSpPr/>
          <p:nvPr/>
        </p:nvCxnSpPr>
        <p:spPr>
          <a:xfrm>
            <a:off x="22059900" y="29575500"/>
            <a:ext cx="10287000" cy="0"/>
          </a:xfrm>
          <a:prstGeom prst="straightConnector1">
            <a:avLst/>
          </a:prstGeom>
          <a:noFill/>
          <a:ln w="9525" cap="flat" cmpd="sng">
            <a:solidFill>
              <a:srgbClr val="000000"/>
            </a:solidFill>
            <a:prstDash val="solid"/>
            <a:round/>
            <a:headEnd type="none" w="med" len="med"/>
            <a:tailEnd type="none" w="med" len="med"/>
          </a:ln>
        </p:spPr>
      </p:cxnSp>
      <p:pic>
        <p:nvPicPr>
          <p:cNvPr id="114" name="Google Shape;114;p13"/>
          <p:cNvPicPr preferRelativeResize="0"/>
          <p:nvPr/>
        </p:nvPicPr>
        <p:blipFill>
          <a:blip r:embed="rId4">
            <a:alphaModFix/>
          </a:blip>
          <a:stretch>
            <a:fillRect/>
          </a:stretch>
        </p:blipFill>
        <p:spPr>
          <a:xfrm>
            <a:off x="491525" y="432925"/>
            <a:ext cx="2213400" cy="2213400"/>
          </a:xfrm>
          <a:prstGeom prst="rect">
            <a:avLst/>
          </a:prstGeom>
          <a:noFill/>
          <a:ln>
            <a:noFill/>
          </a:ln>
        </p:spPr>
      </p:pic>
      <p:pic>
        <p:nvPicPr>
          <p:cNvPr id="115" name="Google Shape;115;p13"/>
          <p:cNvPicPr preferRelativeResize="0"/>
          <p:nvPr/>
        </p:nvPicPr>
        <p:blipFill>
          <a:blip r:embed="rId5">
            <a:alphaModFix/>
          </a:blip>
          <a:stretch>
            <a:fillRect/>
          </a:stretch>
        </p:blipFill>
        <p:spPr>
          <a:xfrm>
            <a:off x="11372850" y="9166625"/>
            <a:ext cx="20955001" cy="1571191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Century Gothic</vt:lpstr>
      <vt:lpstr>Calibri</vt:lpstr>
      <vt:lpstr>Press Start 2P</vt:lpstr>
      <vt:lpstr>Verdana</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Nicholas Shircel</cp:lastModifiedBy>
  <cp:revision>1</cp:revision>
  <dcterms:modified xsi:type="dcterms:W3CDTF">2021-06-22T17:11:03Z</dcterms:modified>
</cp:coreProperties>
</file>