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09FB6-6B40-4EB6-A86F-666C02845D37}" v="2847" dt="2021-07-14T19:34:20.284"/>
    <p1510:client id="{1E0A9F08-7757-42BB-A1A5-67BA23957AB5}" v="2" dt="2021-07-12T19:23:48.606"/>
    <p1510:client id="{54413173-57FB-4482-92E4-FEE60A97F528}" v="33" dt="2021-07-12T19:26:04.941"/>
    <p1510:client id="{B14B7E12-BCBA-4BC0-8F5F-AC2C59A66480}" v="789" dt="2021-07-15T18:22:49.411"/>
    <p1510:client id="{F9DFF315-2E31-4C1D-84E8-770824D3DA0C}" v="369" dt="2021-07-13T19:35:08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" d="100"/>
          <a:sy n="15" d="100"/>
        </p:scale>
        <p:origin x="1670" y="7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CA0028-D3D7-443F-9CEC-1AD6E684B0F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A672AA2-41FD-4098-8F48-CD7E14B6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5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6B935D-9D29-4E80-A7CA-9313B277980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0956FB-7703-4CD4-BBC3-7B188EE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6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956FB-7703-4CD4-BBC3-7B188EE183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25200" y="870228"/>
            <a:ext cx="216408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9600" b="1" dirty="0">
                <a:latin typeface="Century Gothic"/>
              </a:rPr>
              <a:t>Blackjack</a:t>
            </a:r>
            <a:endParaRPr lang="en-US" sz="9600" b="1" dirty="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25200" y="2743200"/>
            <a:ext cx="216408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 dirty="0">
                <a:latin typeface="Century Gothic"/>
              </a:rPr>
              <a:t>Alex Mohler and Chad Sweeney</a:t>
            </a:r>
            <a:endParaRPr lang="en-US" sz="7200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04200" y="1885185"/>
            <a:ext cx="10287000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600" b="1" dirty="0">
                <a:latin typeface="Century Gothic"/>
              </a:rPr>
              <a:t>Operation Catapult 2021</a:t>
            </a:r>
            <a:endParaRPr lang="en-US" sz="6600" b="1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16350" y="5510517"/>
            <a:ext cx="2064297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>
                <a:latin typeface="Verdana"/>
                <a:ea typeface="Verdana"/>
              </a:rPr>
              <a:t>The game that our team created is the casino game blackjack. </a:t>
            </a:r>
            <a:endParaRPr lang="en-US" sz="4800" dirty="0">
              <a:latin typeface="Verdana"/>
              <a:ea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045" y="910789"/>
            <a:ext cx="9574114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600" b="1">
                <a:latin typeface="Century Gothic"/>
              </a:rPr>
              <a:t>Team 11:</a:t>
            </a:r>
          </a:p>
          <a:p>
            <a:pPr algn="ctr"/>
            <a:r>
              <a:rPr lang="en-US" sz="6600" b="1">
                <a:latin typeface="Century Gothic"/>
              </a:rPr>
              <a:t>Create a New Team</a:t>
            </a:r>
          </a:p>
          <a:p>
            <a:pPr algn="ctr"/>
            <a:endParaRPr lang="en-US" sz="6600" b="1" dirty="0">
              <a:latin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3212" y="6686098"/>
            <a:ext cx="9601200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000" b="1">
                <a:latin typeface="Verdana"/>
                <a:ea typeface="Verdana"/>
              </a:rPr>
              <a:t>Challenges we faced: </a:t>
            </a:r>
            <a:endParaRPr lang="en-US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94601" y="-44852"/>
            <a:ext cx="10907485" cy="1864723"/>
          </a:xfrm>
          <a:prstGeom prst="rect">
            <a:avLst/>
          </a:prstGeom>
          <a:solidFill>
            <a:srgbClr val="9C1B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216" y="154221"/>
            <a:ext cx="8917167" cy="1466577"/>
          </a:xfrm>
          <a:prstGeom prst="rect">
            <a:avLst/>
          </a:prstGeom>
        </p:spPr>
      </p:pic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9B39ECF9-87F3-4539-9203-4BDBE4C84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794" y="3334743"/>
            <a:ext cx="2743200" cy="27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FE128B-E0A6-4E08-BE9A-3AF9A2B1021B}"/>
              </a:ext>
            </a:extLst>
          </p:cNvPr>
          <p:cNvSpPr txBox="1"/>
          <p:nvPr/>
        </p:nvSpPr>
        <p:spPr>
          <a:xfrm>
            <a:off x="13374304" y="16153598"/>
            <a:ext cx="167960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latin typeface="Verdana"/>
                <a:ea typeface="Verdana"/>
              </a:rPr>
              <a:t>A screenshot of the event handler for our blackjack game</a:t>
            </a:r>
            <a:endParaRPr lang="en-US" sz="3200" i="1" dirty="0">
              <a:latin typeface="Verdana"/>
              <a:ea typeface="Verdan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C01EF6-6365-47CE-A387-A4C518CD87F9}"/>
              </a:ext>
            </a:extLst>
          </p:cNvPr>
          <p:cNvSpPr txBox="1"/>
          <p:nvPr/>
        </p:nvSpPr>
        <p:spPr>
          <a:xfrm>
            <a:off x="33509624" y="6357453"/>
            <a:ext cx="9600311" cy="141269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Verdana"/>
                <a:ea typeface="Verdana"/>
              </a:rPr>
              <a:t>The goal of blackjack is to reach 21, or near it, without going over. If you go over 21, you lose. </a:t>
            </a:r>
            <a:endParaRPr lang="en-US" dirty="0"/>
          </a:p>
          <a:p>
            <a:r>
              <a:rPr lang="en-US" sz="4800" dirty="0">
                <a:latin typeface="Verdana"/>
                <a:ea typeface="Verdana"/>
              </a:rPr>
              <a:t>If a player's hand is worth more than the dealer's hand at the end of the round, they win. If you are dealt 21 at the beginning of a round, that is called 'blackjack'. If you were dealt blackjack and the dealer wasn't also dealt blackjack, you automatically win.</a:t>
            </a:r>
            <a:endParaRPr lang="en-US" sz="4800" dirty="0">
              <a:ea typeface="+mn-lt"/>
              <a:cs typeface="+mn-lt"/>
            </a:endParaRPr>
          </a:p>
          <a:p>
            <a:r>
              <a:rPr lang="en-US" sz="4800" dirty="0">
                <a:latin typeface="Verdana"/>
                <a:ea typeface="Verdana"/>
              </a:rPr>
              <a:t>Number cards are worth their number, face cards are worth 10, and aces are worth either 1 or 11, depending on if it will cause you to bust if it was worth 11.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570EC4-BEA7-4781-A1E9-76A340BF4593}"/>
              </a:ext>
            </a:extLst>
          </p:cNvPr>
          <p:cNvSpPr txBox="1"/>
          <p:nvPr/>
        </p:nvSpPr>
        <p:spPr>
          <a:xfrm>
            <a:off x="33579510" y="21294037"/>
            <a:ext cx="9790809" cy="96949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800" dirty="0">
              <a:latin typeface="Verdana"/>
              <a:ea typeface="Verdana"/>
            </a:endParaRPr>
          </a:p>
          <a:p>
            <a:pPr marL="685800" indent="-685800">
              <a:buFont typeface="Wingdings"/>
              <a:buChar char="§"/>
            </a:pPr>
            <a:r>
              <a:rPr lang="en-US" sz="4800" dirty="0">
                <a:latin typeface="Verdana"/>
                <a:ea typeface="Verdana"/>
              </a:rPr>
              <a:t>Hit – Hitting means receiving another card from the dealer.</a:t>
            </a:r>
          </a:p>
          <a:p>
            <a:pPr marL="685800" indent="-685800">
              <a:buFont typeface="Wingdings"/>
              <a:buChar char="§"/>
            </a:pPr>
            <a:r>
              <a:rPr lang="en-US" sz="4800" dirty="0">
                <a:latin typeface="Verdana"/>
                <a:ea typeface="Verdana"/>
              </a:rPr>
              <a:t>Stand – Standing means locking in your cards as-is, ending your turn.</a:t>
            </a:r>
          </a:p>
          <a:p>
            <a:pPr marL="685800" indent="-685800">
              <a:buFont typeface="Wingdings"/>
              <a:buChar char="§"/>
            </a:pPr>
            <a:r>
              <a:rPr lang="en-US" sz="4800" dirty="0">
                <a:latin typeface="Verdana"/>
                <a:ea typeface="Verdana"/>
              </a:rPr>
              <a:t>Bust – Busting means going over 21, which is a loss.</a:t>
            </a:r>
          </a:p>
          <a:p>
            <a:pPr marL="685800" indent="-685800">
              <a:buFont typeface="Wingdings"/>
              <a:buChar char="§"/>
            </a:pPr>
            <a:r>
              <a:rPr lang="en-US" sz="4800">
                <a:latin typeface="Verdana"/>
                <a:ea typeface="Verdana"/>
              </a:rPr>
              <a:t>Push – Pushing is when a player's hand is worth the same amount as the dealer's, resulting in a tie.</a:t>
            </a:r>
            <a:endParaRPr lang="en-US" sz="4800" dirty="0">
              <a:latin typeface="Verdana"/>
              <a:ea typeface="Verdan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A07CA4-36F6-4DFA-A5F3-CCD6DE6D0D37}"/>
              </a:ext>
            </a:extLst>
          </p:cNvPr>
          <p:cNvSpPr txBox="1"/>
          <p:nvPr/>
        </p:nvSpPr>
        <p:spPr>
          <a:xfrm>
            <a:off x="305115" y="7506557"/>
            <a:ext cx="9596387" cy="185589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Verdana"/>
                <a:ea typeface="Verdana"/>
              </a:rPr>
              <a:t>The first problem that we faced was counting up how many points the player had in their hand based on what cards they were dealt.</a:t>
            </a:r>
          </a:p>
          <a:p>
            <a:endParaRPr lang="en-US" sz="4800" dirty="0">
              <a:latin typeface="Verdana"/>
              <a:ea typeface="Verdana"/>
            </a:endParaRPr>
          </a:p>
          <a:p>
            <a:r>
              <a:rPr lang="en-US" sz="4800" dirty="0">
                <a:latin typeface="Verdana"/>
                <a:ea typeface="Verdana"/>
              </a:rPr>
              <a:t>Another problem that we experienced throughout the development process was with the function we wrote for drawing cards into the players' hands. The game </a:t>
            </a:r>
            <a:r>
              <a:rPr lang="en-US" sz="4800">
                <a:latin typeface="Verdana"/>
                <a:ea typeface="Verdana"/>
              </a:rPr>
              <a:t>would crash when the players used all 52 cards of the deck, and the game tried to draw another one </a:t>
            </a:r>
            <a:r>
              <a:rPr lang="en-US" sz="4800" dirty="0">
                <a:latin typeface="Verdana"/>
                <a:ea typeface="Verdana"/>
              </a:rPr>
              <a:t>after it reshuffled.</a:t>
            </a:r>
          </a:p>
          <a:p>
            <a:endParaRPr lang="en-US" sz="4800" dirty="0">
              <a:latin typeface="Verdana"/>
              <a:ea typeface="Verdana"/>
            </a:endParaRPr>
          </a:p>
          <a:p>
            <a:r>
              <a:rPr lang="en-US" sz="4800" dirty="0">
                <a:latin typeface="Verdana"/>
                <a:ea typeface="Verdana"/>
              </a:rPr>
              <a:t>We also added another player after we had already programmed the functions of the game, which proved to be a painstaking process that added many extra lines of code to the project.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B649D6-A652-4DC4-AC3D-983E02F1516F}"/>
              </a:ext>
            </a:extLst>
          </p:cNvPr>
          <p:cNvSpPr txBox="1"/>
          <p:nvPr/>
        </p:nvSpPr>
        <p:spPr>
          <a:xfrm>
            <a:off x="27673" y="30989738"/>
            <a:ext cx="107706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>
                <a:latin typeface="Verdana"/>
                <a:ea typeface="Verdana"/>
              </a:rPr>
              <a:t>We had to get used to seeing this screen </a:t>
            </a:r>
            <a:r>
              <a:rPr lang="en-US" sz="2400" b="1" i="1" u="sng">
                <a:latin typeface="Verdana"/>
                <a:ea typeface="Verdana"/>
                <a:cs typeface="Calibri"/>
              </a:rPr>
              <a:t>a lot.</a:t>
            </a:r>
            <a:endParaRPr lang="en-US" sz="2400" b="1" i="1">
              <a:latin typeface="Verdana"/>
              <a:ea typeface="Verdana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9AAD52-979C-43C7-B33D-B660EA211038}"/>
              </a:ext>
            </a:extLst>
          </p:cNvPr>
          <p:cNvSpPr txBox="1"/>
          <p:nvPr/>
        </p:nvSpPr>
        <p:spPr>
          <a:xfrm>
            <a:off x="33027729" y="5240108"/>
            <a:ext cx="1064777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>
                <a:latin typeface="Verdana"/>
                <a:ea typeface="Verdana"/>
              </a:rPr>
              <a:t>How to play:</a:t>
            </a:r>
          </a:p>
        </p:txBody>
      </p:sp>
      <p:pic>
        <p:nvPicPr>
          <p:cNvPr id="19" name="Picture 22">
            <a:extLst>
              <a:ext uri="{FF2B5EF4-FFF2-40B4-BE49-F238E27FC236}">
                <a16:creationId xmlns:a16="http://schemas.microsoft.com/office/drawing/2014/main" id="{B0907165-9D5F-4739-902E-75E16818E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7261" y="19361479"/>
            <a:ext cx="15484128" cy="119876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61B8DF-F1DF-4766-8041-477527048C07}"/>
              </a:ext>
            </a:extLst>
          </p:cNvPr>
          <p:cNvSpPr txBox="1"/>
          <p:nvPr/>
        </p:nvSpPr>
        <p:spPr>
          <a:xfrm>
            <a:off x="13547558" y="31342263"/>
            <a:ext cx="167960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latin typeface="Verdana"/>
                <a:ea typeface="Verdana"/>
              </a:rPr>
              <a:t>A screenshot of our game after we implemented functioning multiplayer </a:t>
            </a:r>
            <a:endParaRPr lang="en-US" sz="3200" i="1" dirty="0">
              <a:latin typeface="Verdana"/>
              <a:ea typeface="Verdan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C4645B-D946-4FE1-9713-C5768480E51A}"/>
              </a:ext>
            </a:extLst>
          </p:cNvPr>
          <p:cNvSpPr txBox="1"/>
          <p:nvPr/>
        </p:nvSpPr>
        <p:spPr>
          <a:xfrm>
            <a:off x="32689800" y="20857853"/>
            <a:ext cx="1075178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>
                <a:latin typeface="Verdana"/>
                <a:ea typeface="Verdana"/>
              </a:rPr>
              <a:t>Blackjack terms:</a:t>
            </a:r>
          </a:p>
        </p:txBody>
      </p:sp>
      <p:pic>
        <p:nvPicPr>
          <p:cNvPr id="13" name="Picture 2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F7FA3A1-B858-4E0E-941E-6B5FE071C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5" y="26778663"/>
            <a:ext cx="10520140" cy="4223262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CA257E-E1C1-4C15-BB1C-4AF5A0C643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21181" y="7558310"/>
            <a:ext cx="19235335" cy="8443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102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boutell</dc:creator>
  <cp:lastModifiedBy>Aidoo, John</cp:lastModifiedBy>
  <cp:revision>427</cp:revision>
  <dcterms:created xsi:type="dcterms:W3CDTF">2010-06-22T14:09:34Z</dcterms:created>
  <dcterms:modified xsi:type="dcterms:W3CDTF">2021-07-15T18:23:07Z</dcterms:modified>
</cp:coreProperties>
</file>