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0" r:id="rId5"/>
    <p:sldId id="270" r:id="rId6"/>
    <p:sldId id="269" r:id="rId7"/>
    <p:sldId id="272" r:id="rId8"/>
    <p:sldId id="274" r:id="rId9"/>
    <p:sldId id="275" r:id="rId10"/>
    <p:sldId id="271" r:id="rId11"/>
    <p:sldId id="273" r:id="rId12"/>
    <p:sldId id="266" r:id="rId13"/>
    <p:sldId id="268" r:id="rId14"/>
    <p:sldId id="26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86"/>
    <p:restoredTop sz="84483"/>
  </p:normalViewPr>
  <p:slideViewPr>
    <p:cSldViewPr snapToGrid="0">
      <p:cViewPr>
        <p:scale>
          <a:sx n="116" d="100"/>
          <a:sy n="116"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4A393-0434-B848-BA70-FECB3795642C}"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1D916-842C-CC47-B921-504BD9F77616}" type="slidenum">
              <a:rPr lang="en-US" smtClean="0"/>
              <a:t>‹#›</a:t>
            </a:fld>
            <a:endParaRPr lang="en-US"/>
          </a:p>
        </p:txBody>
      </p:sp>
    </p:spTree>
    <p:extLst>
      <p:ext uri="{BB962C8B-B14F-4D97-AF65-F5344CB8AC3E}">
        <p14:creationId xmlns:p14="http://schemas.microsoft.com/office/powerpoint/2010/main" val="1572329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of the project, motivation and future plan</a:t>
            </a:r>
          </a:p>
        </p:txBody>
      </p:sp>
      <p:sp>
        <p:nvSpPr>
          <p:cNvPr id="4" name="Slide Number Placeholder 3"/>
          <p:cNvSpPr>
            <a:spLocks noGrp="1"/>
          </p:cNvSpPr>
          <p:nvPr>
            <p:ph type="sldNum" sz="quarter" idx="5"/>
          </p:nvPr>
        </p:nvSpPr>
        <p:spPr/>
        <p:txBody>
          <a:bodyPr/>
          <a:lstStyle/>
          <a:p>
            <a:fld id="{C501D916-842C-CC47-B921-504BD9F77616}" type="slidenum">
              <a:rPr lang="en-US" smtClean="0"/>
              <a:t>1</a:t>
            </a:fld>
            <a:endParaRPr lang="en-US"/>
          </a:p>
        </p:txBody>
      </p:sp>
    </p:spTree>
    <p:extLst>
      <p:ext uri="{BB962C8B-B14F-4D97-AF65-F5344CB8AC3E}">
        <p14:creationId xmlns:p14="http://schemas.microsoft.com/office/powerpoint/2010/main" val="619864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how slim is designed, the assertion test’s code will be embedded in the model’s code</a:t>
            </a:r>
          </a:p>
          <a:p>
            <a:endParaRPr lang="en-US" dirty="0"/>
          </a:p>
          <a:p>
            <a:r>
              <a:rPr lang="en-US" dirty="0"/>
              <a:t>I made a analogous python code </a:t>
            </a:r>
          </a:p>
        </p:txBody>
      </p:sp>
      <p:sp>
        <p:nvSpPr>
          <p:cNvPr id="4" name="Slide Number Placeholder 3"/>
          <p:cNvSpPr>
            <a:spLocks noGrp="1"/>
          </p:cNvSpPr>
          <p:nvPr>
            <p:ph type="sldNum" sz="quarter" idx="5"/>
          </p:nvPr>
        </p:nvSpPr>
        <p:spPr/>
        <p:txBody>
          <a:bodyPr/>
          <a:lstStyle/>
          <a:p>
            <a:fld id="{C501D916-842C-CC47-B921-504BD9F77616}" type="slidenum">
              <a:rPr lang="en-US" smtClean="0"/>
              <a:t>13</a:t>
            </a:fld>
            <a:endParaRPr lang="en-US"/>
          </a:p>
        </p:txBody>
      </p:sp>
    </p:spTree>
    <p:extLst>
      <p:ext uri="{BB962C8B-B14F-4D97-AF65-F5344CB8AC3E}">
        <p14:creationId xmlns:p14="http://schemas.microsoft.com/office/powerpoint/2010/main" val="4186708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SLIM is much less flexible than self-wrote Python program and digging through the documentation is needed to construct the model correctly</a:t>
            </a:r>
          </a:p>
          <a:p>
            <a:endParaRPr lang="en-US" dirty="0"/>
          </a:p>
          <a:p>
            <a:r>
              <a:rPr lang="en-US" dirty="0"/>
              <a:t>We met with the developer of </a:t>
            </a:r>
            <a:r>
              <a:rPr lang="en-US" dirty="0" err="1"/>
              <a:t>SLiM</a:t>
            </a:r>
            <a:r>
              <a:rPr lang="en-US" dirty="0"/>
              <a:t> and Eidos and he has basically confirmed that assertion can be added no problem. We’re planning on designing a better way to do it so that the testing portion is encapsulated from the main classes</a:t>
            </a:r>
          </a:p>
        </p:txBody>
      </p:sp>
      <p:sp>
        <p:nvSpPr>
          <p:cNvPr id="4" name="Slide Number Placeholder 3"/>
          <p:cNvSpPr>
            <a:spLocks noGrp="1"/>
          </p:cNvSpPr>
          <p:nvPr>
            <p:ph type="sldNum" sz="quarter" idx="5"/>
          </p:nvPr>
        </p:nvSpPr>
        <p:spPr/>
        <p:txBody>
          <a:bodyPr/>
          <a:lstStyle/>
          <a:p>
            <a:fld id="{C501D916-842C-CC47-B921-504BD9F77616}" type="slidenum">
              <a:rPr lang="en-US" smtClean="0"/>
              <a:t>14</a:t>
            </a:fld>
            <a:endParaRPr lang="en-US"/>
          </a:p>
        </p:txBody>
      </p:sp>
    </p:spTree>
    <p:extLst>
      <p:ext uri="{BB962C8B-B14F-4D97-AF65-F5344CB8AC3E}">
        <p14:creationId xmlns:p14="http://schemas.microsoft.com/office/powerpoint/2010/main" val="111734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Cellular activity inside a cell that causes it to become a cancer cell</a:t>
            </a:r>
          </a:p>
          <a:p>
            <a:r>
              <a:rPr lang="en-US" dirty="0"/>
              <a:t>How airborne transmitted disease like covid spread between individuals</a:t>
            </a:r>
          </a:p>
          <a:p>
            <a:r>
              <a:rPr lang="en-US" dirty="0"/>
              <a:t>When two population interact; maybe through gene flow; how is it going to change the state for both population; like sex ratio, population size etc.</a:t>
            </a:r>
          </a:p>
          <a:p>
            <a:endParaRPr lang="en-US" dirty="0"/>
          </a:p>
          <a:p>
            <a:r>
              <a:rPr lang="en-US" dirty="0"/>
              <a:t>Many application in microbiology, systems biology, ecology and evolutionary biology</a:t>
            </a:r>
          </a:p>
          <a:p>
            <a:endParaRPr lang="en-US" dirty="0"/>
          </a:p>
          <a:p>
            <a:r>
              <a:rPr lang="en-US" dirty="0"/>
              <a:t>Save time and money by not going to experiment directly. Though computational models cannot replace experiments.</a:t>
            </a:r>
          </a:p>
        </p:txBody>
      </p:sp>
      <p:sp>
        <p:nvSpPr>
          <p:cNvPr id="4" name="Slide Number Placeholder 3"/>
          <p:cNvSpPr>
            <a:spLocks noGrp="1"/>
          </p:cNvSpPr>
          <p:nvPr>
            <p:ph type="sldNum" sz="quarter" idx="5"/>
          </p:nvPr>
        </p:nvSpPr>
        <p:spPr/>
        <p:txBody>
          <a:bodyPr/>
          <a:lstStyle/>
          <a:p>
            <a:fld id="{C501D916-842C-CC47-B921-504BD9F77616}" type="slidenum">
              <a:rPr lang="en-US" smtClean="0"/>
              <a:t>2</a:t>
            </a:fld>
            <a:endParaRPr lang="en-US"/>
          </a:p>
        </p:txBody>
      </p:sp>
    </p:spTree>
    <p:extLst>
      <p:ext uri="{BB962C8B-B14F-4D97-AF65-F5344CB8AC3E}">
        <p14:creationId xmlns:p14="http://schemas.microsoft.com/office/powerpoint/2010/main" val="378803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in an ecological IBM model, individuals will be the organisms in the population. </a:t>
            </a:r>
          </a:p>
          <a:p>
            <a:endParaRPr lang="en-US" dirty="0"/>
          </a:p>
          <a:p>
            <a:r>
              <a:rPr lang="en-US" dirty="0"/>
              <a:t>An example is Conway’s game of life. Each cell has two states, alive or dead. And they update their states based on the state of its neighbor cells</a:t>
            </a:r>
          </a:p>
          <a:p>
            <a:endParaRPr lang="en-US" dirty="0"/>
          </a:p>
          <a:p>
            <a:r>
              <a:rPr lang="en-US" dirty="0"/>
              <a:t>In ecology, a classical model is predator-prey. </a:t>
            </a:r>
          </a:p>
        </p:txBody>
      </p:sp>
      <p:sp>
        <p:nvSpPr>
          <p:cNvPr id="4" name="Slide Number Placeholder 3"/>
          <p:cNvSpPr>
            <a:spLocks noGrp="1"/>
          </p:cNvSpPr>
          <p:nvPr>
            <p:ph type="sldNum" sz="quarter" idx="5"/>
          </p:nvPr>
        </p:nvSpPr>
        <p:spPr/>
        <p:txBody>
          <a:bodyPr/>
          <a:lstStyle/>
          <a:p>
            <a:fld id="{C501D916-842C-CC47-B921-504BD9F77616}" type="slidenum">
              <a:rPr lang="en-US" smtClean="0"/>
              <a:t>3</a:t>
            </a:fld>
            <a:endParaRPr lang="en-US"/>
          </a:p>
        </p:txBody>
      </p:sp>
    </p:spTree>
    <p:extLst>
      <p:ext uri="{BB962C8B-B14F-4D97-AF65-F5344CB8AC3E}">
        <p14:creationId xmlns:p14="http://schemas.microsoft.com/office/powerpoint/2010/main" val="379375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when the female needs to know if the signal is honest and does it convey reliable information of the signaler.</a:t>
            </a:r>
          </a:p>
          <a:p>
            <a:r>
              <a:rPr lang="en-US" dirty="0"/>
              <a:t>If the signal is honest, in this case, the female would show a preference for males with larger trains.</a:t>
            </a:r>
          </a:p>
          <a:p>
            <a:endParaRPr lang="en-US" dirty="0"/>
          </a:p>
          <a:p>
            <a:r>
              <a:rPr lang="en-US" dirty="0"/>
              <a:t>However, there’s a natural tendency for lying because signalers are usually asking for resources from the receiver. In this case it’s the number of eggs that female is willing to be fertilized by this male.</a:t>
            </a:r>
          </a:p>
          <a:p>
            <a:r>
              <a:rPr lang="en-US" dirty="0"/>
              <a:t>If a male wants to fertilize more eggs, he should be lying about how good he is through signaling so that he gets more eggs from the female. So there’s a conflict of interest between both parties.</a:t>
            </a:r>
          </a:p>
          <a:p>
            <a:endParaRPr lang="en-US" dirty="0"/>
          </a:p>
          <a:p>
            <a:r>
              <a:rPr lang="en-US" dirty="0"/>
              <a:t>but in nature, honest signals are very common. There are study found that the female peacock looks at the male’s trains from varies angles to assess the color of the eyespots (</a:t>
            </a:r>
            <a:r>
              <a:rPr lang="en-US" b="0" i="0" dirty="0" err="1">
                <a:solidFill>
                  <a:srgbClr val="2A2A2A"/>
                </a:solidFill>
                <a:effectLst/>
                <a:latin typeface="Source Sans Pro" panose="020F0502020204030204" pitchFamily="34" charset="0"/>
              </a:rPr>
              <a:t>Loyau</a:t>
            </a:r>
            <a:r>
              <a:rPr lang="en-US" b="0" i="0" dirty="0">
                <a:solidFill>
                  <a:srgbClr val="2A2A2A"/>
                </a:solidFill>
                <a:effectLst/>
                <a:latin typeface="Source Sans Pro" panose="020F0502020204030204" pitchFamily="34" charset="0"/>
              </a:rPr>
              <a:t> et al., 2007</a:t>
            </a:r>
            <a:r>
              <a:rPr lang="en-US" dirty="0"/>
              <a:t>),  and males with longer trains does have a higher chance of having successful mating (</a:t>
            </a:r>
            <a:r>
              <a:rPr lang="en-US" dirty="0" err="1"/>
              <a:t>Loyau</a:t>
            </a:r>
            <a:r>
              <a:rPr lang="en-US" dirty="0"/>
              <a:t> et al., 2005).</a:t>
            </a:r>
          </a:p>
          <a:p>
            <a:r>
              <a:rPr lang="en-US" dirty="0"/>
              <a:t>So male peacocks are indeed signaling honestly.</a:t>
            </a:r>
          </a:p>
          <a:p>
            <a:endParaRPr lang="en-US" dirty="0"/>
          </a:p>
          <a:p>
            <a:r>
              <a:rPr lang="en-US" dirty="0"/>
              <a:t>One </a:t>
            </a:r>
          </a:p>
          <a:p>
            <a:endParaRPr lang="en-US" dirty="0"/>
          </a:p>
          <a:p>
            <a:r>
              <a:rPr lang="en-US" dirty="0"/>
              <a:t>Mate choice</a:t>
            </a:r>
          </a:p>
          <a:p>
            <a:r>
              <a:rPr lang="en-US" dirty="0"/>
              <a:t>Honest Signal</a:t>
            </a:r>
          </a:p>
          <a:p>
            <a:r>
              <a:rPr lang="en-US" dirty="0"/>
              <a:t>Handicap Principle</a:t>
            </a:r>
          </a:p>
          <a:p>
            <a:r>
              <a:rPr lang="en-US" dirty="0"/>
              <a:t>A math model shows the signal doesn’t need to be costly at evolutionary equilibrium (what we’re basing off)</a:t>
            </a:r>
          </a:p>
          <a:p>
            <a:endParaRPr lang="en-US" dirty="0"/>
          </a:p>
        </p:txBody>
      </p:sp>
      <p:sp>
        <p:nvSpPr>
          <p:cNvPr id="4" name="Slide Number Placeholder 3"/>
          <p:cNvSpPr>
            <a:spLocks noGrp="1"/>
          </p:cNvSpPr>
          <p:nvPr>
            <p:ph type="sldNum" sz="quarter" idx="5"/>
          </p:nvPr>
        </p:nvSpPr>
        <p:spPr/>
        <p:txBody>
          <a:bodyPr/>
          <a:lstStyle/>
          <a:p>
            <a:fld id="{C501D916-842C-CC47-B921-504BD9F77616}" type="slidenum">
              <a:rPr lang="en-US" smtClean="0"/>
              <a:t>4</a:t>
            </a:fld>
            <a:endParaRPr lang="en-US"/>
          </a:p>
        </p:txBody>
      </p:sp>
    </p:spTree>
    <p:extLst>
      <p:ext uri="{BB962C8B-B14F-4D97-AF65-F5344CB8AC3E}">
        <p14:creationId xmlns:p14="http://schemas.microsoft.com/office/powerpoint/2010/main" val="1871317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hypothesis that tries to explain why do honest signals evolved is HP. </a:t>
            </a:r>
          </a:p>
          <a:p>
            <a:endParaRPr lang="en-US" dirty="0"/>
          </a:p>
          <a:p>
            <a:r>
              <a:rPr lang="en-US" dirty="0"/>
              <a:t>There has been debates about whether HP is true and models have been developed to test the idea</a:t>
            </a:r>
          </a:p>
          <a:p>
            <a:endParaRPr lang="en-US" dirty="0"/>
          </a:p>
          <a:p>
            <a:r>
              <a:rPr lang="en-US" dirty="0"/>
              <a:t>HP: costly signals must be honest because the individual must be able to afford the cost, suggesting this individual has advantage on some trait that allows them to bear the cost.</a:t>
            </a:r>
          </a:p>
          <a:p>
            <a:endParaRPr lang="en-US" dirty="0"/>
          </a:p>
        </p:txBody>
      </p:sp>
      <p:sp>
        <p:nvSpPr>
          <p:cNvPr id="4" name="Slide Number Placeholder 3"/>
          <p:cNvSpPr>
            <a:spLocks noGrp="1"/>
          </p:cNvSpPr>
          <p:nvPr>
            <p:ph type="sldNum" sz="quarter" idx="5"/>
          </p:nvPr>
        </p:nvSpPr>
        <p:spPr/>
        <p:txBody>
          <a:bodyPr/>
          <a:lstStyle/>
          <a:p>
            <a:fld id="{C501D916-842C-CC47-B921-504BD9F77616}" type="slidenum">
              <a:rPr lang="en-US" smtClean="0"/>
              <a:t>5</a:t>
            </a:fld>
            <a:endParaRPr lang="en-US"/>
          </a:p>
        </p:txBody>
      </p:sp>
    </p:spTree>
    <p:extLst>
      <p:ext uri="{BB962C8B-B14F-4D97-AF65-F5344CB8AC3E}">
        <p14:creationId xmlns:p14="http://schemas.microsoft.com/office/powerpoint/2010/main" val="3033600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1D916-842C-CC47-B921-504BD9F77616}" type="slidenum">
              <a:rPr lang="en-US" smtClean="0"/>
              <a:t>6</a:t>
            </a:fld>
            <a:endParaRPr lang="en-US"/>
          </a:p>
        </p:txBody>
      </p:sp>
    </p:spTree>
    <p:extLst>
      <p:ext uri="{BB962C8B-B14F-4D97-AF65-F5344CB8AC3E}">
        <p14:creationId xmlns:p14="http://schemas.microsoft.com/office/powerpoint/2010/main" val="1978821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slim</a:t>
            </a:r>
          </a:p>
          <a:p>
            <a:endParaRPr lang="en-US" dirty="0"/>
          </a:p>
          <a:p>
            <a:endParaRPr lang="en-US" dirty="0"/>
          </a:p>
        </p:txBody>
      </p:sp>
      <p:sp>
        <p:nvSpPr>
          <p:cNvPr id="4" name="Slide Number Placeholder 3"/>
          <p:cNvSpPr>
            <a:spLocks noGrp="1"/>
          </p:cNvSpPr>
          <p:nvPr>
            <p:ph type="sldNum" sz="quarter" idx="5"/>
          </p:nvPr>
        </p:nvSpPr>
        <p:spPr/>
        <p:txBody>
          <a:bodyPr/>
          <a:lstStyle/>
          <a:p>
            <a:fld id="{C501D916-842C-CC47-B921-504BD9F77616}" type="slidenum">
              <a:rPr lang="en-US" smtClean="0"/>
              <a:t>10</a:t>
            </a:fld>
            <a:endParaRPr lang="en-US"/>
          </a:p>
        </p:txBody>
      </p:sp>
    </p:spTree>
    <p:extLst>
      <p:ext uri="{BB962C8B-B14F-4D97-AF65-F5344CB8AC3E}">
        <p14:creationId xmlns:p14="http://schemas.microsoft.com/office/powerpoint/2010/main" val="1148537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030B1-BA8B-3139-6F72-0AFD122883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5652D3-CC23-0519-9F8F-8E657ABFB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F5D97D-50C8-3097-B390-B7F0987AA20E}"/>
              </a:ext>
            </a:extLst>
          </p:cNvPr>
          <p:cNvSpPr>
            <a:spLocks noGrp="1"/>
          </p:cNvSpPr>
          <p:nvPr>
            <p:ph type="body" idx="1"/>
          </p:nvPr>
        </p:nvSpPr>
        <p:spPr/>
        <p:txBody>
          <a:bodyPr/>
          <a:lstStyle/>
          <a:p>
            <a:r>
              <a:rPr lang="en-US" dirty="0"/>
              <a:t>Uses slim</a:t>
            </a:r>
          </a:p>
          <a:p>
            <a:endParaRPr lang="en-US" dirty="0"/>
          </a:p>
          <a:p>
            <a:r>
              <a:rPr lang="en-US" dirty="0"/>
              <a:t>Show the figure first</a:t>
            </a:r>
          </a:p>
          <a:p>
            <a:endParaRPr lang="en-US" dirty="0"/>
          </a:p>
          <a:p>
            <a:r>
              <a:rPr lang="en-US" dirty="0"/>
              <a:t>Added assert + tie to testing</a:t>
            </a:r>
          </a:p>
        </p:txBody>
      </p:sp>
      <p:sp>
        <p:nvSpPr>
          <p:cNvPr id="4" name="Slide Number Placeholder 3">
            <a:extLst>
              <a:ext uri="{FF2B5EF4-FFF2-40B4-BE49-F238E27FC236}">
                <a16:creationId xmlns:a16="http://schemas.microsoft.com/office/drawing/2014/main" id="{EAA28650-D68D-B531-46C2-F587C091E532}"/>
              </a:ext>
            </a:extLst>
          </p:cNvPr>
          <p:cNvSpPr>
            <a:spLocks noGrp="1"/>
          </p:cNvSpPr>
          <p:nvPr>
            <p:ph type="sldNum" sz="quarter" idx="5"/>
          </p:nvPr>
        </p:nvSpPr>
        <p:spPr/>
        <p:txBody>
          <a:bodyPr/>
          <a:lstStyle/>
          <a:p>
            <a:fld id="{C501D916-842C-CC47-B921-504BD9F77616}" type="slidenum">
              <a:rPr lang="en-US" smtClean="0"/>
              <a:t>11</a:t>
            </a:fld>
            <a:endParaRPr lang="en-US"/>
          </a:p>
        </p:txBody>
      </p:sp>
    </p:spTree>
    <p:extLst>
      <p:ext uri="{BB962C8B-B14F-4D97-AF65-F5344CB8AC3E}">
        <p14:creationId xmlns:p14="http://schemas.microsoft.com/office/powerpoint/2010/main" val="2528282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a:t>
            </a:r>
            <a:r>
              <a:rPr lang="en-US" dirty="0"/>
              <a:t> going to show a snip of </a:t>
            </a:r>
            <a:r>
              <a:rPr lang="en-US" dirty="0" err="1"/>
              <a:t>SLiM</a:t>
            </a:r>
            <a:r>
              <a:rPr lang="en-US" dirty="0"/>
              <a:t> code from a publish paper. It doesn’t matter what the code does, I just want you to focus on the coding style</a:t>
            </a:r>
          </a:p>
          <a:p>
            <a:r>
              <a:rPr lang="en-US" dirty="0"/>
              <a:t>First figure: all code in this if statement is commented which means this block does nothing, but still exist in the final version of the code; what’s the point of this condition checking? </a:t>
            </a:r>
          </a:p>
          <a:p>
            <a:r>
              <a:rPr lang="en-US" dirty="0"/>
              <a:t>This is only about outputting data which might or might not be fine. But this snip that from the same file has a more serious question. </a:t>
            </a:r>
          </a:p>
          <a:p>
            <a:endParaRPr lang="en-US" dirty="0"/>
          </a:p>
          <a:p>
            <a:r>
              <a:rPr lang="en-US" dirty="0"/>
              <a:t>The author doesn’t have idea or complete control over its model and code. How can we be sure the result is reliable?</a:t>
            </a:r>
          </a:p>
        </p:txBody>
      </p:sp>
      <p:sp>
        <p:nvSpPr>
          <p:cNvPr id="4" name="Slide Number Placeholder 3"/>
          <p:cNvSpPr>
            <a:spLocks noGrp="1"/>
          </p:cNvSpPr>
          <p:nvPr>
            <p:ph type="sldNum" sz="quarter" idx="5"/>
          </p:nvPr>
        </p:nvSpPr>
        <p:spPr/>
        <p:txBody>
          <a:bodyPr/>
          <a:lstStyle/>
          <a:p>
            <a:fld id="{C501D916-842C-CC47-B921-504BD9F77616}" type="slidenum">
              <a:rPr lang="en-US" smtClean="0"/>
              <a:t>12</a:t>
            </a:fld>
            <a:endParaRPr lang="en-US"/>
          </a:p>
        </p:txBody>
      </p:sp>
    </p:spTree>
    <p:extLst>
      <p:ext uri="{BB962C8B-B14F-4D97-AF65-F5344CB8AC3E}">
        <p14:creationId xmlns:p14="http://schemas.microsoft.com/office/powerpoint/2010/main" val="182057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2008-648F-99C5-21C2-77D541EE4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A88804-0342-3FE8-7665-108D392B4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6B5C87-F070-B100-BC96-2876F749B07F}"/>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5" name="Footer Placeholder 4">
            <a:extLst>
              <a:ext uri="{FF2B5EF4-FFF2-40B4-BE49-F238E27FC236}">
                <a16:creationId xmlns:a16="http://schemas.microsoft.com/office/drawing/2014/main" id="{46E5D0F5-EE22-712C-2BB4-20CE859D3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A4733-885C-0375-AC4F-2FE4054706C2}"/>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115996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DC01-C393-2805-ED9E-BE74FB621E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5C31C4-716C-5299-7D03-6BDECE41A5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62802-C837-3B39-99D6-077363AA86C0}"/>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5" name="Footer Placeholder 4">
            <a:extLst>
              <a:ext uri="{FF2B5EF4-FFF2-40B4-BE49-F238E27FC236}">
                <a16:creationId xmlns:a16="http://schemas.microsoft.com/office/drawing/2014/main" id="{15E2A34B-296A-8DBC-C942-725C298D4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76EFA-CF68-313D-EA1C-20D4E4FC086D}"/>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174698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B8820-59C7-7205-AFD3-34850787E7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B5ABE1-5104-D72B-F9A5-5603F7931C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B850F-6594-CFFD-75A2-53F3271C50C4}"/>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5" name="Footer Placeholder 4">
            <a:extLst>
              <a:ext uri="{FF2B5EF4-FFF2-40B4-BE49-F238E27FC236}">
                <a16:creationId xmlns:a16="http://schemas.microsoft.com/office/drawing/2014/main" id="{4E638C32-E592-782A-F1E5-7039A5347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FADB-410F-8EC4-A740-92EF989127FC}"/>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244229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4102-869C-801C-BB33-865B7F9EE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63F2B-26E9-E8C5-D669-64A9C5F4C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67487-5806-5C1F-4FEF-933FD31BCC4E}"/>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5" name="Footer Placeholder 4">
            <a:extLst>
              <a:ext uri="{FF2B5EF4-FFF2-40B4-BE49-F238E27FC236}">
                <a16:creationId xmlns:a16="http://schemas.microsoft.com/office/drawing/2014/main" id="{EE28BB9E-87BE-5D1C-2DDB-605CCF075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740D8-23CF-1DD3-7253-A4D081546820}"/>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416305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5296-520E-9A9F-54F7-9D98AE37C9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4CD220-80B6-3E00-96B7-A86B461DF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524609-1AE4-E4EF-438A-950453A98B1D}"/>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5" name="Footer Placeholder 4">
            <a:extLst>
              <a:ext uri="{FF2B5EF4-FFF2-40B4-BE49-F238E27FC236}">
                <a16:creationId xmlns:a16="http://schemas.microsoft.com/office/drawing/2014/main" id="{7EBBFC84-C373-5121-8CFA-1EC63FBF2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345D1-3C3C-94E2-75B7-B974F0C0E9DB}"/>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425836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1599-D03B-D69D-ABAE-87AB46D59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6BC9C-6A38-3474-03DE-41E3E85F4A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74E54-F661-BE29-0B6C-0BD6F063C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AF8B44-A4E4-382B-E0C4-2E111D96D964}"/>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6" name="Footer Placeholder 5">
            <a:extLst>
              <a:ext uri="{FF2B5EF4-FFF2-40B4-BE49-F238E27FC236}">
                <a16:creationId xmlns:a16="http://schemas.microsoft.com/office/drawing/2014/main" id="{1B558250-DB12-E639-C00F-914394166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AE163-2E60-1989-0B70-1B470E648861}"/>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375964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CF74-515F-18C8-6D82-92B4D33EDC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44C54F-02CF-08D0-CB3C-A82DC2EB45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2DF882-D8CD-E7A1-9CAD-1CA8000213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5D0EEC-9E68-17A8-09E7-97DEFEE92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B1441-C814-EC88-66FA-3EF54C8D00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ADF3E-DF0E-50A6-17A5-1CF82AE82CF0}"/>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8" name="Footer Placeholder 7">
            <a:extLst>
              <a:ext uri="{FF2B5EF4-FFF2-40B4-BE49-F238E27FC236}">
                <a16:creationId xmlns:a16="http://schemas.microsoft.com/office/drawing/2014/main" id="{AD4BE40B-FB99-0558-7BBF-D87FB34506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6513AF-7596-0446-5AA6-3B998A33ACEB}"/>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35412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71A5-1772-C87F-8D84-E4284EEDE1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C0BF71-D392-10FE-5F0B-6B252A698393}"/>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4" name="Footer Placeholder 3">
            <a:extLst>
              <a:ext uri="{FF2B5EF4-FFF2-40B4-BE49-F238E27FC236}">
                <a16:creationId xmlns:a16="http://schemas.microsoft.com/office/drawing/2014/main" id="{616A073B-A0FD-95E9-6F43-DD90BDF38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2884DF-6415-765F-DE49-06F1CFB8B152}"/>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30524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B56DE9-B9CA-ACF1-E095-997B2A21D952}"/>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3" name="Footer Placeholder 2">
            <a:extLst>
              <a:ext uri="{FF2B5EF4-FFF2-40B4-BE49-F238E27FC236}">
                <a16:creationId xmlns:a16="http://schemas.microsoft.com/office/drawing/2014/main" id="{D7525FAA-3C4E-4B03-6198-F1B0971B6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2F0479-C71E-94F3-5536-C0F232C3A7CB}"/>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20016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E446-00A9-F2EB-AB34-6762247F5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79B4A6-92F3-A129-E4F0-7EDAA0F37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A7D992-AE1D-1CC1-8E49-9275935D0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FCDEC-A974-8410-F8DF-20F5BB3D5B13}"/>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6" name="Footer Placeholder 5">
            <a:extLst>
              <a:ext uri="{FF2B5EF4-FFF2-40B4-BE49-F238E27FC236}">
                <a16:creationId xmlns:a16="http://schemas.microsoft.com/office/drawing/2014/main" id="{9C5F1A25-2388-021E-62CB-FE88905FF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ACDD6-DFA0-742F-F11B-E3F9179EEE40}"/>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88807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A3C4-21EF-6E05-2F7D-CBD939E13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6C609-F635-A5F0-897A-8446B5ECC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3793A2-96D5-92DE-244A-EAC28A469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8D48E-C8D3-6CA9-6B31-0C7B4151C581}"/>
              </a:ext>
            </a:extLst>
          </p:cNvPr>
          <p:cNvSpPr>
            <a:spLocks noGrp="1"/>
          </p:cNvSpPr>
          <p:nvPr>
            <p:ph type="dt" sz="half" idx="10"/>
          </p:nvPr>
        </p:nvSpPr>
        <p:spPr/>
        <p:txBody>
          <a:bodyPr/>
          <a:lstStyle/>
          <a:p>
            <a:fld id="{7B1F9A04-F4BB-0F4A-AA28-76F3592E85EE}" type="datetimeFigureOut">
              <a:rPr lang="en-US" smtClean="0"/>
              <a:t>1/23/24</a:t>
            </a:fld>
            <a:endParaRPr lang="en-US"/>
          </a:p>
        </p:txBody>
      </p:sp>
      <p:sp>
        <p:nvSpPr>
          <p:cNvPr id="6" name="Footer Placeholder 5">
            <a:extLst>
              <a:ext uri="{FF2B5EF4-FFF2-40B4-BE49-F238E27FC236}">
                <a16:creationId xmlns:a16="http://schemas.microsoft.com/office/drawing/2014/main" id="{8D3179F6-9C82-B713-D064-8EF73AFBC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B246A-90E3-60EE-8E2B-7B4028B0063D}"/>
              </a:ext>
            </a:extLst>
          </p:cNvPr>
          <p:cNvSpPr>
            <a:spLocks noGrp="1"/>
          </p:cNvSpPr>
          <p:nvPr>
            <p:ph type="sldNum" sz="quarter" idx="12"/>
          </p:nvPr>
        </p:nvSpPr>
        <p:spPr/>
        <p:txBody>
          <a:bodyPr/>
          <a:lstStyle/>
          <a:p>
            <a:fld id="{475BF107-B18D-5A45-B9E3-D8E5C4E49B16}" type="slidenum">
              <a:rPr lang="en-US" smtClean="0"/>
              <a:t>‹#›</a:t>
            </a:fld>
            <a:endParaRPr lang="en-US"/>
          </a:p>
        </p:txBody>
      </p:sp>
    </p:spTree>
    <p:extLst>
      <p:ext uri="{BB962C8B-B14F-4D97-AF65-F5344CB8AC3E}">
        <p14:creationId xmlns:p14="http://schemas.microsoft.com/office/powerpoint/2010/main" val="387850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28B61B-5B7A-D31D-8CC6-EE9A950CE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E3C250-D963-A017-8A30-E604803C2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D851C-376B-81CC-A02C-0239AC658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F9A04-F4BB-0F4A-AA28-76F3592E85EE}" type="datetimeFigureOut">
              <a:rPr lang="en-US" smtClean="0"/>
              <a:t>1/23/24</a:t>
            </a:fld>
            <a:endParaRPr lang="en-US"/>
          </a:p>
        </p:txBody>
      </p:sp>
      <p:sp>
        <p:nvSpPr>
          <p:cNvPr id="5" name="Footer Placeholder 4">
            <a:extLst>
              <a:ext uri="{FF2B5EF4-FFF2-40B4-BE49-F238E27FC236}">
                <a16:creationId xmlns:a16="http://schemas.microsoft.com/office/drawing/2014/main" id="{34DD8C09-5BC6-AD82-626C-A6CD0F320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CC275B-C893-C480-9AC2-7C57FF2D1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BF107-B18D-5A45-B9E3-D8E5C4E49B16}" type="slidenum">
              <a:rPr lang="en-US" smtClean="0"/>
              <a:t>‹#›</a:t>
            </a:fld>
            <a:endParaRPr lang="en-US"/>
          </a:p>
        </p:txBody>
      </p:sp>
    </p:spTree>
    <p:extLst>
      <p:ext uri="{BB962C8B-B14F-4D97-AF65-F5344CB8AC3E}">
        <p14:creationId xmlns:p14="http://schemas.microsoft.com/office/powerpoint/2010/main" val="981909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mcbiol.biomedcentral.com/articles/10.1186/s12915-022-01496-9#auth-Szabolcs-Sz_mad_-Aff1-Aff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A0E8-25D0-3F29-62E3-912434F12888}"/>
              </a:ext>
            </a:extLst>
          </p:cNvPr>
          <p:cNvSpPr>
            <a:spLocks noGrp="1"/>
          </p:cNvSpPr>
          <p:nvPr>
            <p:ph type="ctrTitle"/>
          </p:nvPr>
        </p:nvSpPr>
        <p:spPr/>
        <p:txBody>
          <a:bodyPr>
            <a:normAutofit/>
          </a:bodyPr>
          <a:lstStyle/>
          <a:p>
            <a:r>
              <a:rPr lang="en-US" sz="4000" dirty="0"/>
              <a:t>Using Computational Models to Examine the Evolution of Male </a:t>
            </a:r>
            <a:r>
              <a:rPr lang="en-US" sz="4500" dirty="0"/>
              <a:t>Signals</a:t>
            </a:r>
            <a:r>
              <a:rPr lang="en-US" sz="4000" dirty="0"/>
              <a:t> and Female Mate Choice</a:t>
            </a:r>
          </a:p>
        </p:txBody>
      </p:sp>
      <p:sp>
        <p:nvSpPr>
          <p:cNvPr id="3" name="Subtitle 2">
            <a:extLst>
              <a:ext uri="{FF2B5EF4-FFF2-40B4-BE49-F238E27FC236}">
                <a16:creationId xmlns:a16="http://schemas.microsoft.com/office/drawing/2014/main" id="{37AAF603-6F6A-AA9A-D3A2-E313ED88A221}"/>
              </a:ext>
            </a:extLst>
          </p:cNvPr>
          <p:cNvSpPr>
            <a:spLocks noGrp="1"/>
          </p:cNvSpPr>
          <p:nvPr>
            <p:ph type="subTitle" idx="1"/>
          </p:nvPr>
        </p:nvSpPr>
        <p:spPr/>
        <p:txBody>
          <a:bodyPr/>
          <a:lstStyle/>
          <a:p>
            <a:r>
              <a:rPr lang="en-US" dirty="0"/>
              <a:t>Including Developing New Testing Framework for </a:t>
            </a:r>
            <a:r>
              <a:rPr lang="en-US" dirty="0" err="1"/>
              <a:t>SLiM</a:t>
            </a:r>
            <a:endParaRPr lang="en-US" dirty="0"/>
          </a:p>
          <a:p>
            <a:endParaRPr lang="en-US" dirty="0"/>
          </a:p>
          <a:p>
            <a:r>
              <a:rPr lang="en-US" dirty="0"/>
              <a:t>Andrea Chen, Dr. Robert J. Williamson (advisor)</a:t>
            </a:r>
          </a:p>
        </p:txBody>
      </p:sp>
    </p:spTree>
    <p:extLst>
      <p:ext uri="{BB962C8B-B14F-4D97-AF65-F5344CB8AC3E}">
        <p14:creationId xmlns:p14="http://schemas.microsoft.com/office/powerpoint/2010/main" val="368591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A9C0-E5B4-89B6-D222-A6122DE46B90}"/>
              </a:ext>
            </a:extLst>
          </p:cNvPr>
          <p:cNvSpPr>
            <a:spLocks noGrp="1"/>
          </p:cNvSpPr>
          <p:nvPr>
            <p:ph type="title"/>
          </p:nvPr>
        </p:nvSpPr>
        <p:spPr/>
        <p:txBody>
          <a:bodyPr/>
          <a:lstStyle/>
          <a:p>
            <a:r>
              <a:rPr lang="en-US" dirty="0"/>
              <a:t>Use IBM to test the dynamics in the signaling game</a:t>
            </a:r>
          </a:p>
        </p:txBody>
      </p:sp>
      <p:sp>
        <p:nvSpPr>
          <p:cNvPr id="3" name="Content Placeholder 2">
            <a:extLst>
              <a:ext uri="{FF2B5EF4-FFF2-40B4-BE49-F238E27FC236}">
                <a16:creationId xmlns:a16="http://schemas.microsoft.com/office/drawing/2014/main" id="{D29307FA-DBBB-5420-C1ED-AF24771CC812}"/>
              </a:ext>
            </a:extLst>
          </p:cNvPr>
          <p:cNvSpPr>
            <a:spLocks noGrp="1"/>
          </p:cNvSpPr>
          <p:nvPr>
            <p:ph idx="1"/>
          </p:nvPr>
        </p:nvSpPr>
        <p:spPr/>
        <p:txBody>
          <a:bodyPr/>
          <a:lstStyle/>
          <a:p>
            <a:r>
              <a:rPr lang="en-US" dirty="0"/>
              <a:t>some result</a:t>
            </a:r>
            <a:endParaRPr lang="en-US" dirty="0">
              <a:solidFill>
                <a:srgbClr val="FF0000"/>
              </a:solidFill>
            </a:endParaRPr>
          </a:p>
        </p:txBody>
      </p:sp>
      <p:pic>
        <p:nvPicPr>
          <p:cNvPr id="4" name="Content Placeholder 4" descr="A colorful rectangular pattern on a white background&#10;&#10;Description automatically generated">
            <a:extLst>
              <a:ext uri="{FF2B5EF4-FFF2-40B4-BE49-F238E27FC236}">
                <a16:creationId xmlns:a16="http://schemas.microsoft.com/office/drawing/2014/main" id="{DAE9F4AF-C4D7-9487-77D5-55BB3A0A089D}"/>
              </a:ext>
            </a:extLst>
          </p:cNvPr>
          <p:cNvPicPr>
            <a:picLocks noChangeAspect="1"/>
          </p:cNvPicPr>
          <p:nvPr/>
        </p:nvPicPr>
        <p:blipFill>
          <a:blip r:embed="rId3"/>
          <a:stretch>
            <a:fillRect/>
          </a:stretch>
        </p:blipFill>
        <p:spPr>
          <a:xfrm>
            <a:off x="10859111" y="5302249"/>
            <a:ext cx="989377" cy="1009651"/>
          </a:xfrm>
          <a:prstGeom prst="rect">
            <a:avLst/>
          </a:prstGeom>
        </p:spPr>
      </p:pic>
      <p:sp>
        <p:nvSpPr>
          <p:cNvPr id="5" name="TextBox 4">
            <a:extLst>
              <a:ext uri="{FF2B5EF4-FFF2-40B4-BE49-F238E27FC236}">
                <a16:creationId xmlns:a16="http://schemas.microsoft.com/office/drawing/2014/main" id="{0277E2F0-605C-158B-616A-133ED5589346}"/>
              </a:ext>
            </a:extLst>
          </p:cNvPr>
          <p:cNvSpPr txBox="1"/>
          <p:nvPr/>
        </p:nvSpPr>
        <p:spPr>
          <a:xfrm>
            <a:off x="10604769" y="6311900"/>
            <a:ext cx="1498060" cy="369332"/>
          </a:xfrm>
          <a:prstGeom prst="rect">
            <a:avLst/>
          </a:prstGeom>
          <a:noFill/>
        </p:spPr>
        <p:txBody>
          <a:bodyPr wrap="square" rtlCol="0">
            <a:spAutoFit/>
          </a:bodyPr>
          <a:lstStyle/>
          <a:p>
            <a:pPr algn="ctr"/>
            <a:r>
              <a:rPr lang="en-US" dirty="0" err="1"/>
              <a:t>SLiM</a:t>
            </a:r>
            <a:endParaRPr lang="en-US" dirty="0"/>
          </a:p>
        </p:txBody>
      </p:sp>
    </p:spTree>
    <p:extLst>
      <p:ext uri="{BB962C8B-B14F-4D97-AF65-F5344CB8AC3E}">
        <p14:creationId xmlns:p14="http://schemas.microsoft.com/office/powerpoint/2010/main" val="109703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038F2-0576-CF1B-035D-384B598473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CE0C0F-2D8B-C83A-1A47-D2F1D299266E}"/>
              </a:ext>
            </a:extLst>
          </p:cNvPr>
          <p:cNvSpPr>
            <a:spLocks noGrp="1"/>
          </p:cNvSpPr>
          <p:nvPr>
            <p:ph type="title"/>
          </p:nvPr>
        </p:nvSpPr>
        <p:spPr/>
        <p:txBody>
          <a:bodyPr/>
          <a:lstStyle/>
          <a:p>
            <a:r>
              <a:rPr lang="en-US" dirty="0" err="1"/>
              <a:t>SLiM</a:t>
            </a:r>
            <a:r>
              <a:rPr lang="en-US" dirty="0"/>
              <a:t> make optimization leads to unexpected difficulty</a:t>
            </a:r>
          </a:p>
        </p:txBody>
      </p:sp>
      <p:sp>
        <p:nvSpPr>
          <p:cNvPr id="3" name="Content Placeholder 2">
            <a:extLst>
              <a:ext uri="{FF2B5EF4-FFF2-40B4-BE49-F238E27FC236}">
                <a16:creationId xmlns:a16="http://schemas.microsoft.com/office/drawing/2014/main" id="{2A19BD38-43F6-9F47-2CB6-03340D7B15BD}"/>
              </a:ext>
            </a:extLst>
          </p:cNvPr>
          <p:cNvSpPr>
            <a:spLocks noGrp="1"/>
          </p:cNvSpPr>
          <p:nvPr>
            <p:ph idx="1"/>
          </p:nvPr>
        </p:nvSpPr>
        <p:spPr/>
        <p:txBody>
          <a:bodyPr/>
          <a:lstStyle/>
          <a:p>
            <a:r>
              <a:rPr lang="en-US" dirty="0"/>
              <a:t>Underlining data structure</a:t>
            </a:r>
          </a:p>
          <a:p>
            <a:pPr lvl="1"/>
            <a:r>
              <a:rPr lang="en-US" dirty="0"/>
              <a:t>N vectors -&gt; N individuals</a:t>
            </a:r>
          </a:p>
          <a:p>
            <a:pPr lvl="1"/>
            <a:r>
              <a:rPr lang="en-US" dirty="0"/>
              <a:t>M items each index -&gt; M mutations</a:t>
            </a:r>
          </a:p>
          <a:p>
            <a:pPr lvl="1"/>
            <a:r>
              <a:rPr lang="en-US" dirty="0"/>
              <a:t>G generations -&gt; G iteration</a:t>
            </a:r>
          </a:p>
          <a:p>
            <a:r>
              <a:rPr lang="en-US" dirty="0"/>
              <a:t>Runtime -&gt; O(N*M*G) </a:t>
            </a:r>
            <a:r>
              <a:rPr lang="en-US" dirty="0">
                <a:solidFill>
                  <a:srgbClr val="FF0000"/>
                </a:solidFill>
              </a:rPr>
              <a:t>!!!</a:t>
            </a:r>
          </a:p>
          <a:p>
            <a:r>
              <a:rPr lang="en-US" dirty="0"/>
              <a:t>Optimization </a:t>
            </a:r>
          </a:p>
          <a:p>
            <a:pPr lvl="1"/>
            <a:r>
              <a:rPr lang="en-US" dirty="0"/>
              <a:t>Fitness is relative</a:t>
            </a:r>
          </a:p>
          <a:p>
            <a:pPr lvl="1"/>
            <a:r>
              <a:rPr lang="en-US" dirty="0"/>
              <a:t>Mutation can fix in a population</a:t>
            </a:r>
          </a:p>
          <a:p>
            <a:pPr lvl="1"/>
            <a:r>
              <a:rPr lang="en-US" dirty="0"/>
              <a:t>Fixed mutation is no longer simulated -&gt; M </a:t>
            </a:r>
          </a:p>
        </p:txBody>
      </p:sp>
      <p:pic>
        <p:nvPicPr>
          <p:cNvPr id="7" name="Picture 6" descr="A graph with numbers and lines&#10;&#10;Description automatically generated">
            <a:extLst>
              <a:ext uri="{FF2B5EF4-FFF2-40B4-BE49-F238E27FC236}">
                <a16:creationId xmlns:a16="http://schemas.microsoft.com/office/drawing/2014/main" id="{AEEC12FF-B9DC-6BA5-0064-18C04982DCFA}"/>
              </a:ext>
            </a:extLst>
          </p:cNvPr>
          <p:cNvPicPr>
            <a:picLocks noChangeAspect="1"/>
          </p:cNvPicPr>
          <p:nvPr/>
        </p:nvPicPr>
        <p:blipFill>
          <a:blip r:embed="rId3"/>
          <a:stretch>
            <a:fillRect/>
          </a:stretch>
        </p:blipFill>
        <p:spPr>
          <a:xfrm>
            <a:off x="6776936" y="1646914"/>
            <a:ext cx="5010522" cy="4572000"/>
          </a:xfrm>
          <a:prstGeom prst="rect">
            <a:avLst/>
          </a:prstGeom>
        </p:spPr>
      </p:pic>
      <p:sp>
        <p:nvSpPr>
          <p:cNvPr id="6" name="Down Arrow 5">
            <a:extLst>
              <a:ext uri="{FF2B5EF4-FFF2-40B4-BE49-F238E27FC236}">
                <a16:creationId xmlns:a16="http://schemas.microsoft.com/office/drawing/2014/main" id="{AAD22236-763E-77D6-DE6C-263FA694C16F}"/>
              </a:ext>
            </a:extLst>
          </p:cNvPr>
          <p:cNvSpPr/>
          <p:nvPr/>
        </p:nvSpPr>
        <p:spPr>
          <a:xfrm>
            <a:off x="5622587" y="5301575"/>
            <a:ext cx="376136" cy="35019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60002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6F4E-EE64-BC81-0521-7593228A0382}"/>
              </a:ext>
            </a:extLst>
          </p:cNvPr>
          <p:cNvSpPr>
            <a:spLocks noGrp="1"/>
          </p:cNvSpPr>
          <p:nvPr>
            <p:ph type="title"/>
          </p:nvPr>
        </p:nvSpPr>
        <p:spPr/>
        <p:txBody>
          <a:bodyPr/>
          <a:lstStyle/>
          <a:p>
            <a:r>
              <a:rPr lang="en-US" dirty="0"/>
              <a:t>Published </a:t>
            </a:r>
            <a:r>
              <a:rPr lang="en-US" dirty="0" err="1"/>
              <a:t>SLiM</a:t>
            </a:r>
            <a:r>
              <a:rPr lang="en-US" dirty="0"/>
              <a:t> Code becomes a worry</a:t>
            </a:r>
          </a:p>
        </p:txBody>
      </p:sp>
      <p:pic>
        <p:nvPicPr>
          <p:cNvPr id="5" name="Content Placeholder 4" descr="A screenshot of a computer program&#10;&#10;Description automatically generated">
            <a:extLst>
              <a:ext uri="{FF2B5EF4-FFF2-40B4-BE49-F238E27FC236}">
                <a16:creationId xmlns:a16="http://schemas.microsoft.com/office/drawing/2014/main" id="{AAEF7E1B-7219-AAEA-5CE2-CD8EA88F506F}"/>
              </a:ext>
            </a:extLst>
          </p:cNvPr>
          <p:cNvPicPr>
            <a:picLocks noGrp="1" noChangeAspect="1"/>
          </p:cNvPicPr>
          <p:nvPr>
            <p:ph idx="1"/>
          </p:nvPr>
        </p:nvPicPr>
        <p:blipFill>
          <a:blip r:embed="rId3"/>
          <a:stretch>
            <a:fillRect/>
          </a:stretch>
        </p:blipFill>
        <p:spPr>
          <a:xfrm>
            <a:off x="838200" y="1690688"/>
            <a:ext cx="10515600" cy="3936925"/>
          </a:xfrm>
        </p:spPr>
      </p:pic>
      <p:pic>
        <p:nvPicPr>
          <p:cNvPr id="7" name="Picture 6">
            <a:extLst>
              <a:ext uri="{FF2B5EF4-FFF2-40B4-BE49-F238E27FC236}">
                <a16:creationId xmlns:a16="http://schemas.microsoft.com/office/drawing/2014/main" id="{E5C0036E-B258-2B51-D5CB-B6BC777A0158}"/>
              </a:ext>
            </a:extLst>
          </p:cNvPr>
          <p:cNvPicPr>
            <a:picLocks noChangeAspect="1"/>
          </p:cNvPicPr>
          <p:nvPr/>
        </p:nvPicPr>
        <p:blipFill>
          <a:blip r:embed="rId4"/>
          <a:stretch>
            <a:fillRect/>
          </a:stretch>
        </p:blipFill>
        <p:spPr>
          <a:xfrm>
            <a:off x="87416" y="3299482"/>
            <a:ext cx="12017167" cy="719337"/>
          </a:xfrm>
          <a:prstGeom prst="rect">
            <a:avLst/>
          </a:prstGeom>
        </p:spPr>
      </p:pic>
      <p:sp>
        <p:nvSpPr>
          <p:cNvPr id="3" name="TextBox 2">
            <a:extLst>
              <a:ext uri="{FF2B5EF4-FFF2-40B4-BE49-F238E27FC236}">
                <a16:creationId xmlns:a16="http://schemas.microsoft.com/office/drawing/2014/main" id="{AD00F1AC-0B0C-DA31-CC42-3765B7DCB76E}"/>
              </a:ext>
            </a:extLst>
          </p:cNvPr>
          <p:cNvSpPr txBox="1"/>
          <p:nvPr/>
        </p:nvSpPr>
        <p:spPr>
          <a:xfrm>
            <a:off x="8373979" y="6380174"/>
            <a:ext cx="3664475" cy="369332"/>
          </a:xfrm>
          <a:prstGeom prst="rect">
            <a:avLst/>
          </a:prstGeom>
          <a:noFill/>
        </p:spPr>
        <p:txBody>
          <a:bodyPr wrap="square" rtlCol="0">
            <a:spAutoFit/>
          </a:bodyPr>
          <a:lstStyle/>
          <a:p>
            <a:r>
              <a:rPr lang="en-US" dirty="0"/>
              <a:t>(Maya-</a:t>
            </a:r>
            <a:r>
              <a:rPr lang="en-US" dirty="0" err="1"/>
              <a:t>Lastra</a:t>
            </a:r>
            <a:r>
              <a:rPr lang="en-US" dirty="0"/>
              <a:t> &amp; Eaton, </a:t>
            </a:r>
            <a:r>
              <a:rPr lang="en-US" dirty="0" err="1"/>
              <a:t>bioRxiv</a:t>
            </a:r>
            <a:r>
              <a:rPr lang="en-US" dirty="0"/>
              <a:t>, 2021)</a:t>
            </a:r>
          </a:p>
        </p:txBody>
      </p:sp>
    </p:spTree>
    <p:extLst>
      <p:ext uri="{BB962C8B-B14F-4D97-AF65-F5344CB8AC3E}">
        <p14:creationId xmlns:p14="http://schemas.microsoft.com/office/powerpoint/2010/main" val="358994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F725-E527-2874-B470-F41C738ED1D3}"/>
              </a:ext>
            </a:extLst>
          </p:cNvPr>
          <p:cNvSpPr>
            <a:spLocks noGrp="1"/>
          </p:cNvSpPr>
          <p:nvPr>
            <p:ph type="title"/>
          </p:nvPr>
        </p:nvSpPr>
        <p:spPr/>
        <p:txBody>
          <a:bodyPr/>
          <a:lstStyle/>
          <a:p>
            <a:r>
              <a:rPr lang="en-US" dirty="0"/>
              <a:t>Runtime Assertion</a:t>
            </a:r>
          </a:p>
        </p:txBody>
      </p:sp>
      <p:sp>
        <p:nvSpPr>
          <p:cNvPr id="3" name="Content Placeholder 2">
            <a:extLst>
              <a:ext uri="{FF2B5EF4-FFF2-40B4-BE49-F238E27FC236}">
                <a16:creationId xmlns:a16="http://schemas.microsoft.com/office/drawing/2014/main" id="{EA77FD7C-6277-7C0A-8590-FCAADD078937}"/>
              </a:ext>
            </a:extLst>
          </p:cNvPr>
          <p:cNvSpPr>
            <a:spLocks noGrp="1"/>
          </p:cNvSpPr>
          <p:nvPr>
            <p:ph idx="1"/>
          </p:nvPr>
        </p:nvSpPr>
        <p:spPr/>
        <p:txBody>
          <a:bodyPr/>
          <a:lstStyle/>
          <a:p>
            <a:r>
              <a:rPr lang="en-US" dirty="0"/>
              <a:t>Assertion will be embedded in the model’s code</a:t>
            </a:r>
          </a:p>
        </p:txBody>
      </p:sp>
      <p:sp>
        <p:nvSpPr>
          <p:cNvPr id="4" name="TextBox 3">
            <a:extLst>
              <a:ext uri="{FF2B5EF4-FFF2-40B4-BE49-F238E27FC236}">
                <a16:creationId xmlns:a16="http://schemas.microsoft.com/office/drawing/2014/main" id="{D12CC0E9-D7FD-6FBA-3FA8-D43F17A414A7}"/>
              </a:ext>
            </a:extLst>
          </p:cNvPr>
          <p:cNvSpPr txBox="1"/>
          <p:nvPr/>
        </p:nvSpPr>
        <p:spPr>
          <a:xfrm>
            <a:off x="774702" y="2573678"/>
            <a:ext cx="5032586" cy="923330"/>
          </a:xfrm>
          <a:prstGeom prst="rect">
            <a:avLst/>
          </a:prstGeom>
          <a:noFill/>
        </p:spPr>
        <p:txBody>
          <a:bodyPr wrap="square" rtlCol="0">
            <a:spAutoFit/>
          </a:bodyPr>
          <a:lstStyle/>
          <a:p>
            <a:pPr marL="342900" indent="-342900">
              <a:buFont typeface="+mj-lt"/>
              <a:buAutoNum type="arabicPeriod"/>
            </a:pPr>
            <a:r>
              <a:rPr lang="en-US" dirty="0"/>
              <a:t>Create an instance of the object under test</a:t>
            </a:r>
          </a:p>
          <a:p>
            <a:pPr marL="342900" indent="-342900">
              <a:buFont typeface="+mj-lt"/>
              <a:buAutoNum type="arabicPeriod"/>
            </a:pPr>
            <a:r>
              <a:rPr lang="en-US" dirty="0"/>
              <a:t>Manipulate the object using some functions</a:t>
            </a:r>
          </a:p>
          <a:p>
            <a:pPr marL="342900" indent="-342900">
              <a:buFont typeface="+mj-lt"/>
              <a:buAutoNum type="arabicPeriod"/>
            </a:pPr>
            <a:r>
              <a:rPr lang="en-US" dirty="0"/>
              <a:t>Test the state of the object through assertion</a:t>
            </a:r>
          </a:p>
        </p:txBody>
      </p:sp>
      <p:sp>
        <p:nvSpPr>
          <p:cNvPr id="5" name="TextBox 4">
            <a:extLst>
              <a:ext uri="{FF2B5EF4-FFF2-40B4-BE49-F238E27FC236}">
                <a16:creationId xmlns:a16="http://schemas.microsoft.com/office/drawing/2014/main" id="{FE2E08B4-0DEB-8B6C-3A9E-777580DE25E4}"/>
              </a:ext>
            </a:extLst>
          </p:cNvPr>
          <p:cNvSpPr txBox="1"/>
          <p:nvPr/>
        </p:nvSpPr>
        <p:spPr>
          <a:xfrm>
            <a:off x="6232740" y="2501825"/>
            <a:ext cx="5032586" cy="646331"/>
          </a:xfrm>
          <a:prstGeom prst="rect">
            <a:avLst/>
          </a:prstGeom>
          <a:noFill/>
        </p:spPr>
        <p:txBody>
          <a:bodyPr wrap="square" rtlCol="0">
            <a:spAutoFit/>
          </a:bodyPr>
          <a:lstStyle/>
          <a:p>
            <a:pPr marL="342900" indent="-342900">
              <a:buFont typeface="+mj-lt"/>
              <a:buAutoNum type="arabicPeriod"/>
            </a:pPr>
            <a:r>
              <a:rPr lang="en-US" dirty="0"/>
              <a:t>At a specific time in the simulation, an assertion function is called to test the state of any object</a:t>
            </a:r>
          </a:p>
        </p:txBody>
      </p:sp>
      <p:sp>
        <p:nvSpPr>
          <p:cNvPr id="9" name="TextBox 8">
            <a:extLst>
              <a:ext uri="{FF2B5EF4-FFF2-40B4-BE49-F238E27FC236}">
                <a16:creationId xmlns:a16="http://schemas.microsoft.com/office/drawing/2014/main" id="{EACAB0AB-0C1D-7AE5-1C3A-519EB0B822BC}"/>
              </a:ext>
            </a:extLst>
          </p:cNvPr>
          <p:cNvSpPr txBox="1"/>
          <p:nvPr/>
        </p:nvSpPr>
        <p:spPr>
          <a:xfrm>
            <a:off x="2058248" y="5052794"/>
            <a:ext cx="2465493" cy="646331"/>
          </a:xfrm>
          <a:prstGeom prst="rect">
            <a:avLst/>
          </a:prstGeom>
          <a:noFill/>
        </p:spPr>
        <p:txBody>
          <a:bodyPr wrap="square" rtlCol="0">
            <a:spAutoFit/>
          </a:bodyPr>
          <a:lstStyle/>
          <a:p>
            <a:pPr algn="ctr"/>
            <a:r>
              <a:rPr lang="en-US" dirty="0"/>
              <a:t>Usual approach with tests encapsulated</a:t>
            </a:r>
          </a:p>
        </p:txBody>
      </p:sp>
      <p:pic>
        <p:nvPicPr>
          <p:cNvPr id="16" name="Picture 15">
            <a:extLst>
              <a:ext uri="{FF2B5EF4-FFF2-40B4-BE49-F238E27FC236}">
                <a16:creationId xmlns:a16="http://schemas.microsoft.com/office/drawing/2014/main" id="{DA4A203D-F518-C606-3258-23B78F1A7486}"/>
              </a:ext>
            </a:extLst>
          </p:cNvPr>
          <p:cNvPicPr>
            <a:picLocks noChangeAspect="1"/>
          </p:cNvPicPr>
          <p:nvPr/>
        </p:nvPicPr>
        <p:blipFill>
          <a:blip r:embed="rId3"/>
          <a:stretch>
            <a:fillRect/>
          </a:stretch>
        </p:blipFill>
        <p:spPr>
          <a:xfrm>
            <a:off x="1366945" y="3760551"/>
            <a:ext cx="3848100" cy="1028700"/>
          </a:xfrm>
          <a:prstGeom prst="rect">
            <a:avLst/>
          </a:prstGeom>
        </p:spPr>
      </p:pic>
      <p:pic>
        <p:nvPicPr>
          <p:cNvPr id="18" name="Picture 17">
            <a:extLst>
              <a:ext uri="{FF2B5EF4-FFF2-40B4-BE49-F238E27FC236}">
                <a16:creationId xmlns:a16="http://schemas.microsoft.com/office/drawing/2014/main" id="{7ECF779D-A537-D014-E483-FBF4ED5C78A1}"/>
              </a:ext>
            </a:extLst>
          </p:cNvPr>
          <p:cNvPicPr>
            <a:picLocks noChangeAspect="1"/>
          </p:cNvPicPr>
          <p:nvPr/>
        </p:nvPicPr>
        <p:blipFill>
          <a:blip r:embed="rId4"/>
          <a:stretch>
            <a:fillRect/>
          </a:stretch>
        </p:blipFill>
        <p:spPr>
          <a:xfrm>
            <a:off x="6336033" y="3363100"/>
            <a:ext cx="4826000" cy="2654300"/>
          </a:xfrm>
          <a:prstGeom prst="rect">
            <a:avLst/>
          </a:prstGeom>
        </p:spPr>
      </p:pic>
    </p:spTree>
    <p:extLst>
      <p:ext uri="{BB962C8B-B14F-4D97-AF65-F5344CB8AC3E}">
        <p14:creationId xmlns:p14="http://schemas.microsoft.com/office/powerpoint/2010/main" val="400012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7A66-FECC-EE7D-C28E-24F527F19A8A}"/>
              </a:ext>
            </a:extLst>
          </p:cNvPr>
          <p:cNvSpPr>
            <a:spLocks noGrp="1"/>
          </p:cNvSpPr>
          <p:nvPr>
            <p:ph type="title"/>
          </p:nvPr>
        </p:nvSpPr>
        <p:spPr/>
        <p:txBody>
          <a:bodyPr/>
          <a:lstStyle/>
          <a:p>
            <a:r>
              <a:rPr lang="en-US" dirty="0"/>
              <a:t>Future plan</a:t>
            </a:r>
          </a:p>
        </p:txBody>
      </p:sp>
      <p:sp>
        <p:nvSpPr>
          <p:cNvPr id="3" name="Content Placeholder 2">
            <a:extLst>
              <a:ext uri="{FF2B5EF4-FFF2-40B4-BE49-F238E27FC236}">
                <a16:creationId xmlns:a16="http://schemas.microsoft.com/office/drawing/2014/main" id="{929C3245-2644-8075-2019-E6F0033DD571}"/>
              </a:ext>
            </a:extLst>
          </p:cNvPr>
          <p:cNvSpPr>
            <a:spLocks noGrp="1"/>
          </p:cNvSpPr>
          <p:nvPr>
            <p:ph idx="1"/>
          </p:nvPr>
        </p:nvSpPr>
        <p:spPr/>
        <p:txBody>
          <a:bodyPr/>
          <a:lstStyle/>
          <a:p>
            <a:pPr>
              <a:lnSpc>
                <a:spcPct val="200000"/>
              </a:lnSpc>
            </a:pPr>
            <a:r>
              <a:rPr lang="en-US" dirty="0"/>
              <a:t>Implement the assertion to more classes</a:t>
            </a:r>
          </a:p>
          <a:p>
            <a:pPr>
              <a:lnSpc>
                <a:spcPct val="200000"/>
              </a:lnSpc>
            </a:pPr>
            <a:r>
              <a:rPr lang="en-US" dirty="0"/>
              <a:t>Test different female and male signal strategies</a:t>
            </a:r>
          </a:p>
          <a:p>
            <a:pPr>
              <a:lnSpc>
                <a:spcPct val="200000"/>
              </a:lnSpc>
            </a:pPr>
            <a:endParaRPr lang="en-US" dirty="0"/>
          </a:p>
        </p:txBody>
      </p:sp>
    </p:spTree>
    <p:extLst>
      <p:ext uri="{BB962C8B-B14F-4D97-AF65-F5344CB8AC3E}">
        <p14:creationId xmlns:p14="http://schemas.microsoft.com/office/powerpoint/2010/main" val="344545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B229-FCDF-EAFB-5817-3204FE2BAE22}"/>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C6FDCADB-5536-92BC-8EAC-69174B216B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901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4757-6172-D2EC-72FD-BAE52C0C3700}"/>
              </a:ext>
            </a:extLst>
          </p:cNvPr>
          <p:cNvSpPr>
            <a:spLocks noGrp="1"/>
          </p:cNvSpPr>
          <p:nvPr>
            <p:ph type="title"/>
          </p:nvPr>
        </p:nvSpPr>
        <p:spPr/>
        <p:txBody>
          <a:bodyPr/>
          <a:lstStyle/>
          <a:p>
            <a:r>
              <a:rPr lang="en-US" dirty="0"/>
              <a:t>Computational models are used widely in biology</a:t>
            </a:r>
          </a:p>
        </p:txBody>
      </p:sp>
      <p:sp>
        <p:nvSpPr>
          <p:cNvPr id="3" name="Content Placeholder 2">
            <a:extLst>
              <a:ext uri="{FF2B5EF4-FFF2-40B4-BE49-F238E27FC236}">
                <a16:creationId xmlns:a16="http://schemas.microsoft.com/office/drawing/2014/main" id="{7D379B3C-E9FE-2829-71C0-6FA6E42F3083}"/>
              </a:ext>
            </a:extLst>
          </p:cNvPr>
          <p:cNvSpPr>
            <a:spLocks noGrp="1"/>
          </p:cNvSpPr>
          <p:nvPr>
            <p:ph idx="1"/>
          </p:nvPr>
        </p:nvSpPr>
        <p:spPr/>
        <p:txBody>
          <a:bodyPr/>
          <a:lstStyle/>
          <a:p>
            <a:pPr>
              <a:lnSpc>
                <a:spcPct val="150000"/>
              </a:lnSpc>
            </a:pPr>
            <a:r>
              <a:rPr lang="en-US" dirty="0"/>
              <a:t>Modeling can be at various level of a biological system</a:t>
            </a:r>
          </a:p>
          <a:p>
            <a:pPr lvl="1">
              <a:lnSpc>
                <a:spcPct val="150000"/>
              </a:lnSpc>
            </a:pPr>
            <a:r>
              <a:rPr lang="en-US" dirty="0"/>
              <a:t>Molecular</a:t>
            </a:r>
          </a:p>
          <a:p>
            <a:pPr lvl="1">
              <a:lnSpc>
                <a:spcPct val="150000"/>
              </a:lnSpc>
            </a:pPr>
            <a:r>
              <a:rPr lang="en-US" dirty="0"/>
              <a:t>Individual</a:t>
            </a:r>
          </a:p>
          <a:p>
            <a:pPr lvl="1">
              <a:lnSpc>
                <a:spcPct val="150000"/>
              </a:lnSpc>
            </a:pPr>
            <a:r>
              <a:rPr lang="en-US" dirty="0"/>
              <a:t>Population</a:t>
            </a:r>
          </a:p>
          <a:p>
            <a:pPr>
              <a:lnSpc>
                <a:spcPct val="150000"/>
              </a:lnSpc>
            </a:pPr>
            <a:r>
              <a:rPr lang="en-US" dirty="0"/>
              <a:t>Useful to show if a proposed mechanism is sufficient to produce the phenomenon of interest</a:t>
            </a:r>
          </a:p>
        </p:txBody>
      </p:sp>
    </p:spTree>
    <p:extLst>
      <p:ext uri="{BB962C8B-B14F-4D97-AF65-F5344CB8AC3E}">
        <p14:creationId xmlns:p14="http://schemas.microsoft.com/office/powerpoint/2010/main" val="28431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18A5-9D5E-8E21-A0F4-98B5FB055F3A}"/>
              </a:ext>
            </a:extLst>
          </p:cNvPr>
          <p:cNvSpPr>
            <a:spLocks noGrp="1"/>
          </p:cNvSpPr>
          <p:nvPr>
            <p:ph type="title"/>
          </p:nvPr>
        </p:nvSpPr>
        <p:spPr/>
        <p:txBody>
          <a:bodyPr/>
          <a:lstStyle/>
          <a:p>
            <a:r>
              <a:rPr lang="en-US" dirty="0"/>
              <a:t>Individual-Based Modeling (IBM) is one of the modeling used</a:t>
            </a:r>
          </a:p>
        </p:txBody>
      </p:sp>
      <p:sp>
        <p:nvSpPr>
          <p:cNvPr id="3" name="Content Placeholder 2">
            <a:extLst>
              <a:ext uri="{FF2B5EF4-FFF2-40B4-BE49-F238E27FC236}">
                <a16:creationId xmlns:a16="http://schemas.microsoft.com/office/drawing/2014/main" id="{0E0F495C-941A-89C8-7EF3-B3B77ADC026D}"/>
              </a:ext>
            </a:extLst>
          </p:cNvPr>
          <p:cNvSpPr>
            <a:spLocks noGrp="1"/>
          </p:cNvSpPr>
          <p:nvPr>
            <p:ph idx="1"/>
          </p:nvPr>
        </p:nvSpPr>
        <p:spPr/>
        <p:txBody>
          <a:bodyPr/>
          <a:lstStyle/>
          <a:p>
            <a:pPr>
              <a:lnSpc>
                <a:spcPct val="100000"/>
              </a:lnSpc>
            </a:pPr>
            <a:r>
              <a:rPr lang="en-US" dirty="0"/>
              <a:t>Explicitly simulate each individual in the system</a:t>
            </a:r>
          </a:p>
          <a:p>
            <a:pPr>
              <a:lnSpc>
                <a:spcPct val="100000"/>
              </a:lnSpc>
            </a:pPr>
            <a:r>
              <a:rPr lang="en-US" dirty="0"/>
              <a:t>Each individual has a set of properties and rules to follow</a:t>
            </a:r>
          </a:p>
          <a:p>
            <a:pPr>
              <a:lnSpc>
                <a:spcPct val="100000"/>
              </a:lnSpc>
            </a:pPr>
            <a:r>
              <a:rPr lang="en-US" dirty="0"/>
              <a:t>Useful to show if a proposed mechanism is sufficient to produce the phenomenon of interest</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pic>
        <p:nvPicPr>
          <p:cNvPr id="5" name="Picture 4" descr="A pixelated image of a face&#10;&#10;Description automatically generated">
            <a:extLst>
              <a:ext uri="{FF2B5EF4-FFF2-40B4-BE49-F238E27FC236}">
                <a16:creationId xmlns:a16="http://schemas.microsoft.com/office/drawing/2014/main" id="{C7DE9D8A-F6C3-4C85-EE75-295E4B198F1F}"/>
              </a:ext>
            </a:extLst>
          </p:cNvPr>
          <p:cNvPicPr>
            <a:picLocks noChangeAspect="1"/>
          </p:cNvPicPr>
          <p:nvPr/>
        </p:nvPicPr>
        <p:blipFill>
          <a:blip r:embed="rId3"/>
          <a:stretch>
            <a:fillRect/>
          </a:stretch>
        </p:blipFill>
        <p:spPr>
          <a:xfrm>
            <a:off x="7239968" y="3737759"/>
            <a:ext cx="4400006" cy="2695699"/>
          </a:xfrm>
          <a:prstGeom prst="rect">
            <a:avLst/>
          </a:prstGeom>
        </p:spPr>
      </p:pic>
      <p:pic>
        <p:nvPicPr>
          <p:cNvPr id="1026" name="Picture 2" descr="Predator-Prey Relationships - Kruger National Park">
            <a:extLst>
              <a:ext uri="{FF2B5EF4-FFF2-40B4-BE49-F238E27FC236}">
                <a16:creationId xmlns:a16="http://schemas.microsoft.com/office/drawing/2014/main" id="{A373079C-47A0-1ABE-5D8B-FB62EED0B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664" y="4250751"/>
            <a:ext cx="4365414" cy="218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64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9784-F557-2524-EDE3-F90C7824541B}"/>
              </a:ext>
            </a:extLst>
          </p:cNvPr>
          <p:cNvSpPr>
            <a:spLocks noGrp="1"/>
          </p:cNvSpPr>
          <p:nvPr>
            <p:ph type="title"/>
          </p:nvPr>
        </p:nvSpPr>
        <p:spPr>
          <a:xfrm>
            <a:off x="309383" y="365124"/>
            <a:ext cx="11674070" cy="1325563"/>
          </a:xfrm>
        </p:spPr>
        <p:txBody>
          <a:bodyPr/>
          <a:lstStyle/>
          <a:p>
            <a:r>
              <a:rPr lang="en-US" dirty="0"/>
              <a:t>Signals are essential to animal communication and mate choice</a:t>
            </a:r>
          </a:p>
        </p:txBody>
      </p:sp>
      <p:pic>
        <p:nvPicPr>
          <p:cNvPr id="2050" name="Picture 2" descr="Differences Between Peacock and Peahen">
            <a:extLst>
              <a:ext uri="{FF2B5EF4-FFF2-40B4-BE49-F238E27FC236}">
                <a16:creationId xmlns:a16="http://schemas.microsoft.com/office/drawing/2014/main" id="{7211BF0F-4821-881B-6E2A-C2A375252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585" y="1840578"/>
            <a:ext cx="4797377" cy="35788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DF4C16-05B0-E88E-2CBC-DD06C1FC2DD6}"/>
              </a:ext>
            </a:extLst>
          </p:cNvPr>
          <p:cNvSpPr txBox="1"/>
          <p:nvPr/>
        </p:nvSpPr>
        <p:spPr>
          <a:xfrm>
            <a:off x="8166219" y="3306833"/>
            <a:ext cx="3187581" cy="646331"/>
          </a:xfrm>
          <a:prstGeom prst="rect">
            <a:avLst/>
          </a:prstGeom>
          <a:noFill/>
        </p:spPr>
        <p:txBody>
          <a:bodyPr wrap="square" rtlCol="0">
            <a:spAutoFit/>
          </a:bodyPr>
          <a:lstStyle/>
          <a:p>
            <a:r>
              <a:rPr lang="en-US" dirty="0"/>
              <a:t>Signaler: I have a giant tail and thus a great mate. Pick me!</a:t>
            </a:r>
          </a:p>
        </p:txBody>
      </p:sp>
      <p:sp>
        <p:nvSpPr>
          <p:cNvPr id="5" name="TextBox 4">
            <a:extLst>
              <a:ext uri="{FF2B5EF4-FFF2-40B4-BE49-F238E27FC236}">
                <a16:creationId xmlns:a16="http://schemas.microsoft.com/office/drawing/2014/main" id="{702252E8-1DB7-DE3D-15EC-0D58DD8ECE76}"/>
              </a:ext>
            </a:extLst>
          </p:cNvPr>
          <p:cNvSpPr txBox="1"/>
          <p:nvPr/>
        </p:nvSpPr>
        <p:spPr>
          <a:xfrm>
            <a:off x="1910262" y="5433581"/>
            <a:ext cx="4248402" cy="646331"/>
          </a:xfrm>
          <a:prstGeom prst="rect">
            <a:avLst/>
          </a:prstGeom>
          <a:noFill/>
        </p:spPr>
        <p:txBody>
          <a:bodyPr wrap="square" rtlCol="0">
            <a:spAutoFit/>
          </a:bodyPr>
          <a:lstStyle/>
          <a:p>
            <a:r>
              <a:rPr lang="en-US" dirty="0"/>
              <a:t>Receiver: You do have a big tail. How does it mean you are a high-quality mate?</a:t>
            </a:r>
          </a:p>
        </p:txBody>
      </p:sp>
    </p:spTree>
    <p:extLst>
      <p:ext uri="{BB962C8B-B14F-4D97-AF65-F5344CB8AC3E}">
        <p14:creationId xmlns:p14="http://schemas.microsoft.com/office/powerpoint/2010/main" val="370318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9784-F557-2524-EDE3-F90C7824541B}"/>
              </a:ext>
            </a:extLst>
          </p:cNvPr>
          <p:cNvSpPr>
            <a:spLocks noGrp="1"/>
          </p:cNvSpPr>
          <p:nvPr>
            <p:ph type="title"/>
          </p:nvPr>
        </p:nvSpPr>
        <p:spPr>
          <a:xfrm>
            <a:off x="838200" y="365124"/>
            <a:ext cx="10515600" cy="1325563"/>
          </a:xfrm>
        </p:spPr>
        <p:txBody>
          <a:bodyPr/>
          <a:lstStyle/>
          <a:p>
            <a:r>
              <a:rPr lang="en-US" dirty="0"/>
              <a:t>Handicap Principle (HP) is a widely spread explanation of honest signal evolution</a:t>
            </a:r>
          </a:p>
        </p:txBody>
      </p:sp>
      <p:pic>
        <p:nvPicPr>
          <p:cNvPr id="1026" name="Picture 2" descr="Peacock Facts (Pavo sp. and Afropavo sp.)">
            <a:extLst>
              <a:ext uri="{FF2B5EF4-FFF2-40B4-BE49-F238E27FC236}">
                <a16:creationId xmlns:a16="http://schemas.microsoft.com/office/drawing/2014/main" id="{FE65755A-260C-989E-18CD-03EF1A413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865" y="2666833"/>
            <a:ext cx="5773582" cy="39222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6BB2F82-28B3-B662-E0EE-6EAA4E3CD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21273" y="1979315"/>
            <a:ext cx="4111363" cy="19601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CE9AB3-73D3-54B2-7584-722ABE6E6C6C}"/>
              </a:ext>
            </a:extLst>
          </p:cNvPr>
          <p:cNvSpPr txBox="1"/>
          <p:nvPr/>
        </p:nvSpPr>
        <p:spPr>
          <a:xfrm>
            <a:off x="1759333" y="2391955"/>
            <a:ext cx="2365064" cy="923330"/>
          </a:xfrm>
          <a:prstGeom prst="rect">
            <a:avLst/>
          </a:prstGeom>
          <a:noFill/>
        </p:spPr>
        <p:txBody>
          <a:bodyPr wrap="square" rtlCol="0">
            <a:spAutoFit/>
          </a:bodyPr>
          <a:lstStyle/>
          <a:p>
            <a:r>
              <a:rPr lang="en-US" dirty="0"/>
              <a:t>It’s so hard to hide from the predator with such a big tail!</a:t>
            </a:r>
          </a:p>
        </p:txBody>
      </p:sp>
      <p:pic>
        <p:nvPicPr>
          <p:cNvPr id="8" name="Picture 4">
            <a:extLst>
              <a:ext uri="{FF2B5EF4-FFF2-40B4-BE49-F238E27FC236}">
                <a16:creationId xmlns:a16="http://schemas.microsoft.com/office/drawing/2014/main" id="{FCDB08AD-EE59-A46C-85C7-1DB5B6AB1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960" y="1876926"/>
            <a:ext cx="3953232" cy="23511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74DE01-8ABE-97C5-70E4-5141BFE6C7F3}"/>
              </a:ext>
            </a:extLst>
          </p:cNvPr>
          <p:cNvSpPr txBox="1"/>
          <p:nvPr/>
        </p:nvSpPr>
        <p:spPr>
          <a:xfrm>
            <a:off x="8564192" y="2271031"/>
            <a:ext cx="2706535" cy="1200329"/>
          </a:xfrm>
          <a:prstGeom prst="rect">
            <a:avLst/>
          </a:prstGeom>
          <a:noFill/>
        </p:spPr>
        <p:txBody>
          <a:bodyPr wrap="square" rtlCol="0">
            <a:spAutoFit/>
          </a:bodyPr>
          <a:lstStyle/>
          <a:p>
            <a:r>
              <a:rPr lang="en-US" dirty="0"/>
              <a:t>If he can survive with this long tail, he must have strong legs! My child with him will also be strong.</a:t>
            </a:r>
          </a:p>
        </p:txBody>
      </p:sp>
    </p:spTree>
    <p:extLst>
      <p:ext uri="{BB962C8B-B14F-4D97-AF65-F5344CB8AC3E}">
        <p14:creationId xmlns:p14="http://schemas.microsoft.com/office/powerpoint/2010/main" val="3284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C744-58D6-356A-81BD-2B3D66DFCD43}"/>
              </a:ext>
            </a:extLst>
          </p:cNvPr>
          <p:cNvSpPr>
            <a:spLocks noGrp="1"/>
          </p:cNvSpPr>
          <p:nvPr>
            <p:ph type="title"/>
          </p:nvPr>
        </p:nvSpPr>
        <p:spPr>
          <a:xfrm>
            <a:off x="544749" y="365125"/>
            <a:ext cx="11128441" cy="1325563"/>
          </a:xfrm>
        </p:spPr>
        <p:txBody>
          <a:bodyPr/>
          <a:lstStyle/>
          <a:p>
            <a:r>
              <a:rPr lang="en-US" dirty="0"/>
              <a:t>There’s a conflict between two sexes</a:t>
            </a:r>
          </a:p>
        </p:txBody>
      </p:sp>
      <p:pic>
        <p:nvPicPr>
          <p:cNvPr id="14" name="Picture 2" descr="Peacock Facts (Pavo sp. and Afropavo sp.)">
            <a:extLst>
              <a:ext uri="{FF2B5EF4-FFF2-40B4-BE49-F238E27FC236}">
                <a16:creationId xmlns:a16="http://schemas.microsoft.com/office/drawing/2014/main" id="{CA549AC7-D48E-25C4-1043-13529C26E7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139"/>
          <a:stretch/>
        </p:blipFill>
        <p:spPr bwMode="auto">
          <a:xfrm>
            <a:off x="23512" y="2336870"/>
            <a:ext cx="3513881" cy="39222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eacock Facts (Pavo sp. and Afropavo sp.)">
            <a:extLst>
              <a:ext uri="{FF2B5EF4-FFF2-40B4-BE49-F238E27FC236}">
                <a16:creationId xmlns:a16="http://schemas.microsoft.com/office/drawing/2014/main" id="{AD36B6BB-1E9B-C55A-A2B0-D8A1D7F605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062"/>
          <a:stretch/>
        </p:blipFill>
        <p:spPr bwMode="auto">
          <a:xfrm>
            <a:off x="9236597" y="2035927"/>
            <a:ext cx="2248134" cy="39222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AD53671B-C991-48BB-7246-67AE3335C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7030" y="1516284"/>
            <a:ext cx="3356331" cy="199617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E44D945-8833-7E14-9F44-06258526FFC7}"/>
              </a:ext>
            </a:extLst>
          </p:cNvPr>
          <p:cNvSpPr txBox="1"/>
          <p:nvPr/>
        </p:nvSpPr>
        <p:spPr>
          <a:xfrm>
            <a:off x="3979871" y="2013704"/>
            <a:ext cx="2407123" cy="646331"/>
          </a:xfrm>
          <a:prstGeom prst="rect">
            <a:avLst/>
          </a:prstGeom>
          <a:noFill/>
        </p:spPr>
        <p:txBody>
          <a:bodyPr wrap="square" rtlCol="0">
            <a:spAutoFit/>
          </a:bodyPr>
          <a:lstStyle/>
          <a:p>
            <a:r>
              <a:rPr lang="en-US" dirty="0"/>
              <a:t>I want to be the only father of your children!</a:t>
            </a:r>
          </a:p>
        </p:txBody>
      </p:sp>
      <p:pic>
        <p:nvPicPr>
          <p:cNvPr id="18" name="Picture 4">
            <a:extLst>
              <a:ext uri="{FF2B5EF4-FFF2-40B4-BE49-F238E27FC236}">
                <a16:creationId xmlns:a16="http://schemas.microsoft.com/office/drawing/2014/main" id="{40A57254-DE1A-CB1B-C23F-3E38CFE00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400675" y="3039707"/>
            <a:ext cx="4111363" cy="196016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65E631E-DD78-8A4C-286C-FC9B0B2A9761}"/>
              </a:ext>
            </a:extLst>
          </p:cNvPr>
          <p:cNvSpPr txBox="1"/>
          <p:nvPr/>
        </p:nvSpPr>
        <p:spPr>
          <a:xfrm>
            <a:off x="6221579" y="3374687"/>
            <a:ext cx="2365064" cy="923330"/>
          </a:xfrm>
          <a:prstGeom prst="rect">
            <a:avLst/>
          </a:prstGeom>
          <a:noFill/>
        </p:spPr>
        <p:txBody>
          <a:bodyPr wrap="square" rtlCol="0">
            <a:spAutoFit/>
          </a:bodyPr>
          <a:lstStyle/>
          <a:p>
            <a:r>
              <a:rPr lang="en-US" dirty="0"/>
              <a:t>Nope you’re not. I won’t put all my eggs in one bucket.</a:t>
            </a:r>
          </a:p>
        </p:txBody>
      </p:sp>
      <p:cxnSp>
        <p:nvCxnSpPr>
          <p:cNvPr id="21" name="Straight Connector 20">
            <a:extLst>
              <a:ext uri="{FF2B5EF4-FFF2-40B4-BE49-F238E27FC236}">
                <a16:creationId xmlns:a16="http://schemas.microsoft.com/office/drawing/2014/main" id="{ABDCD254-6BF7-2A71-37D6-067DC33EB99B}"/>
              </a:ext>
            </a:extLst>
          </p:cNvPr>
          <p:cNvCxnSpPr/>
          <p:nvPr/>
        </p:nvCxnSpPr>
        <p:spPr>
          <a:xfrm>
            <a:off x="1328157" y="6044078"/>
            <a:ext cx="944494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descr="Egg Cartoon Images – Browse 353,747 Stock Photos, Vectors, and Video |  Adobe Stock">
            <a:extLst>
              <a:ext uri="{FF2B5EF4-FFF2-40B4-BE49-F238E27FC236}">
                <a16:creationId xmlns:a16="http://schemas.microsoft.com/office/drawing/2014/main" id="{DE5614FA-8BC3-910B-619A-33FEC3096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7631" y="5127396"/>
            <a:ext cx="965995" cy="792160"/>
          </a:xfrm>
          <a:prstGeom prst="rect">
            <a:avLst/>
          </a:prstGeom>
          <a:noFill/>
          <a:extLst>
            <a:ext uri="{909E8E84-426E-40DD-AFC4-6F175D3DCCD1}">
              <a14:hiddenFill xmlns:a14="http://schemas.microsoft.com/office/drawing/2010/main">
                <a:solidFill>
                  <a:srgbClr val="FFFFFF"/>
                </a:solidFill>
              </a14:hiddenFill>
            </a:ext>
          </a:extLst>
        </p:spPr>
      </p:pic>
      <p:sp>
        <p:nvSpPr>
          <p:cNvPr id="23" name="Triangle 22">
            <a:extLst>
              <a:ext uri="{FF2B5EF4-FFF2-40B4-BE49-F238E27FC236}">
                <a16:creationId xmlns:a16="http://schemas.microsoft.com/office/drawing/2014/main" id="{C5F20D60-F19B-EED3-259F-8098E519449F}"/>
              </a:ext>
            </a:extLst>
          </p:cNvPr>
          <p:cNvSpPr/>
          <p:nvPr/>
        </p:nvSpPr>
        <p:spPr>
          <a:xfrm>
            <a:off x="2726624" y="5919556"/>
            <a:ext cx="300941" cy="384703"/>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92B3BD57-90A4-ED8A-E88D-CCAFB1C1F2B2}"/>
              </a:ext>
            </a:extLst>
          </p:cNvPr>
          <p:cNvSpPr/>
          <p:nvPr/>
        </p:nvSpPr>
        <p:spPr>
          <a:xfrm>
            <a:off x="8538671" y="5874462"/>
            <a:ext cx="300941" cy="384703"/>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F8F1F1F-767F-9ED7-A456-2326D347293E}"/>
              </a:ext>
            </a:extLst>
          </p:cNvPr>
          <p:cNvSpPr txBox="1"/>
          <p:nvPr/>
        </p:nvSpPr>
        <p:spPr>
          <a:xfrm>
            <a:off x="3315030" y="6383687"/>
            <a:ext cx="5559078" cy="369332"/>
          </a:xfrm>
          <a:prstGeom prst="rect">
            <a:avLst/>
          </a:prstGeom>
          <a:noFill/>
        </p:spPr>
        <p:txBody>
          <a:bodyPr wrap="square" rtlCol="0">
            <a:spAutoFit/>
          </a:bodyPr>
          <a:lstStyle/>
          <a:p>
            <a:pPr algn="ctr"/>
            <a:r>
              <a:rPr lang="en-US" dirty="0"/>
              <a:t>Portion of this female’s egg that this male can fertilize</a:t>
            </a:r>
          </a:p>
        </p:txBody>
      </p:sp>
    </p:spTree>
    <p:extLst>
      <p:ext uri="{BB962C8B-B14F-4D97-AF65-F5344CB8AC3E}">
        <p14:creationId xmlns:p14="http://schemas.microsoft.com/office/powerpoint/2010/main" val="379363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0833 0.00024 L -0.25833 0.00024 " pathEditMode="relative" rAng="0" ptsTypes="AA">
                                      <p:cBhvr>
                                        <p:cTn id="20" dur="2000" fill="hold"/>
                                        <p:tgtEl>
                                          <p:spTgt spid="1026"/>
                                        </p:tgtEl>
                                        <p:attrNameLst>
                                          <p:attrName>ppt_x</p:attrName>
                                          <p:attrName>ppt_y</p:attrName>
                                        </p:attrNameLst>
                                      </p:cBhvr>
                                      <p:rCtr x="-12500" y="0"/>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0.25833 0.00024 L 0.21537 0.00024 " pathEditMode="relative" rAng="0" ptsTypes="AA">
                                      <p:cBhvr>
                                        <p:cTn id="33" dur="2000" fill="hold"/>
                                        <p:tgtEl>
                                          <p:spTgt spid="1026"/>
                                        </p:tgtEl>
                                        <p:attrNameLst>
                                          <p:attrName>ppt_x</p:attrName>
                                          <p:attrName>ppt_y</p:attrName>
                                        </p:attrNameLst>
                                      </p:cBhvr>
                                      <p:rCtr x="23685" y="0"/>
                                    </p:animMotion>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0.21537 0.00024 L 1.04167E-6 4.44444E-6 " pathEditMode="relative" rAng="0" ptsTypes="AA">
                                      <p:cBhvr>
                                        <p:cTn id="40" dur="2000" fill="hold"/>
                                        <p:tgtEl>
                                          <p:spTgt spid="1026"/>
                                        </p:tgtEl>
                                        <p:attrNameLst>
                                          <p:attrName>ppt_x</p:attrName>
                                          <p:attrName>ppt_y</p:attrName>
                                        </p:attrNameLst>
                                      </p:cBhvr>
                                      <p:rCtr x="-10924" y="0"/>
                                    </p:animMotion>
                                  </p:childTnLst>
                                </p:cTn>
                              </p:par>
                              <p:par>
                                <p:cTn id="41" presetID="0" presetClass="path" presetSubtype="0" accel="50000" decel="50000" fill="hold" grpId="1" nodeType="withEffect">
                                  <p:stCondLst>
                                    <p:cond delay="0"/>
                                  </p:stCondLst>
                                  <p:childTnLst>
                                    <p:animMotion origin="layout" path="M -2.08333E-7 -7.40741E-7 L -0.22435 -7.40741E-7 " pathEditMode="relative" rAng="0" ptsTypes="AA">
                                      <p:cBhvr>
                                        <p:cTn id="42" dur="2000" fill="hold"/>
                                        <p:tgtEl>
                                          <p:spTgt spid="24"/>
                                        </p:tgtEl>
                                        <p:attrNameLst>
                                          <p:attrName>ppt_x</p:attrName>
                                          <p:attrName>ppt_y</p:attrName>
                                        </p:attrNameLst>
                                      </p:cBhvr>
                                      <p:rCtr x="-11224" y="0"/>
                                    </p:animMotion>
                                  </p:childTnLst>
                                </p:cTn>
                              </p:par>
                              <p:par>
                                <p:cTn id="43" presetID="0" presetClass="path" presetSubtype="0" accel="50000" decel="50000" fill="hold" grpId="1" nodeType="withEffect">
                                  <p:stCondLst>
                                    <p:cond delay="0"/>
                                  </p:stCondLst>
                                  <p:childTnLst>
                                    <p:animMotion origin="layout" path="M 2.5E-6 -3.7037E-6 L 0.25482 0.00394 " pathEditMode="relative" rAng="0" ptsTypes="AA">
                                      <p:cBhvr>
                                        <p:cTn id="44" dur="2000" fill="hold"/>
                                        <p:tgtEl>
                                          <p:spTgt spid="23"/>
                                        </p:tgtEl>
                                        <p:attrNameLst>
                                          <p:attrName>ppt_x</p:attrName>
                                          <p:attrName>ppt_y</p:attrName>
                                        </p:attrNameLst>
                                      </p:cBhvr>
                                      <p:rCtr x="1273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3" grpId="0" animBg="1"/>
      <p:bldP spid="23" grpId="1" animBg="1"/>
      <p:bldP spid="24" grpId="0" animBg="1"/>
      <p:bldP spid="24"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A8FC-FF7B-070E-1B81-EB58F17DFCB8}"/>
              </a:ext>
            </a:extLst>
          </p:cNvPr>
          <p:cNvSpPr>
            <a:spLocks noGrp="1"/>
          </p:cNvSpPr>
          <p:nvPr>
            <p:ph type="title"/>
          </p:nvPr>
        </p:nvSpPr>
        <p:spPr/>
        <p:txBody>
          <a:bodyPr/>
          <a:lstStyle/>
          <a:p>
            <a:r>
              <a:rPr lang="en-US" dirty="0"/>
              <a:t>Mathematics has been used to model the signal game</a:t>
            </a:r>
          </a:p>
        </p:txBody>
      </p:sp>
      <p:sp>
        <p:nvSpPr>
          <p:cNvPr id="5" name="TextBox 4">
            <a:extLst>
              <a:ext uri="{FF2B5EF4-FFF2-40B4-BE49-F238E27FC236}">
                <a16:creationId xmlns:a16="http://schemas.microsoft.com/office/drawing/2014/main" id="{BBEFF650-8915-2664-893A-A9D6B147EAA2}"/>
              </a:ext>
            </a:extLst>
          </p:cNvPr>
          <p:cNvSpPr txBox="1"/>
          <p:nvPr/>
        </p:nvSpPr>
        <p:spPr>
          <a:xfrm>
            <a:off x="10340283" y="6488668"/>
            <a:ext cx="1851717" cy="369332"/>
          </a:xfrm>
          <a:prstGeom prst="rect">
            <a:avLst/>
          </a:prstGeom>
          <a:noFill/>
        </p:spPr>
        <p:txBody>
          <a:bodyPr wrap="square" rtlCol="0">
            <a:spAutoFit/>
          </a:bodyPr>
          <a:lstStyle/>
          <a:p>
            <a:r>
              <a:rPr lang="en-US" b="0" i="0" dirty="0">
                <a:effectLst/>
                <a:hlinkClick r:id="rId2">
                  <a:extLst>
                    <a:ext uri="{A12FA001-AC4F-418D-AE19-62706E023703}">
                      <ahyp:hlinkClr xmlns:ahyp="http://schemas.microsoft.com/office/drawing/2018/hyperlinkcolor" val="tx"/>
                    </a:ext>
                  </a:extLst>
                </a:hlinkClick>
              </a:rPr>
              <a:t>(Számadó</a:t>
            </a:r>
            <a:r>
              <a:rPr lang="en-US" b="0" i="0" dirty="0">
                <a:effectLst/>
              </a:rPr>
              <a:t>, 2023)</a:t>
            </a:r>
            <a:endParaRPr lang="en-US" dirty="0"/>
          </a:p>
        </p:txBody>
      </p:sp>
      <p:sp>
        <p:nvSpPr>
          <p:cNvPr id="6" name="TextBox 5">
            <a:extLst>
              <a:ext uri="{FF2B5EF4-FFF2-40B4-BE49-F238E27FC236}">
                <a16:creationId xmlns:a16="http://schemas.microsoft.com/office/drawing/2014/main" id="{9F846D2A-6514-B971-F49E-057F56D2B999}"/>
              </a:ext>
            </a:extLst>
          </p:cNvPr>
          <p:cNvSpPr txBox="1"/>
          <p:nvPr/>
        </p:nvSpPr>
        <p:spPr>
          <a:xfrm>
            <a:off x="1030310" y="6176963"/>
            <a:ext cx="3116687" cy="369332"/>
          </a:xfrm>
          <a:prstGeom prst="rect">
            <a:avLst/>
          </a:prstGeom>
          <a:noFill/>
        </p:spPr>
        <p:txBody>
          <a:bodyPr wrap="square" rtlCol="0">
            <a:spAutoFit/>
          </a:bodyPr>
          <a:lstStyle/>
          <a:p>
            <a:pPr algn="ctr"/>
            <a:r>
              <a:rPr lang="en-US" b="1" dirty="0">
                <a:solidFill>
                  <a:srgbClr val="C00000"/>
                </a:solidFill>
              </a:rPr>
              <a:t>Conflict of interest</a:t>
            </a:r>
          </a:p>
        </p:txBody>
      </p:sp>
      <p:sp>
        <p:nvSpPr>
          <p:cNvPr id="7" name="TextBox 6">
            <a:extLst>
              <a:ext uri="{FF2B5EF4-FFF2-40B4-BE49-F238E27FC236}">
                <a16:creationId xmlns:a16="http://schemas.microsoft.com/office/drawing/2014/main" id="{B03FB155-8225-FC41-F0E4-2BD4EE6541D0}"/>
              </a:ext>
            </a:extLst>
          </p:cNvPr>
          <p:cNvSpPr txBox="1"/>
          <p:nvPr/>
        </p:nvSpPr>
        <p:spPr>
          <a:xfrm>
            <a:off x="7716911" y="6127234"/>
            <a:ext cx="3116687" cy="369332"/>
          </a:xfrm>
          <a:prstGeom prst="rect">
            <a:avLst/>
          </a:prstGeom>
          <a:noFill/>
        </p:spPr>
        <p:txBody>
          <a:bodyPr wrap="square" rtlCol="0">
            <a:spAutoFit/>
          </a:bodyPr>
          <a:lstStyle/>
          <a:p>
            <a:pPr algn="ctr"/>
            <a:r>
              <a:rPr lang="en-US" b="1" dirty="0">
                <a:solidFill>
                  <a:srgbClr val="C00000"/>
                </a:solidFill>
              </a:rPr>
              <a:t>Conflict resolved</a:t>
            </a:r>
          </a:p>
        </p:txBody>
      </p:sp>
      <p:pic>
        <p:nvPicPr>
          <p:cNvPr id="4" name="Content Placeholder 4" descr="A diagram of a trade-off&#10;&#10;Description automatically generated">
            <a:extLst>
              <a:ext uri="{FF2B5EF4-FFF2-40B4-BE49-F238E27FC236}">
                <a16:creationId xmlns:a16="http://schemas.microsoft.com/office/drawing/2014/main" id="{61262A2E-3BF8-117D-F086-9717226FA38E}"/>
              </a:ext>
            </a:extLst>
          </p:cNvPr>
          <p:cNvPicPr>
            <a:picLocks noChangeAspect="1"/>
          </p:cNvPicPr>
          <p:nvPr/>
        </p:nvPicPr>
        <p:blipFill>
          <a:blip r:embed="rId3"/>
          <a:stretch>
            <a:fillRect/>
          </a:stretch>
        </p:blipFill>
        <p:spPr>
          <a:xfrm>
            <a:off x="1358402" y="1825625"/>
            <a:ext cx="9475196" cy="4351338"/>
          </a:xfrm>
          <a:prstGeom prst="rect">
            <a:avLst/>
          </a:prstGeom>
        </p:spPr>
      </p:pic>
      <p:sp>
        <p:nvSpPr>
          <p:cNvPr id="8" name="TextBox 7">
            <a:extLst>
              <a:ext uri="{FF2B5EF4-FFF2-40B4-BE49-F238E27FC236}">
                <a16:creationId xmlns:a16="http://schemas.microsoft.com/office/drawing/2014/main" id="{365B6A0F-E27A-C9B6-A49F-9FBA031316F3}"/>
              </a:ext>
            </a:extLst>
          </p:cNvPr>
          <p:cNvSpPr txBox="1"/>
          <p:nvPr/>
        </p:nvSpPr>
        <p:spPr>
          <a:xfrm>
            <a:off x="671209" y="3978613"/>
            <a:ext cx="10544782" cy="251005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9C92C2B2-64FD-44BD-2813-24ED85F40A76}"/>
              </a:ext>
            </a:extLst>
          </p:cNvPr>
          <p:cNvSpPr txBox="1"/>
          <p:nvPr/>
        </p:nvSpPr>
        <p:spPr>
          <a:xfrm>
            <a:off x="943538" y="4010879"/>
            <a:ext cx="7221394" cy="2662455"/>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B005DAAE-0ECF-2515-1678-1BF6715F08E5}"/>
              </a:ext>
            </a:extLst>
          </p:cNvPr>
          <p:cNvSpPr txBox="1"/>
          <p:nvPr/>
        </p:nvSpPr>
        <p:spPr>
          <a:xfrm>
            <a:off x="3988341" y="4010879"/>
            <a:ext cx="4176592" cy="2662455"/>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12701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8162-5736-FFA1-AE37-71F37A2851A3}"/>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9DA9C352-50FA-C4C3-7120-EDB9D72BAD35}"/>
              </a:ext>
            </a:extLst>
          </p:cNvPr>
          <p:cNvSpPr>
            <a:spLocks noGrp="1"/>
          </p:cNvSpPr>
          <p:nvPr>
            <p:ph idx="1"/>
          </p:nvPr>
        </p:nvSpPr>
        <p:spPr/>
        <p:txBody>
          <a:bodyPr/>
          <a:lstStyle/>
          <a:p>
            <a:r>
              <a:rPr lang="en-US" dirty="0"/>
              <a:t>Prediction pics</a:t>
            </a:r>
          </a:p>
        </p:txBody>
      </p:sp>
    </p:spTree>
    <p:extLst>
      <p:ext uri="{BB962C8B-B14F-4D97-AF65-F5344CB8AC3E}">
        <p14:creationId xmlns:p14="http://schemas.microsoft.com/office/powerpoint/2010/main" val="338450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B2F5-23C5-3E99-BE6F-984C6B0AC12D}"/>
              </a:ext>
            </a:extLst>
          </p:cNvPr>
          <p:cNvSpPr>
            <a:spLocks noGrp="1"/>
          </p:cNvSpPr>
          <p:nvPr>
            <p:ph type="title"/>
          </p:nvPr>
        </p:nvSpPr>
        <p:spPr/>
        <p:txBody>
          <a:bodyPr/>
          <a:lstStyle/>
          <a:p>
            <a:r>
              <a:rPr lang="en-US" dirty="0"/>
              <a:t>Genome +  model details</a:t>
            </a:r>
          </a:p>
        </p:txBody>
      </p:sp>
      <p:sp>
        <p:nvSpPr>
          <p:cNvPr id="3" name="Content Placeholder 2">
            <a:extLst>
              <a:ext uri="{FF2B5EF4-FFF2-40B4-BE49-F238E27FC236}">
                <a16:creationId xmlns:a16="http://schemas.microsoft.com/office/drawing/2014/main" id="{FB35005C-7DE7-FB89-73D6-46485BE9ACCE}"/>
              </a:ext>
            </a:extLst>
          </p:cNvPr>
          <p:cNvSpPr>
            <a:spLocks noGrp="1"/>
          </p:cNvSpPr>
          <p:nvPr>
            <p:ph idx="1"/>
          </p:nvPr>
        </p:nvSpPr>
        <p:spPr/>
        <p:txBody>
          <a:bodyPr/>
          <a:lstStyle/>
          <a:p>
            <a:r>
              <a:rPr lang="en-US" dirty="0"/>
              <a:t>genome</a:t>
            </a:r>
          </a:p>
        </p:txBody>
      </p:sp>
    </p:spTree>
    <p:extLst>
      <p:ext uri="{BB962C8B-B14F-4D97-AF65-F5344CB8AC3E}">
        <p14:creationId xmlns:p14="http://schemas.microsoft.com/office/powerpoint/2010/main" val="395411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4410</TotalTime>
  <Words>1104</Words>
  <Application>Microsoft Macintosh PowerPoint</Application>
  <PresentationFormat>Widescreen</PresentationFormat>
  <Paragraphs>121</Paragraphs>
  <Slides>15</Slides>
  <Notes>11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Source Sans Pro</vt:lpstr>
      <vt:lpstr>Office Theme</vt:lpstr>
      <vt:lpstr>Using Computational Models to Examine the Evolution of Male Signals and Female Mate Choice</vt:lpstr>
      <vt:lpstr>Computational models are used widely in biology</vt:lpstr>
      <vt:lpstr>Individual-Based Modeling (IBM) is one of the modeling used</vt:lpstr>
      <vt:lpstr>Signals are essential to animal communication and mate choice</vt:lpstr>
      <vt:lpstr>Handicap Principle (HP) is a widely spread explanation of honest signal evolution</vt:lpstr>
      <vt:lpstr>There’s a conflict between two sexes</vt:lpstr>
      <vt:lpstr>Mathematics has been used to model the signal game</vt:lpstr>
      <vt:lpstr>question</vt:lpstr>
      <vt:lpstr>Genome +  model details</vt:lpstr>
      <vt:lpstr>Use IBM to test the dynamics in the signaling game</vt:lpstr>
      <vt:lpstr>SLiM make optimization leads to unexpected difficulty</vt:lpstr>
      <vt:lpstr>Published SLiM Code becomes a worry</vt:lpstr>
      <vt:lpstr>Runtime Assertion</vt:lpstr>
      <vt:lpstr>Future plan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Computational Models to Examine the Evolution of Male Signals and Female Mate Choice</dc:title>
  <dc:creator>Chen, Andrea</dc:creator>
  <cp:lastModifiedBy>Chen, Andrea</cp:lastModifiedBy>
  <cp:revision>18</cp:revision>
  <dcterms:created xsi:type="dcterms:W3CDTF">2023-11-06T04:44:48Z</dcterms:created>
  <dcterms:modified xsi:type="dcterms:W3CDTF">2024-01-26T01:57:34Z</dcterms:modified>
</cp:coreProperties>
</file>