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4490" autoAdjust="0"/>
  </p:normalViewPr>
  <p:slideViewPr>
    <p:cSldViewPr snapToGrid="0" snapToObjects="1">
      <p:cViewPr varScale="1">
        <p:scale>
          <a:sx n="68" d="100"/>
          <a:sy n="68" d="100"/>
        </p:scale>
        <p:origin x="66" y="292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9A8D0754-7F64-674E-A86E-3D2554AFDE76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850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7580738E-B25A-7C41-AE92-35F965578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0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57020" indent="-29116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64647" indent="-232929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30505" indent="-232929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96365" indent="-232929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62224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28082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93941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959800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E3A72D4-EA3A-154D-849F-DD82898CB4CE}" type="slidenum">
              <a:rPr lang="en-US" sz="1300">
                <a:latin typeface="Arial" charset="0"/>
              </a:rPr>
              <a:pPr/>
              <a:t>1</a:t>
            </a:fld>
            <a:endParaRPr lang="en-US" sz="1300">
              <a:latin typeface="Arial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horror story on last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0738E-B25A-7C41-AE92-35F9655786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4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624668"/>
            <a:ext cx="5384800" cy="933450"/>
          </a:xfrm>
        </p:spPr>
        <p:txBody>
          <a:bodyPr>
            <a:normAutofit/>
          </a:bodyPr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5562600"/>
            <a:ext cx="53848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1" y="6425641"/>
            <a:ext cx="1643529" cy="365125"/>
          </a:xfrm>
        </p:spPr>
        <p:txBody>
          <a:bodyPr/>
          <a:lstStyle>
            <a:lvl1pPr algn="l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B2B7DDA-DBCA-084A-9250-4A5712CEF5C1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14871" y="6425641"/>
            <a:ext cx="3490259" cy="365125"/>
          </a:xfrm>
        </p:spPr>
        <p:txBody>
          <a:bodyPr/>
          <a:lstStyle>
            <a:lvl1pPr algn="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6767" y="228600"/>
            <a:ext cx="5647267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8" name="Rectangle 7"/>
          <p:cNvSpPr/>
          <p:nvPr/>
        </p:nvSpPr>
        <p:spPr>
          <a:xfrm>
            <a:off x="9069917" y="228600"/>
            <a:ext cx="27432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0" name="Rectangle 9"/>
          <p:cNvSpPr/>
          <p:nvPr/>
        </p:nvSpPr>
        <p:spPr>
          <a:xfrm>
            <a:off x="6165851" y="2377440"/>
            <a:ext cx="27432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6522" y="174813"/>
            <a:ext cx="55107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65851" y="228600"/>
            <a:ext cx="27432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2" name="Rectangle 11"/>
          <p:cNvSpPr/>
          <p:nvPr/>
        </p:nvSpPr>
        <p:spPr>
          <a:xfrm>
            <a:off x="9069917" y="2377440"/>
            <a:ext cx="27432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0" name="TextBox 9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7DDA-DBCA-084A-9250-4A5712CEF5C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97C5-1407-BC41-AF9B-C03BC9562DA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670561" y="1985963"/>
            <a:ext cx="4876551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670561" y="4164965"/>
            <a:ext cx="4876551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5880100" y="1985963"/>
            <a:ext cx="48768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5880100" y="4169664"/>
            <a:ext cx="48768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8" name="TextBox 7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7DDA-DBCA-084A-9250-4A5712CEF5C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97C5-1407-BC41-AF9B-C03BC9562D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889129" y="282574"/>
            <a:ext cx="9144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7DDA-DBCA-084A-9250-4A5712CEF5C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97C5-1407-BC41-AF9B-C03BC9562D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6768" y="228600"/>
            <a:ext cx="4601633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407" y="2571750"/>
            <a:ext cx="4340352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8368" y="273051"/>
            <a:ext cx="6129865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124" y="3733801"/>
            <a:ext cx="4340352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55200" y="6423586"/>
            <a:ext cx="2049929" cy="365125"/>
          </a:xfrm>
        </p:spPr>
        <p:txBody>
          <a:bodyPr/>
          <a:lstStyle/>
          <a:p>
            <a:fld id="{2B2B7DDA-DBCA-084A-9250-4A5712CEF5C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5741" y="6423586"/>
            <a:ext cx="4422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522" y="174813"/>
            <a:ext cx="55107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889129" y="282574"/>
            <a:ext cx="9144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9205" y="3124200"/>
            <a:ext cx="5197696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0541" y="228600"/>
            <a:ext cx="4614211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9205" y="3995737"/>
            <a:ext cx="5197696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55200" y="6423586"/>
            <a:ext cx="2049929" cy="365125"/>
          </a:xfrm>
        </p:spPr>
        <p:txBody>
          <a:bodyPr/>
          <a:lstStyle/>
          <a:p>
            <a:fld id="{2B2B7DDA-DBCA-084A-9250-4A5712CEF5C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8000" y="6423586"/>
            <a:ext cx="40068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97C5-1407-BC41-AF9B-C03BC9562DA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20147" y="3370730"/>
            <a:ext cx="2940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341" y="4424082"/>
            <a:ext cx="8254876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0541" y="228600"/>
            <a:ext cx="85045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5341" y="5257800"/>
            <a:ext cx="8254876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7DDA-DBCA-084A-9250-4A5712CEF5C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97C5-1407-BC41-AF9B-C03BC9562D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69917" y="228600"/>
            <a:ext cx="27432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9" name="Rectangle 8"/>
          <p:cNvSpPr/>
          <p:nvPr/>
        </p:nvSpPr>
        <p:spPr>
          <a:xfrm>
            <a:off x="9069917" y="2377440"/>
            <a:ext cx="27432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0" name="TextBox 9"/>
          <p:cNvSpPr txBox="1"/>
          <p:nvPr/>
        </p:nvSpPr>
        <p:spPr>
          <a:xfrm>
            <a:off x="436283" y="4632792"/>
            <a:ext cx="2940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6766" y="228600"/>
            <a:ext cx="8516223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406" y="2571750"/>
            <a:ext cx="8242148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126" y="3733801"/>
            <a:ext cx="8239421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49683" y="6235608"/>
            <a:ext cx="179786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B2B7DDA-DBCA-084A-9250-4A5712CEF5C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8128" y="6235608"/>
            <a:ext cx="619747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97C5-1407-BC41-AF9B-C03BC9562D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522" y="174813"/>
            <a:ext cx="55107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69917" y="228600"/>
            <a:ext cx="27432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9069917" y="237494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9069917" y="4535424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6767" y="228600"/>
            <a:ext cx="56472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406" y="2571750"/>
            <a:ext cx="53555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125" y="3733801"/>
            <a:ext cx="5353739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064000" y="6235608"/>
            <a:ext cx="179786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B2B7DDA-DBCA-084A-9250-4A5712CEF5C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8128" y="6235608"/>
            <a:ext cx="345427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97C5-1407-BC41-AF9B-C03BC9562D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522" y="174813"/>
            <a:ext cx="55107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69917" y="228600"/>
            <a:ext cx="27432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1" name="Rectangle 10"/>
          <p:cNvSpPr/>
          <p:nvPr/>
        </p:nvSpPr>
        <p:spPr>
          <a:xfrm>
            <a:off x="6165851" y="4534726"/>
            <a:ext cx="27432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165851" y="22860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165851" y="2381663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9070848" y="2381662"/>
            <a:ext cx="27432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889129" y="282574"/>
            <a:ext cx="9144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0" y="3124200"/>
            <a:ext cx="414528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0541" y="2365248"/>
            <a:ext cx="5653492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0" y="3995737"/>
            <a:ext cx="414528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55200" y="6423586"/>
            <a:ext cx="2049929" cy="365125"/>
          </a:xfrm>
        </p:spPr>
        <p:txBody>
          <a:bodyPr/>
          <a:lstStyle/>
          <a:p>
            <a:fld id="{2B2B7DDA-DBCA-084A-9250-4A5712CEF5C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8000" y="6423586"/>
            <a:ext cx="40068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97C5-1407-BC41-AF9B-C03BC9562DA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33815" y="3370730"/>
            <a:ext cx="2940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370540" y="22860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280833" y="22860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9" name="TextBox 8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7DDA-DBCA-084A-9250-4A5712CEF5C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97C5-1407-BC41-AF9B-C03BC9562D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47401" y="282574"/>
            <a:ext cx="856129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7DDA-DBCA-084A-9250-4A5712CEF5C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97C5-1407-BC41-AF9B-C03BC9562D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757647" y="282574"/>
            <a:ext cx="12192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889129" y="282574"/>
            <a:ext cx="9144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61029" y="954742"/>
            <a:ext cx="908424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58757"/>
            <a:ext cx="9144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7DDA-DBCA-084A-9250-4A5712CEF5C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97C5-1407-BC41-AF9B-C03BC9562D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11500967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633" y="134471"/>
            <a:ext cx="10075084" cy="995082"/>
          </a:xfrm>
        </p:spPr>
        <p:txBody>
          <a:bodyPr anchor="b" anchorCtr="0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7DDA-DBCA-084A-9250-4A5712CEF5C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97C5-1407-BC41-AF9B-C03BC9562D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691" y="1129553"/>
            <a:ext cx="10078613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624668"/>
            <a:ext cx="5384800" cy="933450"/>
          </a:xfrm>
        </p:spPr>
        <p:txBody>
          <a:bodyPr>
            <a:normAutofit/>
          </a:bodyPr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5562600"/>
            <a:ext cx="53848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1" y="6425641"/>
            <a:ext cx="1643529" cy="365125"/>
          </a:xfrm>
        </p:spPr>
        <p:txBody>
          <a:bodyPr/>
          <a:lstStyle>
            <a:lvl1pPr algn="l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B2B7DDA-DBCA-084A-9250-4A5712CEF5C1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14871" y="6425641"/>
            <a:ext cx="3490259" cy="365125"/>
          </a:xfrm>
        </p:spPr>
        <p:txBody>
          <a:bodyPr/>
          <a:lstStyle>
            <a:lvl1pPr algn="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6767" y="228600"/>
            <a:ext cx="5647267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8" name="Rectangle 7"/>
          <p:cNvSpPr/>
          <p:nvPr/>
        </p:nvSpPr>
        <p:spPr>
          <a:xfrm>
            <a:off x="9069917" y="228600"/>
            <a:ext cx="27432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0" name="Rectangle 9"/>
          <p:cNvSpPr/>
          <p:nvPr/>
        </p:nvSpPr>
        <p:spPr>
          <a:xfrm>
            <a:off x="6165851" y="2377440"/>
            <a:ext cx="27432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165851" y="228600"/>
            <a:ext cx="2743200" cy="2039112"/>
          </a:xfrm>
        </p:spPr>
        <p:txBody>
          <a:bodyPr/>
          <a:lstStyle>
            <a:lvl1pPr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9069917" y="2385752"/>
            <a:ext cx="2743200" cy="2039112"/>
          </a:xfrm>
        </p:spPr>
        <p:txBody>
          <a:bodyPr/>
          <a:lstStyle>
            <a:lvl1pPr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1779495"/>
            <a:ext cx="41148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6522" y="174813"/>
            <a:ext cx="55107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78543" y="228600"/>
            <a:ext cx="10934573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124201"/>
            <a:ext cx="75184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4495801"/>
            <a:ext cx="75184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8541" y="6248775"/>
            <a:ext cx="1966259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2B2B7DDA-DBCA-084A-9250-4A5712CEF5C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248775"/>
            <a:ext cx="7518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4400" y="6248775"/>
            <a:ext cx="738717" cy="365125"/>
          </a:xfrm>
        </p:spPr>
        <p:txBody>
          <a:bodyPr/>
          <a:lstStyle/>
          <a:p>
            <a:fld id="{4D0397C5-1407-BC41-AF9B-C03BC9562D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71483" y="3110755"/>
            <a:ext cx="34787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1" y="228600"/>
            <a:ext cx="283633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947401" y="282574"/>
            <a:ext cx="856129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2" name="Rectangle 11"/>
          <p:cNvSpPr/>
          <p:nvPr/>
        </p:nvSpPr>
        <p:spPr>
          <a:xfrm>
            <a:off x="10757647" y="282574"/>
            <a:ext cx="12192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0" name="TextBox 9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4691" y="1985963"/>
            <a:ext cx="4876800" cy="4140200"/>
          </a:xfrm>
        </p:spPr>
        <p:txBody>
          <a:bodyPr>
            <a:normAutofit/>
          </a:bodyPr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6504" y="1985963"/>
            <a:ext cx="4876800" cy="4140200"/>
          </a:xfrm>
        </p:spPr>
        <p:txBody>
          <a:bodyPr>
            <a:normAutofit/>
          </a:bodyPr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B2B7DDA-DBCA-084A-9250-4A5712CEF5C1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D0397C5-1407-BC41-AF9B-C03BC9562D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2" name="TextBox 11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447366"/>
            <a:ext cx="48768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6504" y="2447366"/>
            <a:ext cx="48768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7DDA-DBCA-084A-9250-4A5712CEF5C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97C5-1407-BC41-AF9B-C03BC9562DA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70848"/>
            <a:ext cx="48768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6504" y="2070848"/>
            <a:ext cx="48768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4690" y="1985963"/>
            <a:ext cx="10092209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7DDA-DBCA-084A-9250-4A5712CEF5C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664690" y="4164965"/>
            <a:ext cx="10092209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4400" y="242235"/>
            <a:ext cx="738717" cy="365125"/>
          </a:xfrm>
        </p:spPr>
        <p:txBody>
          <a:bodyPr/>
          <a:lstStyle/>
          <a:p>
            <a:fld id="{4D0397C5-1407-BC41-AF9B-C03BC9562D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0" name="TextBox 9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80100" y="1985963"/>
            <a:ext cx="48768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7DDA-DBCA-084A-9250-4A5712CEF5C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97C5-1407-BC41-AF9B-C03BC9562DA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64691" y="1985963"/>
            <a:ext cx="48768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5880100" y="4169664"/>
            <a:ext cx="48768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4633" y="484094"/>
            <a:ext cx="10075084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633" y="1981201"/>
            <a:ext cx="10075084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0329" y="642358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B2B7DDA-DBCA-084A-9250-4A5712CEF5C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941" y="6423586"/>
            <a:ext cx="81638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0" y="242235"/>
            <a:ext cx="7387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4D0397C5-1407-BC41-AF9B-C03BC9562D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00800" y="4624668"/>
            <a:ext cx="5384800" cy="933450"/>
          </a:xfrm>
        </p:spPr>
        <p:txBody>
          <a:bodyPr>
            <a:normAutofit/>
          </a:bodyPr>
          <a:lstStyle/>
          <a:p>
            <a:r>
              <a:rPr lang="en-US" dirty="0"/>
              <a:t>Migrations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5E48F-A960-40B2-988B-D6C71BDF2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8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2781-5E5C-54BA-7A7C-220C7323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“migrations”?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D7A67-CFD1-C630-3560-62FFDC8C7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have state: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Schema</a:t>
            </a:r>
          </a:p>
          <a:p>
            <a:r>
              <a:rPr lang="en-US" dirty="0"/>
              <a:t>New features = schema changes (usually)</a:t>
            </a:r>
          </a:p>
          <a:p>
            <a:pPr lvl="1"/>
            <a:r>
              <a:rPr lang="en-US" dirty="0"/>
              <a:t>Application code version must match database schema version</a:t>
            </a:r>
          </a:p>
          <a:p>
            <a:r>
              <a:rPr lang="en-US" dirty="0"/>
              <a:t>Migrations, simply: </a:t>
            </a:r>
          </a:p>
          <a:p>
            <a:pPr lvl="1"/>
            <a:r>
              <a:rPr lang="en-US" dirty="0"/>
              <a:t>SQL Scripts containing schema changes that run in a specific order</a:t>
            </a:r>
          </a:p>
          <a:p>
            <a:pPr lvl="1"/>
            <a:r>
              <a:rPr lang="en-US" dirty="0"/>
              <a:t>Allows versioning with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89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BDFC-2AE4-15C8-0EA0-D571B6984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Migrations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02849-8FAB-86DC-93D2-7CEE6C19D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Consistently apply DB changes </a:t>
            </a:r>
          </a:p>
          <a:p>
            <a:r>
              <a:rPr lang="en-US" dirty="0"/>
              <a:t>Can’t put a half-done feature in PROD!</a:t>
            </a:r>
          </a:p>
          <a:p>
            <a:r>
              <a:rPr lang="en-US" dirty="0"/>
              <a:t>Can develop without breaking team members code (if you set it up well)</a:t>
            </a:r>
          </a:p>
          <a:p>
            <a:r>
              <a:rPr lang="en-US" dirty="0"/>
              <a:t>Continuous Integration </a:t>
            </a:r>
          </a:p>
          <a:p>
            <a:pPr lvl="1"/>
            <a:r>
              <a:rPr lang="en-US" dirty="0"/>
              <a:t>May hear “Build servers” or “Don’t break the build”</a:t>
            </a:r>
          </a:p>
          <a:p>
            <a:pPr lvl="1"/>
            <a:r>
              <a:rPr lang="en-US" dirty="0"/>
              <a:t>Testing</a:t>
            </a:r>
          </a:p>
          <a:p>
            <a:r>
              <a:rPr lang="en-US" dirty="0"/>
              <a:t>Continuous Deployment</a:t>
            </a:r>
          </a:p>
          <a:p>
            <a:pPr lvl="1"/>
            <a:r>
              <a:rPr lang="en-US" dirty="0"/>
              <a:t>Consistent deployment to staging, etc. </a:t>
            </a:r>
          </a:p>
          <a:p>
            <a:r>
              <a:rPr lang="en-US" dirty="0"/>
              <a:t>Recreate your DB for your project whenever!</a:t>
            </a:r>
          </a:p>
        </p:txBody>
      </p:sp>
    </p:spTree>
    <p:extLst>
      <p:ext uri="{BB962C8B-B14F-4D97-AF65-F5344CB8AC3E}">
        <p14:creationId xmlns:p14="http://schemas.microsoft.com/office/powerpoint/2010/main" val="419854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40D728-9FE9-26FE-763D-DA9EEE4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Basic Migrations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8600C-44BC-2F66-0873-F58922DCB1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1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291AC-E094-F649-4CCA-F242ADE0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a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A1C04-EC04-19C5-7038-ADC571DD0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a BUNCH of tools for this </a:t>
            </a:r>
          </a:p>
          <a:p>
            <a:r>
              <a:rPr lang="en-US" dirty="0"/>
              <a:t>You can use any that use SQL Scripts for migrations</a:t>
            </a:r>
          </a:p>
          <a:p>
            <a:pPr lvl="1"/>
            <a:r>
              <a:rPr lang="en-US" dirty="0"/>
              <a:t>Does NOT need to match your project language</a:t>
            </a:r>
          </a:p>
          <a:p>
            <a:r>
              <a:rPr lang="en-US" dirty="0"/>
              <a:t>Other options:</a:t>
            </a:r>
          </a:p>
          <a:p>
            <a:pPr lvl="1"/>
            <a:r>
              <a:rPr lang="en-US" dirty="0" err="1"/>
              <a:t>DbUp</a:t>
            </a:r>
            <a:r>
              <a:rPr lang="en-US" dirty="0"/>
              <a:t> (.NET)</a:t>
            </a:r>
          </a:p>
          <a:p>
            <a:pPr lvl="1"/>
            <a:r>
              <a:rPr lang="en-US" dirty="0" err="1"/>
              <a:t>sql</a:t>
            </a:r>
            <a:r>
              <a:rPr lang="en-US" dirty="0"/>
              <a:t>-migrations (node)</a:t>
            </a:r>
          </a:p>
          <a:p>
            <a:pPr lvl="1"/>
            <a:r>
              <a:rPr lang="en-US" dirty="0" err="1"/>
              <a:t>db</a:t>
            </a:r>
            <a:r>
              <a:rPr lang="en-US" dirty="0"/>
              <a:t>-migrate (non-T-SQL node)</a:t>
            </a:r>
          </a:p>
          <a:p>
            <a:r>
              <a:rPr lang="en-US" dirty="0"/>
              <a:t>We’ll use Flyway </a:t>
            </a:r>
          </a:p>
          <a:p>
            <a:pPr lvl="1"/>
            <a:r>
              <a:rPr lang="en-US" dirty="0"/>
              <a:t>Java based, simplest free option we found</a:t>
            </a:r>
          </a:p>
          <a:p>
            <a:pPr lvl="1"/>
            <a:r>
              <a:rPr lang="en-US" dirty="0"/>
              <a:t>Resources are in the Project Information 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320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72F3E-E2A1-0DF0-65D5-C35498E29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EC9E8-2310-565B-4B1A-BD0381D54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to connect to</a:t>
            </a:r>
          </a:p>
          <a:p>
            <a:r>
              <a:rPr lang="en-US" dirty="0"/>
              <a:t>Migration tool files </a:t>
            </a:r>
          </a:p>
          <a:p>
            <a:r>
              <a:rPr lang="en-US" dirty="0"/>
              <a:t>Ordered scripts to run</a:t>
            </a:r>
          </a:p>
          <a:p>
            <a:r>
              <a:rPr lang="en-US" dirty="0"/>
              <a:t>Demo….</a:t>
            </a:r>
          </a:p>
        </p:txBody>
      </p:sp>
    </p:spTree>
    <p:extLst>
      <p:ext uri="{BB962C8B-B14F-4D97-AF65-F5344CB8AC3E}">
        <p14:creationId xmlns:p14="http://schemas.microsoft.com/office/powerpoint/2010/main" val="389720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40D728-9FE9-26FE-763D-DA9EEE4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Recommendations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8600C-44BC-2F66-0873-F58922DCB1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72F3E-E2A1-0DF0-65D5-C35498E29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your life easier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EC9E8-2310-565B-4B1A-BD0381D54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database for each team member</a:t>
            </a:r>
          </a:p>
          <a:p>
            <a:pPr lvl="1"/>
            <a:r>
              <a:rPr lang="en-US" dirty="0"/>
              <a:t>Can be created/destroyed on a whim – great for dev!</a:t>
            </a:r>
          </a:p>
          <a:p>
            <a:pPr lvl="1"/>
            <a:r>
              <a:rPr lang="en-US" dirty="0"/>
              <a:t>Especially helpful when you have import done first</a:t>
            </a:r>
          </a:p>
          <a:p>
            <a:r>
              <a:rPr lang="en-US" dirty="0"/>
              <a:t>Single integration DB for team</a:t>
            </a:r>
          </a:p>
          <a:p>
            <a:pPr lvl="1"/>
            <a:r>
              <a:rPr lang="en-US" dirty="0"/>
              <a:t>This is where a build server could come in</a:t>
            </a:r>
          </a:p>
          <a:p>
            <a:r>
              <a:rPr lang="en-US" dirty="0"/>
              <a:t>We’ll use a simplified, suggested process…</a:t>
            </a:r>
          </a:p>
        </p:txBody>
      </p:sp>
    </p:spTree>
    <p:extLst>
      <p:ext uri="{BB962C8B-B14F-4D97-AF65-F5344CB8AC3E}">
        <p14:creationId xmlns:p14="http://schemas.microsoft.com/office/powerpoint/2010/main" val="2404680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F762-CC8C-51C9-7F81-89A93624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Process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658DF-D62A-3253-0D2A-AE7C83C05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4691" y="1600200"/>
            <a:ext cx="4876800" cy="50678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Start a new feature:</a:t>
            </a:r>
          </a:p>
          <a:p>
            <a:pPr lvl="1"/>
            <a:r>
              <a:rPr lang="en-US" dirty="0"/>
              <a:t>git </a:t>
            </a:r>
            <a:r>
              <a:rPr lang="en-US" b="1" dirty="0"/>
              <a:t>checkout</a:t>
            </a:r>
            <a:r>
              <a:rPr lang="en-US" dirty="0"/>
              <a:t> main</a:t>
            </a:r>
          </a:p>
          <a:p>
            <a:pPr lvl="1"/>
            <a:r>
              <a:rPr lang="en-US" dirty="0"/>
              <a:t>git </a:t>
            </a:r>
            <a:r>
              <a:rPr lang="en-US" b="1" dirty="0"/>
              <a:t>pull </a:t>
            </a:r>
            <a:r>
              <a:rPr lang="en-US" dirty="0"/>
              <a:t>main </a:t>
            </a:r>
          </a:p>
          <a:p>
            <a:pPr lvl="1"/>
            <a:r>
              <a:rPr lang="en-US" dirty="0"/>
              <a:t>git </a:t>
            </a:r>
            <a:r>
              <a:rPr lang="en-US" b="1" dirty="0"/>
              <a:t>checkout</a:t>
            </a:r>
            <a:r>
              <a:rPr lang="en-US" dirty="0"/>
              <a:t> –b &lt;new branch name&gt;</a:t>
            </a:r>
          </a:p>
          <a:p>
            <a:pPr lvl="2"/>
            <a:r>
              <a:rPr lang="en-US" dirty="0"/>
              <a:t>Make all your changes in the current branch </a:t>
            </a:r>
          </a:p>
          <a:p>
            <a:pPr lvl="2"/>
            <a:r>
              <a:rPr lang="en-US" dirty="0"/>
              <a:t>Run your migrations against YOUR DB</a:t>
            </a:r>
          </a:p>
          <a:p>
            <a:r>
              <a:rPr lang="en-US" dirty="0"/>
              <a:t>When your feature is done:</a:t>
            </a:r>
          </a:p>
          <a:p>
            <a:pPr lvl="1"/>
            <a:r>
              <a:rPr lang="en-US" dirty="0"/>
              <a:t>git </a:t>
            </a:r>
            <a:r>
              <a:rPr lang="en-US" b="1" dirty="0"/>
              <a:t>merge</a:t>
            </a:r>
            <a:r>
              <a:rPr lang="en-US" dirty="0"/>
              <a:t> any changes from main into your branch</a:t>
            </a:r>
          </a:p>
          <a:p>
            <a:pPr lvl="1"/>
            <a:r>
              <a:rPr lang="en-US" b="1" i="1" u="sng" dirty="0"/>
              <a:t>CHECK YOUR MIGRATION VERSION NUMBERS</a:t>
            </a:r>
          </a:p>
          <a:p>
            <a:pPr lvl="2"/>
            <a:r>
              <a:rPr lang="en-US" dirty="0"/>
              <a:t>If a teammate made changes, your version numbers may need to be updated</a:t>
            </a:r>
          </a:p>
          <a:p>
            <a:pPr lvl="2"/>
            <a:r>
              <a:rPr lang="en-US" dirty="0"/>
              <a:t>Use git mv to change the file name to increment the versions if needed</a:t>
            </a:r>
          </a:p>
          <a:p>
            <a:pPr lvl="2"/>
            <a:r>
              <a:rPr lang="en-US" dirty="0"/>
              <a:t>If changes were made, blow away your DB and recreate</a:t>
            </a:r>
          </a:p>
          <a:p>
            <a:pPr lvl="3"/>
            <a:r>
              <a:rPr lang="en-US" dirty="0"/>
              <a:t>RE-TEST your code (trust me!)</a:t>
            </a:r>
          </a:p>
          <a:p>
            <a:pPr lvl="3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7EA64-E3E9-C27D-594D-5C5917FBC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6504" y="1600200"/>
            <a:ext cx="4876800" cy="4525963"/>
          </a:xfrm>
        </p:spPr>
        <p:txBody>
          <a:bodyPr/>
          <a:lstStyle/>
          <a:p>
            <a:r>
              <a:rPr lang="en-US" dirty="0"/>
              <a:t>When you’re done renumbering and testing is done:</a:t>
            </a:r>
          </a:p>
          <a:p>
            <a:pPr lvl="1"/>
            <a:r>
              <a:rPr lang="en-US" dirty="0"/>
              <a:t>Merge your changes to main (may want a pull request, but your team can decide process)</a:t>
            </a:r>
          </a:p>
          <a:p>
            <a:pPr lvl="1"/>
            <a:r>
              <a:rPr lang="en-US" dirty="0"/>
              <a:t>Deploy changes to your integration database</a:t>
            </a:r>
          </a:p>
          <a:p>
            <a:pPr lvl="1"/>
            <a:r>
              <a:rPr lang="en-US" dirty="0"/>
              <a:t>Verify that your integration site/DB are working as expected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/>
              <a:t>This may seem like a lot of extra steps, but it will save you a TON of trouble when working in teams.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29462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6128</TotalTime>
  <Words>432</Words>
  <Application>Microsoft Office PowerPoint</Application>
  <PresentationFormat>Widescreen</PresentationFormat>
  <Paragraphs>70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Rockwell</vt:lpstr>
      <vt:lpstr>Times New Roman</vt:lpstr>
      <vt:lpstr>Wingdings</vt:lpstr>
      <vt:lpstr>Advantage</vt:lpstr>
      <vt:lpstr>Migrations</vt:lpstr>
      <vt:lpstr>What are “migrations”?</vt:lpstr>
      <vt:lpstr>Advantages of Migrations</vt:lpstr>
      <vt:lpstr>Implementing Basic Migrations</vt:lpstr>
      <vt:lpstr>Picking a tool</vt:lpstr>
      <vt:lpstr>What you need…</vt:lpstr>
      <vt:lpstr>Project Recommendations</vt:lpstr>
      <vt:lpstr>How to make your life easier</vt:lpstr>
      <vt:lpstr>Recommended Process Steps:</vt:lpstr>
    </vt:vector>
  </TitlesOfParts>
  <Company>Rose-Hulman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 Systems</dc:title>
  <dc:creator>Sriram  Mohan</dc:creator>
  <cp:lastModifiedBy>Amanda Stouder</cp:lastModifiedBy>
  <cp:revision>37</cp:revision>
  <cp:lastPrinted>2021-11-29T12:35:37Z</cp:lastPrinted>
  <dcterms:created xsi:type="dcterms:W3CDTF">2017-03-02T19:26:44Z</dcterms:created>
  <dcterms:modified xsi:type="dcterms:W3CDTF">2024-01-04T19:18:12Z</dcterms:modified>
</cp:coreProperties>
</file>