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6" r:id="rId4"/>
    <p:sldId id="271" r:id="rId5"/>
    <p:sldId id="270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Real-Time Sketch-Based Adaptive DDoS Detection for ISP Network</a:t>
            </a:r>
            <a:br>
              <a:rPr lang="en-US" sz="4000" dirty="0"/>
            </a:br>
            <a:r>
              <a:rPr lang="en-US" sz="1600" dirty="0"/>
              <a:t>2021</a:t>
            </a:r>
            <a:br>
              <a:rPr lang="en-US" sz="1600" dirty="0"/>
            </a:br>
            <a:r>
              <a:rPr lang="en-US" sz="1600" dirty="0"/>
              <a:t>Security &amp; Communication Networks</a:t>
            </a:r>
            <a:br>
              <a:rPr lang="en-US" sz="1600" dirty="0"/>
            </a:br>
            <a:r>
              <a:rPr lang="en-US" sz="1600" dirty="0"/>
              <a:t>no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482436"/>
            <a:ext cx="8946541" cy="4765963"/>
          </a:xfrm>
        </p:spPr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Machine Learning model updating are time consuming</a:t>
            </a:r>
          </a:p>
          <a:p>
            <a:r>
              <a:rPr lang="en-US" dirty="0"/>
              <a:t>Where to deploy?</a:t>
            </a:r>
          </a:p>
          <a:p>
            <a:pPr lvl="1"/>
            <a:r>
              <a:rPr lang="en-US" dirty="0"/>
              <a:t>Efficient: Backbone-base traffic aggregation and detection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D66-6E47-483D-BB68-F3870CB0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3151"/>
            <a:ext cx="9404723" cy="140053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7F5A-A5B0-40F7-82F0-AF870646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5291"/>
            <a:ext cx="8946541" cy="5590309"/>
          </a:xfrm>
        </p:spPr>
        <p:txBody>
          <a:bodyPr>
            <a:normAutofit/>
          </a:bodyPr>
          <a:lstStyle/>
          <a:p>
            <a:r>
              <a:rPr lang="en-US" dirty="0"/>
              <a:t>Four sketch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9B7E-B7EB-4989-A026-9D2234F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23DF-FA28-497E-9C86-27A068F7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0" y="1382760"/>
            <a:ext cx="3181659" cy="2889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01CBA-DA70-46BB-9739-EC95D8D1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3" y="4419576"/>
            <a:ext cx="9249228" cy="18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263-85FB-4704-8F03-03012053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9AFA-B3EB-4D8C-8135-10AF3665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8582"/>
            <a:ext cx="8946541" cy="47798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Key idea: significant change in asymmetric value for a victim </a:t>
            </a:r>
            <a:r>
              <a:rPr lang="en-US" dirty="0" err="1"/>
              <a:t>ip’s</a:t>
            </a:r>
            <a:r>
              <a:rPr lang="en-US" dirty="0"/>
              <a:t> single feature (DIP).</a:t>
            </a:r>
          </a:p>
          <a:p>
            <a:r>
              <a:rPr lang="en-US" dirty="0"/>
              <a:t>Flow(</a:t>
            </a:r>
            <a:r>
              <a:rPr lang="en-US" dirty="0" err="1"/>
              <a:t>srcIP,dstIP</a:t>
            </a:r>
            <a:r>
              <a:rPr lang="en-US" dirty="0"/>
              <a:t>) aggregation in each time window</a:t>
            </a:r>
          </a:p>
          <a:p>
            <a:r>
              <a:rPr lang="en-US" dirty="0"/>
              <a:t>Detection: threshold on a feature, that has asymmetric value for </a:t>
            </a:r>
            <a:r>
              <a:rPr lang="en-US" dirty="0" err="1"/>
              <a:t>destIP</a:t>
            </a:r>
            <a:r>
              <a:rPr lang="en-US" dirty="0"/>
              <a:t>(DIP).</a:t>
            </a:r>
          </a:p>
          <a:p>
            <a:pPr lvl="1"/>
            <a:r>
              <a:rPr lang="en-US" dirty="0"/>
              <a:t>Feature of DIP: current window value, predicated value, threshold calculated based on previous time windows. </a:t>
            </a:r>
          </a:p>
          <a:p>
            <a:pPr lvl="1"/>
            <a:r>
              <a:rPr lang="en-US" dirty="0"/>
              <a:t>At the end of window Updates only normal IP’s predictive and threshold values ( so the all three tables in Attack  detection module are constantly updating)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2AFC2-3553-481B-830B-50079D1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33326-CEA1-41C6-808C-AFB5B3B0C2A1}"/>
              </a:ext>
            </a:extLst>
          </p:cNvPr>
          <p:cNvSpPr txBox="1"/>
          <p:nvPr/>
        </p:nvSpPr>
        <p:spPr>
          <a:xfrm>
            <a:off x="2986475" y="3477808"/>
            <a:ext cx="193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1050" dirty="0">
                <a:sym typeface="Wingdings" panose="05000000000000000000" pitchFamily="2" charset="2"/>
              </a:rPr>
              <a:t>  DIP is victim IP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491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95B1BA8-7129-4C69-9913-585187A66390}"/>
              </a:ext>
            </a:extLst>
          </p:cNvPr>
          <p:cNvSpPr/>
          <p:nvPr/>
        </p:nvSpPr>
        <p:spPr>
          <a:xfrm>
            <a:off x="928255" y="2673927"/>
            <a:ext cx="1738745" cy="437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1E24-AAAF-484B-8382-42BDD9E8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5208-7C5B-4139-9B76-0097C3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38AF-58CF-4C25-A00D-4E3CD9F8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66A3C-982D-4051-B31A-C0AEF8B82682}"/>
              </a:ext>
            </a:extLst>
          </p:cNvPr>
          <p:cNvSpPr/>
          <p:nvPr/>
        </p:nvSpPr>
        <p:spPr>
          <a:xfrm>
            <a:off x="1302795" y="3468120"/>
            <a:ext cx="8936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Sip        Dip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173CA-EB95-4EF3-AE61-CC41D9771BFB}"/>
              </a:ext>
            </a:extLst>
          </p:cNvPr>
          <p:cNvSpPr/>
          <p:nvPr/>
        </p:nvSpPr>
        <p:spPr>
          <a:xfrm>
            <a:off x="1025237" y="2860964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701B5-1B8D-47F8-9A1F-3DDC96F24AB3}"/>
              </a:ext>
            </a:extLst>
          </p:cNvPr>
          <p:cNvSpPr/>
          <p:nvPr/>
        </p:nvSpPr>
        <p:spPr>
          <a:xfrm>
            <a:off x="1025237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C7F02-CE42-491E-A727-21EA1DE2FEFB}"/>
              </a:ext>
            </a:extLst>
          </p:cNvPr>
          <p:cNvSpPr/>
          <p:nvPr/>
        </p:nvSpPr>
        <p:spPr>
          <a:xfrm>
            <a:off x="1364588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4FFE6-536C-4719-A66D-63184C883959}"/>
              </a:ext>
            </a:extLst>
          </p:cNvPr>
          <p:cNvSpPr/>
          <p:nvPr/>
        </p:nvSpPr>
        <p:spPr>
          <a:xfrm>
            <a:off x="1703939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0CB16-1E82-4AF2-9D3F-9D29049F9590}"/>
              </a:ext>
            </a:extLst>
          </p:cNvPr>
          <p:cNvSpPr/>
          <p:nvPr/>
        </p:nvSpPr>
        <p:spPr>
          <a:xfrm>
            <a:off x="2043290" y="2843646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97A79-5036-4056-921A-C2A39A86C354}"/>
              </a:ext>
            </a:extLst>
          </p:cNvPr>
          <p:cNvSpPr/>
          <p:nvPr/>
        </p:nvSpPr>
        <p:spPr>
          <a:xfrm>
            <a:off x="2382641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879654B-119A-447D-9444-D31BE3B011B7}"/>
              </a:ext>
            </a:extLst>
          </p:cNvPr>
          <p:cNvCxnSpPr/>
          <p:nvPr/>
        </p:nvCxnSpPr>
        <p:spPr>
          <a:xfrm flipV="1">
            <a:off x="2382640" y="3193472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DA466D-162A-4271-985B-76351B134C1D}"/>
              </a:ext>
            </a:extLst>
          </p:cNvPr>
          <p:cNvCxnSpPr>
            <a:cxnSpLocks/>
          </p:cNvCxnSpPr>
          <p:nvPr/>
        </p:nvCxnSpPr>
        <p:spPr>
          <a:xfrm>
            <a:off x="2382641" y="3664528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1A22CB-B320-44D5-9E78-81C8C56BB7C8}"/>
              </a:ext>
            </a:extLst>
          </p:cNvPr>
          <p:cNvSpPr txBox="1"/>
          <p:nvPr/>
        </p:nvSpPr>
        <p:spPr>
          <a:xfrm>
            <a:off x="3179617" y="3004605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sip,dip</a:t>
            </a:r>
            <a:r>
              <a:rPr lang="en-US" sz="900" dirty="0"/>
              <a:t>)++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BBBD93-4885-45A5-8E3E-502048D96C52}"/>
              </a:ext>
            </a:extLst>
          </p:cNvPr>
          <p:cNvCxnSpPr/>
          <p:nvPr/>
        </p:nvCxnSpPr>
        <p:spPr>
          <a:xfrm flipV="1">
            <a:off x="2382641" y="3192252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9C2E89-3BEA-40BF-AEC6-C4E88B30DF92}"/>
              </a:ext>
            </a:extLst>
          </p:cNvPr>
          <p:cNvSpPr txBox="1"/>
          <p:nvPr/>
        </p:nvSpPr>
        <p:spPr>
          <a:xfrm>
            <a:off x="3179617" y="3866029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dip,sip</a:t>
            </a:r>
            <a:r>
              <a:rPr lang="en-US" sz="900" dirty="0"/>
              <a:t>)++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0375F-8E3A-47E0-B223-084CE93F5CE2}"/>
              </a:ext>
            </a:extLst>
          </p:cNvPr>
          <p:cNvSpPr txBox="1"/>
          <p:nvPr/>
        </p:nvSpPr>
        <p:spPr>
          <a:xfrm>
            <a:off x="769396" y="3140904"/>
            <a:ext cx="2854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Arriving flow record</a:t>
            </a:r>
          </a:p>
        </p:txBody>
      </p:sp>
    </p:spTree>
    <p:extLst>
      <p:ext uri="{BB962C8B-B14F-4D97-AF65-F5344CB8AC3E}">
        <p14:creationId xmlns:p14="http://schemas.microsoft.com/office/powerpoint/2010/main" val="396187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568</TotalTime>
  <Words>171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Business Strategy</vt:lpstr>
      <vt:lpstr>Real-Time Sketch-Based Adaptive DDoS Detection for ISP Network 2021 Security &amp; Communication Networks no citations</vt:lpstr>
      <vt:lpstr>Limitations</vt:lpstr>
      <vt:lpstr>Architecture</vt:lpstr>
      <vt:lpstr>Detection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40</cp:revision>
  <cp:lastPrinted>2012-08-15T21:38:02Z</cp:lastPrinted>
  <dcterms:created xsi:type="dcterms:W3CDTF">2022-12-09T03:49:22Z</dcterms:created>
  <dcterms:modified xsi:type="dcterms:W3CDTF">2022-12-14T15:36:08Z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