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7" r:id="rId2"/>
    <p:sldId id="270" r:id="rId3"/>
    <p:sldId id="271" r:id="rId4"/>
    <p:sldId id="272" r:id="rId5"/>
    <p:sldId id="274" r:id="rId6"/>
    <p:sldId id="275" r:id="rId7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2424" autoAdjust="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BCAFC7A-71DD-4C2C-B63D-60FDC7DD5449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A6FC261-E491-4C42-A663-B95247C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3T19:42:07.66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85ECAFD-F005-4163-B10D-85806DC43F9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33E963C-1534-4F8D-B2A7-66D81AA2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D7E25-E720-4E0F-937E-E0F463D602A2}" type="datetime1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5955-DAD5-40A2-97C4-245CEF21FEE9}" type="datetime1">
              <a:rPr lang="en-US" smtClean="0"/>
              <a:t>1/3/2023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6657-7CD4-4205-AB47-E0C5BCE4FFBF}" type="datetime1">
              <a:rPr lang="en-US" smtClean="0"/>
              <a:t>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1AB63-1687-4168-A4E3-F3B1E5A10328}" type="datetime1">
              <a:rPr lang="en-US" smtClean="0"/>
              <a:t>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DB65-C7D0-41B2-AEB2-8318650F9A05}" type="datetime1">
              <a:rPr lang="en-US" smtClean="0"/>
              <a:t>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276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F5472-0E48-4DC8-9173-F8C04DE2E920}" type="datetime1">
              <a:rPr lang="en-US" smtClean="0"/>
              <a:t>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93C8-6B3F-4834-83F5-8F0D90F7F261}" type="datetime1">
              <a:rPr lang="en-US" smtClean="0"/>
              <a:t>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92C4-CFAA-4DED-9F74-A62FE8EE90B0}" type="datetime1">
              <a:rPr lang="en-US" smtClean="0"/>
              <a:t>1/3/2023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 descr="An empty placeholder to add an image. Click on the placeholder and select the image that you wish to add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 descr="An empty placeholder to add an image. Click on the placeholder and select the image that you wish to add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8133-CCA5-4622-AF3D-A4105A7481C7}" type="datetime1">
              <a:rPr lang="en-US" smtClean="0"/>
              <a:t>1/3/2023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1C268-8453-46CE-A99A-9D436C760C34}" type="datetime1">
              <a:rPr lang="en-US" smtClean="0"/>
              <a:t>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7423149" cy="5826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C8F9-005B-47F8-BE41-38BB3E556B40}" type="datetime1">
              <a:rPr lang="en-US" smtClean="0"/>
              <a:t>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2AEF9-DD53-4325-90D9-0AD495CC9183}" type="datetime1">
              <a:rPr lang="en-US" smtClean="0"/>
              <a:t>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784D7-2173-4F54-9EFD-72DFC14DC09A}" type="datetime1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9FF4A-06DF-4905-A23D-B96EB727B314}" type="datetime1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475B-707A-4FD3-9A15-C38D2EDFC1E1}" type="datetime1">
              <a:rPr lang="en-US" smtClean="0"/>
              <a:t>1/3/2023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D311-1E71-4428-A6BB-D11E7DFF3163}" type="datetime1">
              <a:rPr lang="en-US" smtClean="0"/>
              <a:t>1/3/2023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CAA5-7EE4-4333-986F-BFC6E305D93A}" type="datetime1">
              <a:rPr lang="en-US" smtClean="0"/>
              <a:t>1/3/2023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FF89-112D-4F1A-9D58-A72F6D365A63}" type="datetime1">
              <a:rPr lang="en-US" smtClean="0"/>
              <a:t>1/3/2023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8A8AD-D218-4198-AD85-ED36FA15F223}" type="datetime1">
              <a:rPr lang="en-US" smtClean="0"/>
              <a:t>1/3/2023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Oval 16"/>
          <p:cNvSpPr/>
          <p:nvPr userDrawn="1"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fld id="{A458811C-1409-41E9-A47A-5E170CFD3CD5}" type="datetime1">
              <a:rPr lang="en-US" smtClean="0"/>
              <a:t>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4" name="Rectangle 13"/>
          <p:cNvSpPr/>
          <p:nvPr userDrawn="1"/>
        </p:nvSpPr>
        <p:spPr bwMode="blackWhite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154955" y="1219200"/>
            <a:ext cx="8825658" cy="3558181"/>
          </a:xfrm>
        </p:spPr>
        <p:txBody>
          <a:bodyPr anchor="t"/>
          <a:lstStyle/>
          <a:p>
            <a:r>
              <a:rPr lang="en-US" sz="4000" dirty="0"/>
              <a:t>An Efficient IDS Framework for DDoS Attacks in SDN Environment</a:t>
            </a:r>
            <a:br>
              <a:rPr lang="en-US" sz="4000" dirty="0"/>
            </a:br>
            <a:r>
              <a:rPr lang="en-US" sz="1600" dirty="0"/>
              <a:t>May 2021</a:t>
            </a:r>
            <a:br>
              <a:rPr lang="en-US" sz="1600" dirty="0"/>
            </a:br>
            <a:r>
              <a:rPr lang="en-US" sz="1600" dirty="0"/>
              <a:t>IEEE Access</a:t>
            </a:r>
            <a:br>
              <a:rPr lang="en-US" sz="1600" dirty="0"/>
            </a:br>
            <a:r>
              <a:rPr lang="en-US" sz="1600" dirty="0"/>
              <a:t>8 citations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Rohullah Jahanafrooz</a:t>
            </a:r>
          </a:p>
          <a:p>
            <a:r>
              <a:rPr lang="en-US" sz="1600" dirty="0"/>
              <a:t>1401/10/13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24EE2-9B41-43B3-B71E-CC291C3F4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694CA-3CAB-4960-8C5D-30BC517C2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SDN:</a:t>
            </a:r>
          </a:p>
          <a:p>
            <a:pPr lvl="1"/>
            <a:r>
              <a:rPr lang="en-US" dirty="0"/>
              <a:t>Benefits: control, program, scalability, adaptive, dynamic</a:t>
            </a:r>
          </a:p>
          <a:p>
            <a:pPr lvl="1"/>
            <a:r>
              <a:rPr lang="en-US" dirty="0"/>
              <a:t> defects: </a:t>
            </a:r>
            <a:r>
              <a:rPr lang="en-US" dirty="0">
                <a:highlight>
                  <a:srgbClr val="00FFFF"/>
                </a:highlight>
              </a:rPr>
              <a:t>centralized, dummy switches</a:t>
            </a:r>
            <a:endParaRPr lang="en-US" dirty="0"/>
          </a:p>
          <a:p>
            <a:r>
              <a:rPr lang="en-US" dirty="0"/>
              <a:t>Challenges: heavy traffic flow in network monitoring and attack detection </a:t>
            </a:r>
          </a:p>
          <a:p>
            <a:r>
              <a:rPr lang="en-US" dirty="0"/>
              <a:t>Goal: fast DDoS detection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058B5E-3AB7-4AD0-89E7-A96574D92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42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600A-BD48-4189-B12D-A2E43B536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D3 in brief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C6740-21D2-4814-B22F-CB4F7F235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DPDK based DDoS detection implemented as NFV (no hardware-dependent)</a:t>
            </a:r>
          </a:p>
          <a:p>
            <a:r>
              <a:rPr lang="en-US" dirty="0"/>
              <a:t>An lightweight statistical anomaly algorithm that is based on a single parameter implemented some parts of it in Data-Plane.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70EEA4-BCF9-417A-9431-F09E0E9C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27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CCCFC-C458-4784-ADD0-2C7BF9AE3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B68CA-ED7C-44A8-9353-0C5F6B5DC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698F7E-7EAB-4C52-9B9B-02EB1A05C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9C756E-6726-4F95-91B6-E2E187423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654042"/>
            <a:ext cx="3923228" cy="29932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F531EF-0B70-487D-A6F8-EB623F4DF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444" y="2654042"/>
            <a:ext cx="4565574" cy="2488925"/>
          </a:xfrm>
          <a:prstGeom prst="rect">
            <a:avLst/>
          </a:prstGeom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3D81BF3F-A996-448D-BD61-27D33754C491}"/>
              </a:ext>
            </a:extLst>
          </p:cNvPr>
          <p:cNvCxnSpPr>
            <a:cxnSpLocks/>
          </p:cNvCxnSpPr>
          <p:nvPr/>
        </p:nvCxnSpPr>
        <p:spPr>
          <a:xfrm>
            <a:off x="3361765" y="3550024"/>
            <a:ext cx="2575679" cy="954741"/>
          </a:xfrm>
          <a:prstGeom prst="bentConnector3">
            <a:avLst>
              <a:gd name="adj1" fmla="val -642"/>
            </a:avLst>
          </a:prstGeom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43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BE008-E762-4FEA-8369-2F79892B9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77CCA-513E-4F19-82F9-ACA49853B6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3304161" cy="4195763"/>
          </a:xfrm>
        </p:spPr>
        <p:txBody>
          <a:bodyPr/>
          <a:lstStyle/>
          <a:p>
            <a:r>
              <a:rPr lang="en-US" dirty="0"/>
              <a:t>It is better in throughput, packet drop rate in opposing to OVS and different IDSs.</a:t>
            </a:r>
          </a:p>
          <a:p>
            <a:r>
              <a:rPr lang="en-US" dirty="0"/>
              <a:t>because of using DPDK, it is better than SDN-based approach in detection time, memory usage, precision, F1, alpha error using CIC DOS dataset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00938AB0-C913-460A-A3B4-9ABC083838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947B79-F24C-42B6-A0F1-BD339C1FB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FE607F3-862B-4204-A801-CDD9E6280AF6}"/>
              </a:ext>
            </a:extLst>
          </p:cNvPr>
          <p:cNvSpPr/>
          <p:nvPr/>
        </p:nvSpPr>
        <p:spPr>
          <a:xfrm>
            <a:off x="4457793" y="3335985"/>
            <a:ext cx="1234952" cy="494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OVS</a:t>
            </a:r>
            <a:r>
              <a:rPr lang="en-US" sz="1100" dirty="0"/>
              <a:t>-daemon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58A4D0F-1003-4DA9-94B7-9DDC4BABF4B9}"/>
              </a:ext>
            </a:extLst>
          </p:cNvPr>
          <p:cNvSpPr/>
          <p:nvPr/>
        </p:nvSpPr>
        <p:spPr>
          <a:xfrm>
            <a:off x="6530117" y="2052918"/>
            <a:ext cx="3822423" cy="4195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BA4F11D-5898-4252-88E9-023E871EFA44}"/>
              </a:ext>
            </a:extLst>
          </p:cNvPr>
          <p:cNvSpPr/>
          <p:nvPr/>
        </p:nvSpPr>
        <p:spPr>
          <a:xfrm>
            <a:off x="6966995" y="2219324"/>
            <a:ext cx="1945445" cy="3714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696025E-0BC9-41C6-B6D0-CA5E89F7FFE3}"/>
              </a:ext>
            </a:extLst>
          </p:cNvPr>
          <p:cNvSpPr/>
          <p:nvPr/>
        </p:nvSpPr>
        <p:spPr>
          <a:xfrm>
            <a:off x="7121687" y="2400300"/>
            <a:ext cx="1636059" cy="452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OVS</a:t>
            </a:r>
            <a:r>
              <a:rPr lang="en-US" sz="1100" dirty="0"/>
              <a:t>-daemon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A2CDC83-1788-499E-A783-56A6BCCB8D2F}"/>
              </a:ext>
            </a:extLst>
          </p:cNvPr>
          <p:cNvSpPr/>
          <p:nvPr/>
        </p:nvSpPr>
        <p:spPr>
          <a:xfrm>
            <a:off x="7121686" y="2976282"/>
            <a:ext cx="1636059" cy="452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PacketGen</a:t>
            </a:r>
            <a:endParaRPr lang="en-US" sz="11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4B4E0A3-9563-44FD-89A7-72783B3815FD}"/>
              </a:ext>
            </a:extLst>
          </p:cNvPr>
          <p:cNvSpPr/>
          <p:nvPr/>
        </p:nvSpPr>
        <p:spPr>
          <a:xfrm>
            <a:off x="7121685" y="3552264"/>
            <a:ext cx="1636059" cy="452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AttackGen</a:t>
            </a:r>
            <a:endParaRPr lang="en-US" sz="11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5FE7740-051D-4140-8717-99E7843C4233}"/>
              </a:ext>
            </a:extLst>
          </p:cNvPr>
          <p:cNvSpPr/>
          <p:nvPr/>
        </p:nvSpPr>
        <p:spPr>
          <a:xfrm>
            <a:off x="7112262" y="4136752"/>
            <a:ext cx="1636059" cy="452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DUT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E3AD80A-4D09-464B-A199-0685EBB7D0C3}"/>
              </a:ext>
            </a:extLst>
          </p:cNvPr>
          <p:cNvSpPr/>
          <p:nvPr/>
        </p:nvSpPr>
        <p:spPr>
          <a:xfrm>
            <a:off x="7121683" y="4704228"/>
            <a:ext cx="1636059" cy="452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Faucet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47B59CA-CC3A-4037-9269-2D97E08B5EBD}"/>
              </a:ext>
            </a:extLst>
          </p:cNvPr>
          <p:cNvSpPr/>
          <p:nvPr/>
        </p:nvSpPr>
        <p:spPr>
          <a:xfrm>
            <a:off x="6966995" y="5356617"/>
            <a:ext cx="1945445" cy="57745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Docker</a:t>
            </a:r>
          </a:p>
        </p:txBody>
      </p:sp>
      <p:sp>
        <p:nvSpPr>
          <p:cNvPr id="69" name="Flowchart: Magnetic Disk 68">
            <a:extLst>
              <a:ext uri="{FF2B5EF4-FFF2-40B4-BE49-F238E27FC236}">
                <a16:creationId xmlns:a16="http://schemas.microsoft.com/office/drawing/2014/main" id="{D3C9CEC9-6566-4DD7-96C8-2D1DF3CA8CA2}"/>
              </a:ext>
            </a:extLst>
          </p:cNvPr>
          <p:cNvSpPr/>
          <p:nvPr/>
        </p:nvSpPr>
        <p:spPr>
          <a:xfrm>
            <a:off x="4726424" y="2565028"/>
            <a:ext cx="490257" cy="57598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OVS DB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C84552C-E8DD-4B7E-AFAE-8CB5AE469C30}"/>
              </a:ext>
            </a:extLst>
          </p:cNvPr>
          <p:cNvSpPr/>
          <p:nvPr/>
        </p:nvSpPr>
        <p:spPr>
          <a:xfrm>
            <a:off x="4906120" y="4773394"/>
            <a:ext cx="1200101" cy="480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OVS-Controller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0B36626-D82E-4C8A-84DF-2E972E3FF5CB}"/>
              </a:ext>
            </a:extLst>
          </p:cNvPr>
          <p:cNvSpPr txBox="1"/>
          <p:nvPr/>
        </p:nvSpPr>
        <p:spPr>
          <a:xfrm>
            <a:off x="9231391" y="3429001"/>
            <a:ext cx="73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6E6369C-DB52-46CD-A722-B41703FB1061}"/>
              </a:ext>
            </a:extLst>
          </p:cNvPr>
          <p:cNvSpPr/>
          <p:nvPr/>
        </p:nvSpPr>
        <p:spPr>
          <a:xfrm>
            <a:off x="8225239" y="4208928"/>
            <a:ext cx="378028" cy="32384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D3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F07025A9-05CD-4D94-AA31-5413382901EA}"/>
                  </a:ext>
                </a:extLst>
              </p14:cNvPr>
              <p14:cNvContentPartPr/>
              <p14:nvPr/>
            </p14:nvContentPartPr>
            <p14:xfrm>
              <a:off x="7516426" y="6257716"/>
              <a:ext cx="360" cy="36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F07025A9-05CD-4D94-AA31-5413382901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07426" y="6248716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74" name="Rectangle 73">
            <a:extLst>
              <a:ext uri="{FF2B5EF4-FFF2-40B4-BE49-F238E27FC236}">
                <a16:creationId xmlns:a16="http://schemas.microsoft.com/office/drawing/2014/main" id="{C708F6B3-D439-49FE-8527-4F0E752B01B8}"/>
              </a:ext>
            </a:extLst>
          </p:cNvPr>
          <p:cNvSpPr/>
          <p:nvPr/>
        </p:nvSpPr>
        <p:spPr>
          <a:xfrm>
            <a:off x="7007383" y="3061977"/>
            <a:ext cx="114300" cy="4571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6EC93E5-E2B3-4CA3-93D0-A1A99EC80A0B}"/>
              </a:ext>
            </a:extLst>
          </p:cNvPr>
          <p:cNvSpPr/>
          <p:nvPr/>
        </p:nvSpPr>
        <p:spPr>
          <a:xfrm>
            <a:off x="6997962" y="3179781"/>
            <a:ext cx="114300" cy="4571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74E1372-1ABF-43AE-A5F1-6210FCE7BEB2}"/>
              </a:ext>
            </a:extLst>
          </p:cNvPr>
          <p:cNvSpPr/>
          <p:nvPr/>
        </p:nvSpPr>
        <p:spPr>
          <a:xfrm>
            <a:off x="6982479" y="4245339"/>
            <a:ext cx="114300" cy="4571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449785C-BEF6-49EC-BB8F-2C3F5D0B3FD1}"/>
              </a:ext>
            </a:extLst>
          </p:cNvPr>
          <p:cNvSpPr/>
          <p:nvPr/>
        </p:nvSpPr>
        <p:spPr>
          <a:xfrm>
            <a:off x="6994345" y="4800978"/>
            <a:ext cx="114300" cy="4571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2A1707D-6604-42BD-BC98-84075B3EDA53}"/>
              </a:ext>
            </a:extLst>
          </p:cNvPr>
          <p:cNvSpPr/>
          <p:nvPr/>
        </p:nvSpPr>
        <p:spPr>
          <a:xfrm>
            <a:off x="7007383" y="2630974"/>
            <a:ext cx="114300" cy="4571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E2ED911-1411-4F26-B72B-A1C00F0D8F49}"/>
              </a:ext>
            </a:extLst>
          </p:cNvPr>
          <p:cNvSpPr/>
          <p:nvPr/>
        </p:nvSpPr>
        <p:spPr>
          <a:xfrm>
            <a:off x="6994345" y="3747817"/>
            <a:ext cx="114300" cy="4571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9720174-BCD1-4F26-99A0-48ED06178EB2}"/>
              </a:ext>
            </a:extLst>
          </p:cNvPr>
          <p:cNvCxnSpPr>
            <a:cxnSpLocks/>
            <a:endCxn id="60" idx="0"/>
          </p:cNvCxnSpPr>
          <p:nvPr/>
        </p:nvCxnSpPr>
        <p:spPr>
          <a:xfrm flipH="1">
            <a:off x="5075269" y="2617409"/>
            <a:ext cx="1446902" cy="718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75CD009-D47B-4C66-8591-0BB55AF3C5C4}"/>
              </a:ext>
            </a:extLst>
          </p:cNvPr>
          <p:cNvCxnSpPr>
            <a:cxnSpLocks/>
            <a:endCxn id="60" idx="3"/>
          </p:cNvCxnSpPr>
          <p:nvPr/>
        </p:nvCxnSpPr>
        <p:spPr>
          <a:xfrm flipH="1">
            <a:off x="5692745" y="3173500"/>
            <a:ext cx="1139538" cy="409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EEA461A-7EF2-4D30-8CC1-FE89D9F23C91}"/>
              </a:ext>
            </a:extLst>
          </p:cNvPr>
          <p:cNvCxnSpPr>
            <a:cxnSpLocks/>
            <a:endCxn id="60" idx="2"/>
          </p:cNvCxnSpPr>
          <p:nvPr/>
        </p:nvCxnSpPr>
        <p:spPr>
          <a:xfrm flipH="1" flipV="1">
            <a:off x="5075269" y="3830725"/>
            <a:ext cx="1446902" cy="88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541549B-B6B8-47F9-BDB7-23AD35B9977B}"/>
              </a:ext>
            </a:extLst>
          </p:cNvPr>
          <p:cNvCxnSpPr>
            <a:cxnSpLocks/>
            <a:endCxn id="60" idx="2"/>
          </p:cNvCxnSpPr>
          <p:nvPr/>
        </p:nvCxnSpPr>
        <p:spPr>
          <a:xfrm flipH="1" flipV="1">
            <a:off x="5075269" y="3830725"/>
            <a:ext cx="1454844" cy="702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26CBD76-D913-4510-B0D9-C2C337A34C4D}"/>
              </a:ext>
            </a:extLst>
          </p:cNvPr>
          <p:cNvCxnSpPr>
            <a:cxnSpLocks/>
            <a:endCxn id="60" idx="2"/>
          </p:cNvCxnSpPr>
          <p:nvPr/>
        </p:nvCxnSpPr>
        <p:spPr>
          <a:xfrm flipH="1" flipV="1">
            <a:off x="5075269" y="3830725"/>
            <a:ext cx="1454846" cy="1182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916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7434B-08A8-474C-A48D-C3DFE62A5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E31EE-440A-4C39-A3B1-3A5DE57FF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component of our architecture? We can use DPDK for accelerating packet processing</a:t>
            </a:r>
          </a:p>
          <a:p>
            <a:r>
              <a:rPr lang="en-US" dirty="0"/>
              <a:t>Which problem it solve? High throughput capability </a:t>
            </a:r>
          </a:p>
          <a:p>
            <a:r>
              <a:rPr lang="en-US" dirty="0"/>
              <a:t>Why to use it? </a:t>
            </a:r>
          </a:p>
          <a:p>
            <a:r>
              <a:rPr lang="en-US" dirty="0"/>
              <a:t>Draw it in picture: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C4F61-7919-47FC-9B90-31D0FA539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375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usiness Strategy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plan presentation (Ion green design, widescreen).potx" id="{866C028E-10C7-4672-8238-17D4366C073A}" vid="{2A820B7E-5093-43C8-ABD0-FF5B957D5E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Active learning to detect DDoS attacks using ranked features</Template>
  <TotalTime>457</TotalTime>
  <Words>194</Words>
  <Application>Microsoft Office PowerPoint</Application>
  <PresentationFormat>Widescreen</PresentationFormat>
  <Paragraphs>39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Business Strategy</vt:lpstr>
      <vt:lpstr>An Efficient IDS Framework for DDoS Attacks in SDN Environment May 2021 IEEE Access 8 citations</vt:lpstr>
      <vt:lpstr>Problem</vt:lpstr>
      <vt:lpstr>D3 in brief</vt:lpstr>
      <vt:lpstr>Architecture</vt:lpstr>
      <vt:lpstr>Evaluation</vt:lpstr>
      <vt:lpstr>Relation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ACoPE : An adaptive semi-supervised learning approach for complex-policy enforcement in high-bandwidth networks oct 2019 Computer Networks 1 citation</dc:title>
  <dc:creator>RH JAR</dc:creator>
  <cp:lastModifiedBy>RH JAR</cp:lastModifiedBy>
  <cp:revision>26</cp:revision>
  <cp:lastPrinted>2012-08-15T21:38:02Z</cp:lastPrinted>
  <dcterms:created xsi:type="dcterms:W3CDTF">2022-12-09T03:49:22Z</dcterms:created>
  <dcterms:modified xsi:type="dcterms:W3CDTF">2023-01-03T20:06:51Z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