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267" r:id="rId3"/>
    <p:sldId id="268" r:id="rId4"/>
    <p:sldId id="269" r:id="rId5"/>
    <p:sldId id="270" r:id="rId6"/>
    <p:sldId id="273" r:id="rId7"/>
    <p:sldId id="271" r:id="rId8"/>
    <p:sldId id="272" r:id="rId9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2424" autoAdjust="0"/>
  </p:normalViewPr>
  <p:slideViewPr>
    <p:cSldViewPr snapToGrid="0">
      <p:cViewPr varScale="1">
        <p:scale>
          <a:sx n="79" d="100"/>
          <a:sy n="79" d="100"/>
        </p:scale>
        <p:origin x="7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7E25-E720-4E0F-937E-E0F463D602A2}" type="datetime1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5955-DAD5-40A2-97C4-245CEF21FEE9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6657-7CD4-4205-AB47-E0C5BCE4FFBF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AB63-1687-4168-A4E3-F3B1E5A10328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DB65-C7D0-41B2-AEB2-8318650F9A05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5472-0E48-4DC8-9173-F8C04DE2E920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93C8-6B3F-4834-83F5-8F0D90F7F261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92C4-CFAA-4DED-9F74-A62FE8EE90B0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 descr="An empty placeholder to add an image. Click on the placeholder and select the image that you wish to add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 descr="An empty placeholder to add an image. Click on the placeholder and select the image that you wish to add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8133-CCA5-4622-AF3D-A4105A7481C7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1C268-8453-46CE-A99A-9D436C760C34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C8F9-005B-47F8-BE41-38BB3E556B40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AEF9-DD53-4325-90D9-0AD495CC9183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784D7-2173-4F54-9EFD-72DFC14DC09A}" type="datetime1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9FF4A-06DF-4905-A23D-B96EB727B314}" type="datetime1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475B-707A-4FD3-9A15-C38D2EDFC1E1}" type="datetime1">
              <a:rPr lang="en-US" smtClean="0"/>
              <a:t>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D311-1E71-4428-A6BB-D11E7DFF3163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CAA5-7EE4-4333-986F-BFC6E305D93A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FF89-112D-4F1A-9D58-A72F6D365A63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A8AD-D218-4198-AD85-ED36FA15F223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/>
          <p:cNvSpPr/>
          <p:nvPr userDrawn="1"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fld id="{A458811C-1409-41E9-A47A-5E170CFD3CD5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4" name="Rectangle 13"/>
          <p:cNvSpPr/>
          <p:nvPr userDrawn="1"/>
        </p:nvSpPr>
        <p:spPr bwMode="blackWhite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154955" y="1219200"/>
            <a:ext cx="8825658" cy="3558181"/>
          </a:xfrm>
        </p:spPr>
        <p:txBody>
          <a:bodyPr anchor="t"/>
          <a:lstStyle/>
          <a:p>
            <a:r>
              <a:rPr lang="en-US" sz="4000" dirty="0"/>
              <a:t>Identifying Application-Layer DDoS Attacks Based on Request Rhythm Matrices</a:t>
            </a:r>
            <a:br>
              <a:rPr lang="en-US" sz="4000" dirty="0"/>
            </a:br>
            <a:r>
              <a:rPr lang="en-US" sz="1600" dirty="0"/>
              <a:t>May 2019</a:t>
            </a:r>
            <a:br>
              <a:rPr lang="en-US" sz="1600" dirty="0"/>
            </a:br>
            <a:r>
              <a:rPr lang="en-US" sz="1600" dirty="0"/>
              <a:t>IEEE Access</a:t>
            </a:r>
            <a:br>
              <a:rPr lang="en-US" sz="1600" dirty="0"/>
            </a:br>
            <a:r>
              <a:rPr lang="en-US" sz="1600" dirty="0"/>
              <a:t>11 citations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Rohullah Jahanafrooz</a:t>
            </a:r>
          </a:p>
          <a:p>
            <a:r>
              <a:rPr lang="en-US" sz="1600" dirty="0"/>
              <a:t>1401/10/14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4B3EB-7961-4020-B3C3-9162A5C59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44CFD-533E-47BC-A189-2D4D68F31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Application-Layer DDoS is hard to detect</a:t>
            </a:r>
          </a:p>
          <a:p>
            <a:r>
              <a:rPr lang="en-US" dirty="0"/>
              <a:t>Goal: Detect HTTP attacks and recognize malicious hosts by getting regular users behavior. It is hard for attacker to clone this behavior.</a:t>
            </a:r>
          </a:p>
          <a:p>
            <a:r>
              <a:rPr lang="en-US" dirty="0"/>
              <a:t>Challenges: flash coward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1C967-9095-4383-B561-6E766B440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16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3514E-8036-4829-9BA8-EF5B53373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55F4A-BB14-4C21-B35F-CD963F1EF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approach</a:t>
            </a:r>
          </a:p>
          <a:p>
            <a:r>
              <a:rPr lang="en-US" dirty="0"/>
              <a:t>Attack Scenario: HTTP flood</a:t>
            </a:r>
          </a:p>
          <a:p>
            <a:r>
              <a:rPr lang="en-US" dirty="0"/>
              <a:t>Detect Web Application trajectory (content length or requested resources, dwell time) using two identifier and store for each flow in RM:</a:t>
            </a:r>
          </a:p>
          <a:p>
            <a:pPr lvl="1"/>
            <a:r>
              <a:rPr lang="en-US" dirty="0"/>
              <a:t>HTTP packet size</a:t>
            </a:r>
          </a:p>
          <a:p>
            <a:pPr lvl="1"/>
            <a:r>
              <a:rPr lang="en-US" dirty="0"/>
              <a:t>Consecutive HTTP packet’s interarrival-time in a flow</a:t>
            </a:r>
          </a:p>
          <a:p>
            <a:r>
              <a:rPr lang="en-US" dirty="0"/>
              <a:t>Detection: increase of abnormality degree in RM. Malicious host identifier using change rate-outlier compared to previous </a:t>
            </a:r>
            <a:r>
              <a:rPr lang="en-US" dirty="0" err="1"/>
              <a:t>RMs.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DA5DD-507C-4169-AF64-4709B350E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78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FA96A-A34F-4702-804B-8493B1DB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7D306-5873-41BF-A7E8-DF000E892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Components: Rhythm Matrix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0070A-4586-4530-BC29-990814048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65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11443-70C3-49D4-B695-6AE8CB357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50D62A-743B-4213-A1AE-F4B7DD6BB8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ƒ: aggregated flows from all clients towards a server in one period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Each flow F: ordered sequence of p(</a:t>
                </a:r>
                <a:r>
                  <a:rPr lang="en-US" dirty="0" err="1">
                    <a:sym typeface="Wingdings" panose="05000000000000000000" pitchFamily="2" charset="2"/>
                  </a:rPr>
                  <a:t>s,Δt</a:t>
                </a:r>
                <a:r>
                  <a:rPr lang="en-US" dirty="0">
                    <a:sym typeface="Wingdings" panose="05000000000000000000" pitchFamily="2" charset="2"/>
                  </a:rPr>
                  <a:t>): where s is the packet size and </a:t>
                </a:r>
                <a:r>
                  <a:rPr lang="en-US" dirty="0" err="1">
                    <a:sym typeface="Wingdings" panose="05000000000000000000" pitchFamily="2" charset="2"/>
                  </a:rPr>
                  <a:t>Δt</a:t>
                </a:r>
                <a:r>
                  <a:rPr lang="en-US" dirty="0">
                    <a:sym typeface="Wingdings" panose="05000000000000000000" pitchFamily="2" charset="2"/>
                  </a:rPr>
                  <a:t> is interarrival time between current packet and previous one</a:t>
                </a:r>
              </a:p>
              <a:p>
                <a:pPr marL="457200" lvl="1" indent="0">
                  <a:buNone/>
                </a:pPr>
                <a:r>
                  <a:rPr lang="en-US" sz="1800" dirty="0">
                    <a:sym typeface="Wingdings" panose="05000000000000000000" pitchFamily="2" charset="2"/>
                  </a:rPr>
                  <a:t>Flow traffic is a unidirectional ordered sequence of packets from a client towards a server during a period of time.</a:t>
                </a:r>
                <a:endParaRPr lang="en-US" sz="1600" dirty="0">
                  <a:sym typeface="Wingdings" panose="05000000000000000000" pitchFamily="2" charset="2"/>
                </a:endParaRPr>
              </a:p>
              <a:p>
                <a:pPr marL="457200" lvl="1" indent="0">
                  <a:buNone/>
                </a:pPr>
                <a:r>
                  <a:rPr lang="en-US" sz="1600" dirty="0">
                    <a:sym typeface="Wingdings" panose="05000000000000000000" pitchFamily="2" charset="2"/>
                  </a:rPr>
                  <a:t>F’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 … 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)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… 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)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600" dirty="0">
                    <a:sym typeface="Wingdings" panose="05000000000000000000" pitchFamily="2" charset="2"/>
                  </a:rPr>
                  <a:t> 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)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)</m:t>
                            </m:r>
                          </m:den>
                        </m:f>
                      </m:e>
                    </m:d>
                    <m:r>
                      <a:rPr lang="en-US" sz="16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 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𝑘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=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𝑑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1</m:t>
                                </m:r>
                              </m:sup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𝑠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𝑖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+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)</m:t>
                                </m:r>
                              </m:e>
                            </m:nary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𝑘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=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𝑑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−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1</m:t>
                                </m:r>
                              </m:sup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(</m:t>
                                </m:r>
                                <m:r>
                                  <a:rPr lang="el-GR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𝛥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)</m:t>
                                </m:r>
                              </m:e>
                            </m:nary>
                          </m:den>
                        </m:f>
                      </m:e>
                    </m:d>
                  </m:oMath>
                </a14:m>
                <a:r>
                  <a:rPr lang="en-US" sz="1600" dirty="0"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)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)</m:t>
                            </m:r>
                          </m:den>
                        </m:f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=(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inf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𝑠</m:t>
                                </m:r>
                              </m:e>
                            </m:d>
                          </m:e>
                        </m:func>
                      </m:num>
                      <m:den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𝐵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𝑠</m:t>
                                </m:r>
                              </m:e>
                            </m:d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10</m:t>
                            </m:r>
                          </m:den>
                        </m:f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log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𝛥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func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func>
                      <m:func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log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inf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⁡(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𝛥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e>
                    </m:func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sz="1600" dirty="0">
                  <a:sym typeface="Wingdings" panose="05000000000000000000" pitchFamily="2" charset="2"/>
                </a:endParaRPr>
              </a:p>
              <a:p>
                <a:pPr marL="457200" lvl="1" indent="0">
                  <a:buNone/>
                </a:pPr>
                <a:r>
                  <a:rPr lang="en-US" sz="1600" dirty="0">
                    <a:sym typeface="Wingdings" panose="05000000000000000000" pitchFamily="2" charset="2"/>
                  </a:rPr>
                  <a:t>(x(</a:t>
                </a:r>
                <a:r>
                  <a:rPr lang="en-US" sz="1600" dirty="0" err="1">
                    <a:sym typeface="Wingdings" panose="05000000000000000000" pitchFamily="2" charset="2"/>
                  </a:rPr>
                  <a:t>i</a:t>
                </a:r>
                <a:r>
                  <a:rPr lang="en-US" sz="1600" dirty="0">
                    <a:sym typeface="Wingdings" panose="05000000000000000000" pitchFamily="2" charset="2"/>
                  </a:rPr>
                  <a:t>),y(</a:t>
                </a:r>
                <a:r>
                  <a:rPr lang="en-US" sz="1600" dirty="0" err="1">
                    <a:sym typeface="Wingdings" panose="05000000000000000000" pitchFamily="2" charset="2"/>
                  </a:rPr>
                  <a:t>i</a:t>
                </a:r>
                <a:r>
                  <a:rPr lang="en-US" sz="1600" dirty="0">
                    <a:sym typeface="Wingdings" panose="05000000000000000000" pitchFamily="2" charset="2"/>
                  </a:rPr>
                  <a:t>)) = drop-points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	We set a window on F’ and produce the RM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RM: a matrix of </a:t>
                </a:r>
                <a:r>
                  <a:rPr lang="en-US" dirty="0" err="1">
                    <a:sym typeface="Wingdings" panose="05000000000000000000" pitchFamily="2" charset="2"/>
                  </a:rPr>
                  <a:t>xXy</a:t>
                </a:r>
                <a:r>
                  <a:rPr lang="en-US" dirty="0">
                    <a:sym typeface="Wingdings" panose="05000000000000000000" pitchFamily="2" charset="2"/>
                  </a:rPr>
                  <a:t> (10^dX10^d). The (</a:t>
                </a:r>
                <a:r>
                  <a:rPr lang="en-US" dirty="0" err="1">
                    <a:sym typeface="Wingdings" panose="05000000000000000000" pitchFamily="2" charset="2"/>
                  </a:rPr>
                  <a:t>x,y</a:t>
                </a:r>
                <a:r>
                  <a:rPr lang="en-US" dirty="0">
                    <a:sym typeface="Wingdings" panose="05000000000000000000" pitchFamily="2" charset="2"/>
                  </a:rPr>
                  <a:t>) in RM records the time that (</a:t>
                </a:r>
                <a:r>
                  <a:rPr lang="en-US" dirty="0" err="1">
                    <a:sym typeface="Wingdings" panose="05000000000000000000" pitchFamily="2" charset="2"/>
                  </a:rPr>
                  <a:t>x,y</a:t>
                </a:r>
                <a:r>
                  <a:rPr lang="en-US" dirty="0">
                    <a:sym typeface="Wingdings" panose="05000000000000000000" pitchFamily="2" charset="2"/>
                  </a:rPr>
                  <a:t>) is generated from </a:t>
                </a:r>
                <a:r>
                  <a:rPr lang="en-US" dirty="0"/>
                  <a:t>ƒ’.</a:t>
                </a:r>
              </a:p>
              <a:p>
                <a:endParaRPr lang="en-US" dirty="0">
                  <a:sym typeface="Wingdings" panose="05000000000000000000" pitchFamily="2" charset="2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50D62A-743B-4213-A1AE-F4B7DD6BB8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A20046-CA91-46D5-BA8A-566B9D24F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89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59516-F478-47C9-A092-48CAAAF5E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0C0A2D-BBD8-4DCE-B9EC-C161C182F8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Change rate and DDoS detection: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𝑅𝑀</m:t>
                        </m:r>
                      </m:e>
                    </m:acc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𝑅𝑀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𝑅𝑀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𝑅𝑀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sz="1400" b="0" i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𝑅𝑀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: current RM,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𝑅𝑀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previous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𝑅𝑀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𝑀𝑎𝑡𝑟𝑖𝑐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𝑏𝑎𝑠𝑒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𝑚𝑎𝑡𝑟𝑖𝑐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), 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𝑅𝑀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𝑅𝑀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sz="1400" dirty="0"/>
                  <a:t>(Change rate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400" dirty="0"/>
                  <a:t>, and if 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&gt;1: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abnorma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𝑙𝑖𝑡𝑦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𝑑𝑒𝑔𝑟𝑒𝑒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𝑅𝑀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e>
                    </m:nary>
                  </m:oMath>
                </a14:m>
                <a:r>
                  <a:rPr lang="en-US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̅"/>
                        <m:ctrlP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  <a:p>
                <a:pPr lvl="1"/>
                <a:r>
                  <a:rPr lang="en-US" sz="1400" dirty="0"/>
                  <a:t>We define threshold on 𝛾</a:t>
                </a:r>
              </a:p>
              <a:p>
                <a:r>
                  <a:rPr lang="en-US" dirty="0"/>
                  <a:t>Outliers and Malicious Host Identification: majority drop-points of one malicious host would fall on abnormal growth elements then we can Identify malicious hosts according to their drop-points in RM.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0C0A2D-BBD8-4DCE-B9EC-C161C182F8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 r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29E53-4A98-405C-9ED6-65E65FBE4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44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22FD6-269E-45DC-996F-2950BC167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F32D4-0B10-4669-83D9-084FB3844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Benign traffic with different HTTP floods generated by LOIC:</a:t>
            </a:r>
          </a:p>
          <a:p>
            <a:pPr lvl="1"/>
            <a:r>
              <a:rPr lang="en-US" dirty="0"/>
              <a:t>Efficient in detection of AL-DDOS. By increasing Pkt </a:t>
            </a:r>
            <a:r>
              <a:rPr lang="en-US" dirty="0">
                <a:sym typeface="Wingdings" panose="05000000000000000000" pitchFamily="2" charset="2"/>
              </a:rPr>
              <a:t> TPR increases and  FPR decreases.</a:t>
            </a:r>
            <a:endParaRPr lang="en-US" dirty="0"/>
          </a:p>
          <a:p>
            <a:pPr lvl="1"/>
            <a:r>
              <a:rPr lang="en-US" dirty="0"/>
              <a:t>Discriminate flash coward</a:t>
            </a:r>
          </a:p>
          <a:p>
            <a:r>
              <a:rPr lang="en-US" dirty="0"/>
              <a:t>High accuracy, low complexity, and adaptive.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91740-7C8B-46CF-B388-3AF8C66B2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25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BCF43-148D-4F4E-8FE0-8369E9826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67809-FA90-4E88-8491-7260B35A4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component of our architecture? It is like our work </a:t>
            </a:r>
          </a:p>
          <a:p>
            <a:r>
              <a:rPr lang="en-US" dirty="0"/>
              <a:t>Which problem it solve? Defending against HTTP floods</a:t>
            </a:r>
          </a:p>
          <a:p>
            <a:r>
              <a:rPr lang="en-US" dirty="0"/>
              <a:t>Why to use it? Low FPR for flash cowards</a:t>
            </a:r>
          </a:p>
          <a:p>
            <a:r>
              <a:rPr lang="en-US" dirty="0"/>
              <a:t>Draw it in picture: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5897B-26C8-476F-B978-81A05CEED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624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siness Strategy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plan presentation (Ion green design, widescreen).potx" id="{866C028E-10C7-4672-8238-17D4366C073A}" vid="{2A820B7E-5093-43C8-ABD0-FF5B957D5E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Active learning to detect DDoS attacks using ranked features</Template>
  <TotalTime>893</TotalTime>
  <Words>451</Words>
  <Application>Microsoft Office PowerPoint</Application>
  <PresentationFormat>Widescreen</PresentationFormat>
  <Paragraphs>48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 Math</vt:lpstr>
      <vt:lpstr>Century Gothic</vt:lpstr>
      <vt:lpstr>Wingdings 3</vt:lpstr>
      <vt:lpstr>Business Strategy</vt:lpstr>
      <vt:lpstr>Identifying Application-Layer DDoS Attacks Based on Request Rhythm Matrices May 2019 IEEE Access 11 citations</vt:lpstr>
      <vt:lpstr>Problem</vt:lpstr>
      <vt:lpstr>In brief</vt:lpstr>
      <vt:lpstr>Architecture</vt:lpstr>
      <vt:lpstr>Algorithm</vt:lpstr>
      <vt:lpstr>PowerPoint Presentation</vt:lpstr>
      <vt:lpstr>Evaluation</vt:lpstr>
      <vt:lpstr>Relation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ACoPE : An adaptive semi-supervised learning approach for complex-policy enforcement in high-bandwidth networks oct 2019 Computer Networks 1 citation</dc:title>
  <dc:creator>RH JAR</dc:creator>
  <cp:lastModifiedBy>RH JAR</cp:lastModifiedBy>
  <cp:revision>52</cp:revision>
  <cp:lastPrinted>2012-08-15T21:38:02Z</cp:lastPrinted>
  <dcterms:created xsi:type="dcterms:W3CDTF">2022-12-09T03:49:22Z</dcterms:created>
  <dcterms:modified xsi:type="dcterms:W3CDTF">2023-01-04T08:16:43Z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