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72" r:id="rId3"/>
    <p:sldId id="273" r:id="rId4"/>
    <p:sldId id="274" r:id="rId5"/>
    <p:sldId id="275" r:id="rId6"/>
    <p:sldId id="278" r:id="rId7"/>
    <p:sldId id="276" r:id="rId8"/>
    <p:sldId id="277" r:id="rId9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2424" autoAdjust="0"/>
  </p:normalViewPr>
  <p:slideViewPr>
    <p:cSldViewPr snapToGrid="0">
      <p:cViewPr varScale="1">
        <p:scale>
          <a:sx n="79" d="100"/>
          <a:sy n="79" d="100"/>
        </p:scale>
        <p:origin x="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7E25-E720-4E0F-937E-E0F463D602A2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5955-DAD5-40A2-97C4-245CEF21FEE9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6657-7CD4-4205-AB47-E0C5BCE4FFBF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AB63-1687-4168-A4E3-F3B1E5A10328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DB65-C7D0-41B2-AEB2-8318650F9A05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5472-0E48-4DC8-9173-F8C04DE2E920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93C8-6B3F-4834-83F5-8F0D90F7F261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92C4-CFAA-4DED-9F74-A62FE8EE90B0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8133-CCA5-4622-AF3D-A4105A7481C7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1C268-8453-46CE-A99A-9D436C760C34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C8F9-005B-47F8-BE41-38BB3E556B40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AEF9-DD53-4325-90D9-0AD495CC9183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84D7-2173-4F54-9EFD-72DFC14DC09A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FF4A-06DF-4905-A23D-B96EB727B314}" type="datetime1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475B-707A-4FD3-9A15-C38D2EDFC1E1}" type="datetime1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D311-1E71-4428-A6BB-D11E7DFF3163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CAA5-7EE4-4333-986F-BFC6E305D93A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FF89-112D-4F1A-9D58-A72F6D365A63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A8AD-D218-4198-AD85-ED36FA15F223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fld id="{A458811C-1409-41E9-A47A-5E170CFD3CD5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Rectangle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54955" y="1219200"/>
            <a:ext cx="8825658" cy="3558181"/>
          </a:xfrm>
        </p:spPr>
        <p:txBody>
          <a:bodyPr anchor="t"/>
          <a:lstStyle/>
          <a:p>
            <a:r>
              <a:rPr lang="en-US" sz="4000" dirty="0"/>
              <a:t>Real-Time Sketch-Based Adaptive DDoS Detection for ISP Network</a:t>
            </a:r>
            <a:br>
              <a:rPr lang="en-US" sz="4000" dirty="0"/>
            </a:br>
            <a:r>
              <a:rPr lang="en-US" sz="1600" dirty="0"/>
              <a:t>2021</a:t>
            </a:r>
            <a:br>
              <a:rPr lang="en-US" sz="1600" dirty="0"/>
            </a:br>
            <a:r>
              <a:rPr lang="en-US" sz="1600" dirty="0"/>
              <a:t>Security &amp; Communication Networks</a:t>
            </a:r>
            <a:br>
              <a:rPr lang="en-US" sz="1600" dirty="0"/>
            </a:br>
            <a:r>
              <a:rPr lang="en-US" sz="1600" dirty="0"/>
              <a:t>no citations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Rohullah Jahanafrooz</a:t>
            </a:r>
          </a:p>
          <a:p>
            <a:r>
              <a:rPr lang="en-US" sz="1600" dirty="0"/>
              <a:t>1401/10/13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8FB0-BEC0-4547-B381-67E3A78B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D7CBE-10D4-4FC1-94C9-388AE94AB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Challenge: Machine Learning model updating are time consuming</a:t>
            </a:r>
          </a:p>
          <a:p>
            <a:r>
              <a:rPr lang="en-US" dirty="0"/>
              <a:t>Goal: adaptive resource efficient DDoS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79EED-B6EC-4AB0-8A77-30D7B8D6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4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30BE-9842-47FA-AE35-23817C4D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RT-SAD in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E8355-3252-484F-9A19-EB2B9382A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Backbone-base (because it is a sample of high-speed network) traffic aggregation and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401B2-B2A8-4F86-86C4-5B36CEE03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93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3253D-2A5C-4935-A5EE-8FA40093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4F44B-675A-4385-A04F-C195322640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Four sketches</a:t>
            </a:r>
          </a:p>
          <a:p>
            <a:r>
              <a:rPr lang="en-US" dirty="0"/>
              <a:t>Modules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E427D-09F1-47D7-9C55-0C0834F9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0E09BD-4FB7-4811-9FD2-7CA90520AB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68778" y="1357489"/>
            <a:ext cx="3532909" cy="3322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E080B5-4907-40D6-B181-AD90515A3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691" y="4679908"/>
            <a:ext cx="7978018" cy="163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5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42821-2C3D-48E5-BB46-22ED80C33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-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A66BA-39C8-4A43-8CA5-82923BB3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69047D-13CF-4123-81BB-9ACD10FAC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638"/>
            <a:ext cx="8947150" cy="4195762"/>
          </a:xfrm>
        </p:spPr>
        <p:txBody>
          <a:bodyPr/>
          <a:lstStyle/>
          <a:p>
            <a:r>
              <a:rPr lang="en-US" dirty="0"/>
              <a:t>Key idea: significant change in asymmetric value for a victim </a:t>
            </a:r>
            <a:r>
              <a:rPr lang="en-US" dirty="0" err="1"/>
              <a:t>ip’s</a:t>
            </a:r>
            <a:r>
              <a:rPr lang="en-US" dirty="0"/>
              <a:t> single feature (DIP) in a time window.</a:t>
            </a:r>
          </a:p>
          <a:p>
            <a:r>
              <a:rPr lang="en-US" dirty="0"/>
              <a:t>Flow(</a:t>
            </a:r>
            <a:r>
              <a:rPr lang="en-US" dirty="0" err="1"/>
              <a:t>srcIP,dstIP</a:t>
            </a:r>
            <a:r>
              <a:rPr lang="en-US" dirty="0"/>
              <a:t>) aggregation in each time window</a:t>
            </a:r>
          </a:p>
          <a:p>
            <a:r>
              <a:rPr lang="en-US" dirty="0"/>
              <a:t>Detection: threshold on a feature, that has asymmetric value for </a:t>
            </a:r>
            <a:r>
              <a:rPr lang="en-US" dirty="0" err="1"/>
              <a:t>destIP</a:t>
            </a:r>
            <a:r>
              <a:rPr lang="en-US" dirty="0"/>
              <a:t>(DIP).                      DIP is victim IP</a:t>
            </a:r>
          </a:p>
          <a:p>
            <a:pPr lvl="1"/>
            <a:r>
              <a:rPr lang="en-US" dirty="0"/>
              <a:t>Feature of DIP: current window value, predicated value, threshold calculated based on previous time windows. </a:t>
            </a:r>
          </a:p>
          <a:p>
            <a:pPr lvl="1"/>
            <a:r>
              <a:rPr lang="en-US" dirty="0"/>
              <a:t>At the end of window Updates only normal IP’s predictive and threshold values ( so the all three tables in Attack  detection module are constantly updating)</a:t>
            </a:r>
          </a:p>
          <a:p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C6DC52F-1286-4C71-9156-1E04FDDCC5A0}"/>
              </a:ext>
            </a:extLst>
          </p:cNvPr>
          <p:cNvSpPr/>
          <p:nvPr/>
        </p:nvSpPr>
        <p:spPr>
          <a:xfrm>
            <a:off x="3221182" y="3664527"/>
            <a:ext cx="1122218" cy="218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46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8D6E-01E0-4F97-A67F-C277788C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188E5-73F2-4AB0-9A38-379BA5211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E078C2-A89F-4A16-A3B1-3BB7C70E5394}"/>
              </a:ext>
            </a:extLst>
          </p:cNvPr>
          <p:cNvSpPr/>
          <p:nvPr/>
        </p:nvSpPr>
        <p:spPr>
          <a:xfrm>
            <a:off x="804970" y="2604654"/>
            <a:ext cx="1738745" cy="4376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507BE0-29A6-4ED1-834E-FFB0AA6A1D00}"/>
              </a:ext>
            </a:extLst>
          </p:cNvPr>
          <p:cNvSpPr/>
          <p:nvPr/>
        </p:nvSpPr>
        <p:spPr>
          <a:xfrm>
            <a:off x="1179510" y="3398847"/>
            <a:ext cx="89361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Sip        Dip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C9C90F-4EC7-4E8C-9D3F-81A80BDA29FC}"/>
              </a:ext>
            </a:extLst>
          </p:cNvPr>
          <p:cNvSpPr/>
          <p:nvPr/>
        </p:nvSpPr>
        <p:spPr>
          <a:xfrm>
            <a:off x="901952" y="2791691"/>
            <a:ext cx="223290" cy="131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F39886-5AA0-48EB-BDDB-0D2C7866C65A}"/>
              </a:ext>
            </a:extLst>
          </p:cNvPr>
          <p:cNvSpPr/>
          <p:nvPr/>
        </p:nvSpPr>
        <p:spPr>
          <a:xfrm>
            <a:off x="901952" y="2777837"/>
            <a:ext cx="223290" cy="131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120A06-7582-48D1-B86C-F43D1E8A183F}"/>
              </a:ext>
            </a:extLst>
          </p:cNvPr>
          <p:cNvSpPr/>
          <p:nvPr/>
        </p:nvSpPr>
        <p:spPr>
          <a:xfrm>
            <a:off x="1241303" y="2777837"/>
            <a:ext cx="223290" cy="131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8F0028-8B6B-4CCC-B3F8-7980E063553E}"/>
              </a:ext>
            </a:extLst>
          </p:cNvPr>
          <p:cNvSpPr/>
          <p:nvPr/>
        </p:nvSpPr>
        <p:spPr>
          <a:xfrm>
            <a:off x="1580654" y="2777837"/>
            <a:ext cx="223290" cy="131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7A941B-E17C-46AF-B00D-D73FAC572F27}"/>
              </a:ext>
            </a:extLst>
          </p:cNvPr>
          <p:cNvSpPr/>
          <p:nvPr/>
        </p:nvSpPr>
        <p:spPr>
          <a:xfrm>
            <a:off x="1920005" y="2774373"/>
            <a:ext cx="223290" cy="131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D95FA6-FC27-4F2A-8075-B492403114A7}"/>
              </a:ext>
            </a:extLst>
          </p:cNvPr>
          <p:cNvSpPr/>
          <p:nvPr/>
        </p:nvSpPr>
        <p:spPr>
          <a:xfrm>
            <a:off x="2259356" y="2777837"/>
            <a:ext cx="223290" cy="131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0C55BA0-BF74-4EC1-A8C0-08AB479BC845}"/>
              </a:ext>
            </a:extLst>
          </p:cNvPr>
          <p:cNvCxnSpPr/>
          <p:nvPr/>
        </p:nvCxnSpPr>
        <p:spPr>
          <a:xfrm flipV="1">
            <a:off x="2259355" y="3124199"/>
            <a:ext cx="796977" cy="4030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032D800-BEB2-43BA-962C-E07357B0EB3D}"/>
              </a:ext>
            </a:extLst>
          </p:cNvPr>
          <p:cNvCxnSpPr>
            <a:cxnSpLocks/>
          </p:cNvCxnSpPr>
          <p:nvPr/>
        </p:nvCxnSpPr>
        <p:spPr>
          <a:xfrm>
            <a:off x="2259356" y="3595255"/>
            <a:ext cx="796977" cy="4030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EDA5D91-D558-48A1-968B-C9ED90B73C74}"/>
              </a:ext>
            </a:extLst>
          </p:cNvPr>
          <p:cNvSpPr txBox="1"/>
          <p:nvPr/>
        </p:nvSpPr>
        <p:spPr>
          <a:xfrm>
            <a:off x="3056332" y="2935332"/>
            <a:ext cx="33043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Sketch_exist</a:t>
            </a:r>
            <a:r>
              <a:rPr lang="en-US" sz="900" dirty="0"/>
              <a:t>(</a:t>
            </a:r>
            <a:r>
              <a:rPr lang="en-US" sz="900" dirty="0" err="1"/>
              <a:t>sip,dip</a:t>
            </a:r>
            <a:r>
              <a:rPr lang="en-US" sz="900" dirty="0"/>
              <a:t>)++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1BAD2C4-8E29-4ABF-9B97-6ADA739ED6C6}"/>
              </a:ext>
            </a:extLst>
          </p:cNvPr>
          <p:cNvCxnSpPr/>
          <p:nvPr/>
        </p:nvCxnSpPr>
        <p:spPr>
          <a:xfrm flipV="1">
            <a:off x="2259356" y="3122979"/>
            <a:ext cx="796977" cy="4030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4BE2278-E635-40A5-92BD-E60E18FCC863}"/>
              </a:ext>
            </a:extLst>
          </p:cNvPr>
          <p:cNvSpPr txBox="1"/>
          <p:nvPr/>
        </p:nvSpPr>
        <p:spPr>
          <a:xfrm>
            <a:off x="3056332" y="3796756"/>
            <a:ext cx="33043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Sketch_exist</a:t>
            </a:r>
            <a:r>
              <a:rPr lang="en-US" sz="900" dirty="0"/>
              <a:t>(</a:t>
            </a:r>
            <a:r>
              <a:rPr lang="en-US" sz="900" dirty="0" err="1"/>
              <a:t>dip,sip</a:t>
            </a:r>
            <a:r>
              <a:rPr lang="en-US" sz="900" dirty="0"/>
              <a:t>)++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7DA2D8-E15C-4242-A22C-AC71E24179FB}"/>
              </a:ext>
            </a:extLst>
          </p:cNvPr>
          <p:cNvSpPr txBox="1"/>
          <p:nvPr/>
        </p:nvSpPr>
        <p:spPr>
          <a:xfrm>
            <a:off x="646111" y="3071631"/>
            <a:ext cx="2854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Arriving flow record</a:t>
            </a:r>
          </a:p>
        </p:txBody>
      </p:sp>
    </p:spTree>
    <p:extLst>
      <p:ext uri="{BB962C8B-B14F-4D97-AF65-F5344CB8AC3E}">
        <p14:creationId xmlns:p14="http://schemas.microsoft.com/office/powerpoint/2010/main" val="411791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1BAF-47CC-4261-A51B-065EBB2C7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D358A-8284-4F73-8D63-1D0979BC6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Testbed architecture: </a:t>
            </a:r>
          </a:p>
          <a:p>
            <a:r>
              <a:rPr lang="en-US" dirty="0"/>
              <a:t>Datasets: captured attack traffic generated by Stress tool.</a:t>
            </a:r>
          </a:p>
          <a:p>
            <a:r>
              <a:rPr lang="en-US" dirty="0"/>
              <a:t>Criteria:</a:t>
            </a:r>
          </a:p>
          <a:p>
            <a:pPr lvl="1"/>
            <a:r>
              <a:rPr lang="en-US" dirty="0"/>
              <a:t>Detection latency and accuracy</a:t>
            </a:r>
          </a:p>
          <a:p>
            <a:pPr lvl="1"/>
            <a:r>
              <a:rPr lang="en-US" dirty="0"/>
              <a:t>Sketch table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AA604-04B5-4192-9956-71840675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35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5EBB-1E1F-4B4D-8247-BEEAFB0EB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94C59-B7BC-4F13-8100-FE90B6823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component of our architecture? Sketch, analyzer</a:t>
            </a:r>
          </a:p>
          <a:p>
            <a:r>
              <a:rPr lang="en-US" dirty="0"/>
              <a:t>Which problem it solve? Attack detection based on previous samples</a:t>
            </a:r>
          </a:p>
          <a:p>
            <a:r>
              <a:rPr lang="en-US" dirty="0"/>
              <a:t>Why to use it? Simple and low resource usage</a:t>
            </a:r>
          </a:p>
          <a:p>
            <a:r>
              <a:rPr lang="en-US" dirty="0"/>
              <a:t>Draw it in picture: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9EF05-5D8F-47D7-9C85-1865FB6C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00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Strategy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plan presentation (Ion green design, widescreen).potx" id="{866C028E-10C7-4672-8238-17D4366C073A}" vid="{2A820B7E-5093-43C8-ABD0-FF5B957D5E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Active learning to detect DDoS attacks using ranked features</Template>
  <TotalTime>608</TotalTime>
  <Words>251</Words>
  <Application>Microsoft Office PowerPoint</Application>
  <PresentationFormat>Widescreen</PresentationFormat>
  <Paragraphs>41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Business Strategy</vt:lpstr>
      <vt:lpstr>Real-Time Sketch-Based Adaptive DDoS Detection for ISP Network 2021 Security &amp; Communication Networks no citations</vt:lpstr>
      <vt:lpstr>Problem</vt:lpstr>
      <vt:lpstr>RT-SAD in brief</vt:lpstr>
      <vt:lpstr>Architecture</vt:lpstr>
      <vt:lpstr>Workflow - algorithm</vt:lpstr>
      <vt:lpstr>Workflow</vt:lpstr>
      <vt:lpstr>Evaluation</vt:lpstr>
      <vt:lpstr>Relation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ACoPE : An adaptive semi-supervised learning approach for complex-policy enforcement in high-bandwidth networks oct 2019 Computer Networks 1 citation</dc:title>
  <dc:creator>RH JAR</dc:creator>
  <cp:lastModifiedBy>RH JAR</cp:lastModifiedBy>
  <cp:revision>45</cp:revision>
  <cp:lastPrinted>2012-08-15T21:38:02Z</cp:lastPrinted>
  <dcterms:created xsi:type="dcterms:W3CDTF">2022-12-09T03:49:22Z</dcterms:created>
  <dcterms:modified xsi:type="dcterms:W3CDTF">2023-01-03T22:05:19Z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