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6" r:id="rId4"/>
    <p:sldId id="268" r:id="rId5"/>
    <p:sldId id="269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>
        <p:scale>
          <a:sx n="100" d="100"/>
          <a:sy n="100" d="100"/>
        </p:scale>
        <p:origin x="-42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9T09:55:30.8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An Efficient IDS Framework for DDoS Attacks in SDN Environment</a:t>
            </a:r>
            <a:br>
              <a:rPr lang="en-US" sz="4000" dirty="0"/>
            </a:br>
            <a:r>
              <a:rPr lang="en-US" sz="1600" dirty="0"/>
              <a:t>May 2021</a:t>
            </a:r>
            <a:br>
              <a:rPr lang="en-US" sz="1600" dirty="0"/>
            </a:br>
            <a:r>
              <a:rPr lang="en-US" sz="1600" dirty="0"/>
              <a:t>IEEE Access</a:t>
            </a:r>
            <a:br>
              <a:rPr lang="en-US" sz="1600" dirty="0"/>
            </a:br>
            <a:r>
              <a:rPr lang="en-US" sz="1600" dirty="0"/>
              <a:t>8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1401/09/18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SDN:</a:t>
            </a:r>
          </a:p>
          <a:p>
            <a:pPr lvl="1"/>
            <a:r>
              <a:rPr lang="en-US" dirty="0"/>
              <a:t>Benefits: control, program, scalability, adaptive, dynamic</a:t>
            </a:r>
          </a:p>
          <a:p>
            <a:pPr lvl="1"/>
            <a:r>
              <a:rPr lang="en-US" dirty="0"/>
              <a:t> defects: centralized, dummy switches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53B3E-E326-49D9-9C37-8DC8C0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D66-6E47-483D-BB68-F3870CB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7F5A-A5B0-40F7-82F0-AF87064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DPDK based DDoS detection</a:t>
            </a:r>
          </a:p>
          <a:p>
            <a:r>
              <a:rPr lang="en-US" dirty="0"/>
              <a:t>An lightweight statistical algorithm implemented some parts of it in Data-Plane</a:t>
            </a:r>
            <a:r>
              <a:rPr lang="fa-IR" dirty="0"/>
              <a:t>.</a:t>
            </a:r>
            <a:endParaRPr lang="en-US" dirty="0"/>
          </a:p>
          <a:p>
            <a:pPr lvl="1"/>
            <a:r>
              <a:rPr lang="en-US" dirty="0"/>
              <a:t>One parameter </a:t>
            </a:r>
            <a:r>
              <a:rPr lang="en-US"/>
              <a:t>unpredicted changes</a:t>
            </a:r>
            <a:endParaRPr lang="en-US" dirty="0"/>
          </a:p>
          <a:p>
            <a:r>
              <a:rPr lang="en-US" dirty="0"/>
              <a:t>NFV-based : no hardware-dependent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99B7E-B7EB-4989-A026-9D2234FA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0B7-6FC3-4677-AD76-19E0E9B8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65EE8-A639-4897-85C1-2899F8A5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45239-2964-43C4-8BD4-3500133C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94" y="1580967"/>
            <a:ext cx="3923228" cy="2993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319CD-9B77-4AED-B73E-E88E7192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31" y="1969261"/>
            <a:ext cx="4565574" cy="248892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380890-EB8A-4E32-8849-4CC9BC23BDF8}"/>
              </a:ext>
            </a:extLst>
          </p:cNvPr>
          <p:cNvCxnSpPr>
            <a:cxnSpLocks/>
          </p:cNvCxnSpPr>
          <p:nvPr/>
        </p:nvCxnSpPr>
        <p:spPr>
          <a:xfrm>
            <a:off x="2998694" y="2447365"/>
            <a:ext cx="2949637" cy="1290917"/>
          </a:xfrm>
          <a:prstGeom prst="bentConnector3">
            <a:avLst>
              <a:gd name="adj1" fmla="val 308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5F77-4F73-41CE-AA05-1D38839D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B240-2831-45EE-8ADC-5206F7BC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64C66-5F38-4F41-91B7-491393DA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41AD6-0FEB-422C-AAF1-DFFC60D5C353}"/>
              </a:ext>
            </a:extLst>
          </p:cNvPr>
          <p:cNvSpPr/>
          <p:nvPr/>
        </p:nvSpPr>
        <p:spPr>
          <a:xfrm>
            <a:off x="1748118" y="3333749"/>
            <a:ext cx="1640541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OVS</a:t>
            </a:r>
            <a:r>
              <a:rPr lang="en-US" sz="1100" dirty="0"/>
              <a:t>-daemon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F2AAA-67DE-4D1C-928F-0FF6DED2CD37}"/>
              </a:ext>
            </a:extLst>
          </p:cNvPr>
          <p:cNvSpPr/>
          <p:nvPr/>
        </p:nvSpPr>
        <p:spPr>
          <a:xfrm>
            <a:off x="4528201" y="2052917"/>
            <a:ext cx="3822423" cy="419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582E9-FA5E-457A-8B21-B2AD39C277F4}"/>
              </a:ext>
            </a:extLst>
          </p:cNvPr>
          <p:cNvSpPr/>
          <p:nvPr/>
        </p:nvSpPr>
        <p:spPr>
          <a:xfrm>
            <a:off x="4965079" y="2219323"/>
            <a:ext cx="1945445" cy="371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33703-70E1-4460-9A64-122B51900252}"/>
              </a:ext>
            </a:extLst>
          </p:cNvPr>
          <p:cNvSpPr/>
          <p:nvPr/>
        </p:nvSpPr>
        <p:spPr>
          <a:xfrm>
            <a:off x="5119771" y="2400299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OVS</a:t>
            </a:r>
            <a:r>
              <a:rPr lang="en-US" sz="1100" dirty="0"/>
              <a:t>-daemon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3C160-0823-4709-9576-612B9851CAE9}"/>
              </a:ext>
            </a:extLst>
          </p:cNvPr>
          <p:cNvSpPr/>
          <p:nvPr/>
        </p:nvSpPr>
        <p:spPr>
          <a:xfrm>
            <a:off x="5119770" y="2976281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PacketGen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492A4-3145-4CE5-8A5F-87FCE4D02146}"/>
              </a:ext>
            </a:extLst>
          </p:cNvPr>
          <p:cNvSpPr/>
          <p:nvPr/>
        </p:nvSpPr>
        <p:spPr>
          <a:xfrm>
            <a:off x="5119769" y="3552263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AttackGen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7DD-F759-4038-850F-2E67835E9F39}"/>
              </a:ext>
            </a:extLst>
          </p:cNvPr>
          <p:cNvSpPr/>
          <p:nvPr/>
        </p:nvSpPr>
        <p:spPr>
          <a:xfrm>
            <a:off x="5110346" y="4136751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999EE-E749-42C7-943C-26439F9C5557}"/>
              </a:ext>
            </a:extLst>
          </p:cNvPr>
          <p:cNvSpPr/>
          <p:nvPr/>
        </p:nvSpPr>
        <p:spPr>
          <a:xfrm>
            <a:off x="5119767" y="4704227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Faucet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6BCB0-8138-4834-8DE3-F2BB01701967}"/>
              </a:ext>
            </a:extLst>
          </p:cNvPr>
          <p:cNvSpPr/>
          <p:nvPr/>
        </p:nvSpPr>
        <p:spPr>
          <a:xfrm>
            <a:off x="4965079" y="5356616"/>
            <a:ext cx="1945445" cy="577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95358711-0507-4127-9A55-4443B18AF21B}"/>
              </a:ext>
            </a:extLst>
          </p:cNvPr>
          <p:cNvSpPr/>
          <p:nvPr/>
        </p:nvSpPr>
        <p:spPr>
          <a:xfrm>
            <a:off x="1748118" y="4580964"/>
            <a:ext cx="490257" cy="575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OVS 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457302-B99E-404D-B029-7B73F65F23BA}"/>
              </a:ext>
            </a:extLst>
          </p:cNvPr>
          <p:cNvSpPr/>
          <p:nvPr/>
        </p:nvSpPr>
        <p:spPr>
          <a:xfrm>
            <a:off x="2438449" y="4472221"/>
            <a:ext cx="1200101" cy="48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OVS-Controller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071DE-9A11-4268-8A0B-E18FF1859B1B}"/>
              </a:ext>
            </a:extLst>
          </p:cNvPr>
          <p:cNvSpPr txBox="1"/>
          <p:nvPr/>
        </p:nvSpPr>
        <p:spPr>
          <a:xfrm>
            <a:off x="7229475" y="342900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89C71-7C7E-4CA7-AAB7-90047AEC41F0}"/>
              </a:ext>
            </a:extLst>
          </p:cNvPr>
          <p:cNvSpPr/>
          <p:nvPr/>
        </p:nvSpPr>
        <p:spPr>
          <a:xfrm>
            <a:off x="6223323" y="4208927"/>
            <a:ext cx="378028" cy="3238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8A63CE-2A60-4265-ABFE-A40BE64612C5}"/>
                  </a:ext>
                </a:extLst>
              </p14:cNvPr>
              <p14:cNvContentPartPr/>
              <p14:nvPr/>
            </p14:nvContentPartPr>
            <p14:xfrm>
              <a:off x="5514510" y="625771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8A63CE-2A60-4265-ABFE-A40BE6461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5870" y="62487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39D54A1-3C95-487A-9B29-5D28BF6ED7D4}"/>
              </a:ext>
            </a:extLst>
          </p:cNvPr>
          <p:cNvSpPr/>
          <p:nvPr/>
        </p:nvSpPr>
        <p:spPr>
          <a:xfrm>
            <a:off x="5005467" y="3061976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689311-20E8-4C72-A6E9-BDA8400F28DF}"/>
              </a:ext>
            </a:extLst>
          </p:cNvPr>
          <p:cNvSpPr/>
          <p:nvPr/>
        </p:nvSpPr>
        <p:spPr>
          <a:xfrm>
            <a:off x="4996046" y="3179780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1ED8F8-B7B2-47A4-8EFD-6FDF0BA128DA}"/>
              </a:ext>
            </a:extLst>
          </p:cNvPr>
          <p:cNvSpPr/>
          <p:nvPr/>
        </p:nvSpPr>
        <p:spPr>
          <a:xfrm>
            <a:off x="4980563" y="4245338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EBB4E-F024-400B-A8F2-967D27605ED8}"/>
              </a:ext>
            </a:extLst>
          </p:cNvPr>
          <p:cNvSpPr/>
          <p:nvPr/>
        </p:nvSpPr>
        <p:spPr>
          <a:xfrm>
            <a:off x="4992429" y="4800977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C16A2D-7145-4AB3-96A3-8E340B950CE4}"/>
              </a:ext>
            </a:extLst>
          </p:cNvPr>
          <p:cNvSpPr/>
          <p:nvPr/>
        </p:nvSpPr>
        <p:spPr>
          <a:xfrm>
            <a:off x="5005467" y="2630973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E38354-EB21-4FF8-9620-08B5190C88A8}"/>
              </a:ext>
            </a:extLst>
          </p:cNvPr>
          <p:cNvSpPr/>
          <p:nvPr/>
        </p:nvSpPr>
        <p:spPr>
          <a:xfrm>
            <a:off x="4992429" y="3747816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9A4AE0-7612-4622-B459-C8E3A95B8B2C}"/>
              </a:ext>
            </a:extLst>
          </p:cNvPr>
          <p:cNvCxnSpPr/>
          <p:nvPr/>
        </p:nvCxnSpPr>
        <p:spPr>
          <a:xfrm flipH="1">
            <a:off x="2758607" y="2617408"/>
            <a:ext cx="1761647" cy="7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A45990-0293-4EAA-B889-C2A9D0B5497E}"/>
              </a:ext>
            </a:extLst>
          </p:cNvPr>
          <p:cNvCxnSpPr>
            <a:endCxn id="5" idx="3"/>
          </p:cNvCxnSpPr>
          <p:nvPr/>
        </p:nvCxnSpPr>
        <p:spPr>
          <a:xfrm flipH="1">
            <a:off x="3388659" y="3333749"/>
            <a:ext cx="1139538" cy="32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937701-2140-465D-8CAD-807CD07B0672}"/>
              </a:ext>
            </a:extLst>
          </p:cNvPr>
          <p:cNvCxnSpPr/>
          <p:nvPr/>
        </p:nvCxnSpPr>
        <p:spPr>
          <a:xfrm flipH="1" flipV="1">
            <a:off x="3396606" y="3898239"/>
            <a:ext cx="1123648" cy="2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77B64B-C2BF-44EC-9331-034682BEAB48}"/>
              </a:ext>
            </a:extLst>
          </p:cNvPr>
          <p:cNvCxnSpPr/>
          <p:nvPr/>
        </p:nvCxnSpPr>
        <p:spPr>
          <a:xfrm flipH="1" flipV="1">
            <a:off x="2986311" y="3990974"/>
            <a:ext cx="1541886" cy="54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387BCF-B2A0-4949-85B4-EE8AD401760A}"/>
              </a:ext>
            </a:extLst>
          </p:cNvPr>
          <p:cNvCxnSpPr/>
          <p:nvPr/>
        </p:nvCxnSpPr>
        <p:spPr>
          <a:xfrm flipH="1" flipV="1">
            <a:off x="2777192" y="3990974"/>
            <a:ext cx="1751005" cy="102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368</TotalTime>
  <Words>90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Business Strategy</vt:lpstr>
      <vt:lpstr>An Efficient IDS Framework for DDoS Attacks in SDN Environment May 2021 IEEE Access 8 citations</vt:lpstr>
      <vt:lpstr>Definitions</vt:lpstr>
      <vt:lpstr>D3</vt:lpstr>
      <vt:lpstr>Architecture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18</cp:revision>
  <cp:lastPrinted>2012-08-15T21:38:02Z</cp:lastPrinted>
  <dcterms:created xsi:type="dcterms:W3CDTF">2022-12-09T03:49:22Z</dcterms:created>
  <dcterms:modified xsi:type="dcterms:W3CDTF">2022-12-09T10:01:29Z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