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3" r:id="rId3"/>
    <p:sldId id="266" r:id="rId4"/>
    <p:sldId id="265" r:id="rId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9" d="100"/>
          <a:sy n="79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Identifying Application-Layer DDoS Attacks Based on Request Rhythm Matrices</a:t>
            </a:r>
            <a:br>
              <a:rPr lang="en-US" sz="4000" dirty="0"/>
            </a:br>
            <a:r>
              <a:rPr lang="en-US" sz="1600" dirty="0"/>
              <a:t>May 2019</a:t>
            </a:r>
            <a:br>
              <a:rPr lang="en-US" sz="1600" dirty="0"/>
            </a:br>
            <a:r>
              <a:rPr lang="en-US" sz="1600" dirty="0"/>
              <a:t>IEEE Access</a:t>
            </a:r>
            <a:br>
              <a:rPr lang="en-US" sz="1600" dirty="0"/>
            </a:br>
            <a:r>
              <a:rPr lang="en-US" sz="1600" dirty="0"/>
              <a:t>11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1401/09/22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Briefly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approach</a:t>
            </a:r>
          </a:p>
          <a:p>
            <a:r>
              <a:rPr lang="en-US" dirty="0"/>
              <a:t>Attack Scenario: HTTP flood</a:t>
            </a:r>
          </a:p>
          <a:p>
            <a:r>
              <a:rPr lang="en-US" dirty="0"/>
              <a:t>Web Application trajectory (content length or requested resources, dwell time) using two identifier and store for each flow in RM:</a:t>
            </a:r>
          </a:p>
          <a:p>
            <a:pPr lvl="1"/>
            <a:r>
              <a:rPr lang="en-US" dirty="0"/>
              <a:t>HTTP packet size</a:t>
            </a:r>
          </a:p>
          <a:p>
            <a:pPr lvl="1"/>
            <a:r>
              <a:rPr lang="en-US" dirty="0"/>
              <a:t>Consecutive HTTP packet’s interarrival-time in a flow</a:t>
            </a:r>
          </a:p>
          <a:p>
            <a:r>
              <a:rPr lang="en-US" dirty="0"/>
              <a:t>Detection: increase of abnormality degree in RM. Malicious host identifier using change rate-outlier compared to previous </a:t>
            </a:r>
            <a:r>
              <a:rPr lang="en-US" dirty="0" err="1"/>
              <a:t>RMs.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53B3E-E326-49D9-9C37-8DC8C00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0E8B-A5FA-45FB-A271-7B17DE0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0082C-3637-4E1D-8616-B059AEDE4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ƒ: aggregated flows from all clients towards a server in one period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Each flow F: ordered sequence of p(</a:t>
                </a:r>
                <a:r>
                  <a:rPr lang="en-US" dirty="0" err="1">
                    <a:sym typeface="Wingdings" panose="05000000000000000000" pitchFamily="2" charset="2"/>
                  </a:rPr>
                  <a:t>s,Δt</a:t>
                </a:r>
                <a:r>
                  <a:rPr lang="en-US" dirty="0">
                    <a:sym typeface="Wingdings" panose="05000000000000000000" pitchFamily="2" charset="2"/>
                  </a:rPr>
                  <a:t>): where s is the packet size and </a:t>
                </a:r>
                <a:r>
                  <a:rPr lang="en-US" dirty="0" err="1">
                    <a:sym typeface="Wingdings" panose="05000000000000000000" pitchFamily="2" charset="2"/>
                  </a:rPr>
                  <a:t>Δt</a:t>
                </a:r>
                <a:r>
                  <a:rPr lang="en-US" dirty="0">
                    <a:sym typeface="Wingdings" panose="05000000000000000000" pitchFamily="2" charset="2"/>
                  </a:rPr>
                  <a:t> is interarrival time between current packet and previous one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ym typeface="Wingdings" panose="05000000000000000000" pitchFamily="2" charset="2"/>
                  </a:rPr>
                  <a:t>Flow traffic is a unidirectional ordered sequence of packets from a client towards a server during a period of time.</a:t>
                </a:r>
                <a:endParaRPr lang="en-US" sz="16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F’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…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…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l-GR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inf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inf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sym typeface="Wingdings" panose="05000000000000000000" pitchFamily="2" charset="2"/>
                  </a:rPr>
                  <a:t>(x(</a:t>
                </a:r>
                <a:r>
                  <a:rPr lang="en-US" sz="1600" dirty="0" err="1">
                    <a:sym typeface="Wingdings" panose="05000000000000000000" pitchFamily="2" charset="2"/>
                  </a:rPr>
                  <a:t>i</a:t>
                </a:r>
                <a:r>
                  <a:rPr lang="en-US" sz="1600" dirty="0">
                    <a:sym typeface="Wingdings" panose="05000000000000000000" pitchFamily="2" charset="2"/>
                  </a:rPr>
                  <a:t>),y(</a:t>
                </a:r>
                <a:r>
                  <a:rPr lang="en-US" sz="1600" dirty="0" err="1">
                    <a:sym typeface="Wingdings" panose="05000000000000000000" pitchFamily="2" charset="2"/>
                  </a:rPr>
                  <a:t>i</a:t>
                </a:r>
                <a:r>
                  <a:rPr lang="en-US" sz="1600" dirty="0">
                    <a:sym typeface="Wingdings" panose="05000000000000000000" pitchFamily="2" charset="2"/>
                  </a:rPr>
                  <a:t>)) = drop-points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We set a window on F’ and produce the RM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RM: a matrix of </a:t>
                </a:r>
                <a:r>
                  <a:rPr lang="en-US" dirty="0" err="1">
                    <a:sym typeface="Wingdings" panose="05000000000000000000" pitchFamily="2" charset="2"/>
                  </a:rPr>
                  <a:t>xXy</a:t>
                </a:r>
                <a:r>
                  <a:rPr lang="en-US" dirty="0">
                    <a:sym typeface="Wingdings" panose="05000000000000000000" pitchFamily="2" charset="2"/>
                  </a:rPr>
                  <a:t> (10^dX10^d). The (</a:t>
                </a:r>
                <a:r>
                  <a:rPr lang="en-US" dirty="0" err="1">
                    <a:sym typeface="Wingdings" panose="05000000000000000000" pitchFamily="2" charset="2"/>
                  </a:rPr>
                  <a:t>x,y</a:t>
                </a:r>
                <a:r>
                  <a:rPr lang="en-US" dirty="0">
                    <a:sym typeface="Wingdings" panose="05000000000000000000" pitchFamily="2" charset="2"/>
                  </a:rPr>
                  <a:t>) in RM records the time that (</a:t>
                </a:r>
                <a:r>
                  <a:rPr lang="en-US" dirty="0" err="1">
                    <a:sym typeface="Wingdings" panose="05000000000000000000" pitchFamily="2" charset="2"/>
                  </a:rPr>
                  <a:t>x,y</a:t>
                </a:r>
                <a:r>
                  <a:rPr lang="en-US" dirty="0">
                    <a:sym typeface="Wingdings" panose="05000000000000000000" pitchFamily="2" charset="2"/>
                  </a:rPr>
                  <a:t>) is generated from </a:t>
                </a:r>
                <a:r>
                  <a:rPr lang="en-US" dirty="0"/>
                  <a:t>ƒ’.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0082C-3637-4E1D-8616-B059AEDE4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1B8F0-4342-4FA6-BB3B-24369BB0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2355-DCB7-42BF-9056-40484863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BD54-60C4-4493-B8F5-5B6B28A30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Change rate and DDoS detection: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 current 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previous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𝑀𝑎𝑡𝑟𝑖𝑐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𝑚𝑎𝑡𝑟𝑖𝑐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1400" dirty="0"/>
                  <a:t>(Change rate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and if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&gt;1: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abnorma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𝑙𝑖𝑡𝑦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We define threshold on 𝛾</a:t>
                </a:r>
              </a:p>
              <a:p>
                <a:r>
                  <a:rPr lang="en-US" dirty="0"/>
                  <a:t>Outliers and Malicious Host Identification: majority drop-points of one malicious host would fall on abnormal growth elements then we can Identify malicious hosts according to their drop-points in RM.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BD54-60C4-4493-B8F5-5B6B28A30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E2956-DF48-4232-927A-884DB631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851</TotalTime>
  <Words>328</Words>
  <Application>Microsoft Office PowerPoint</Application>
  <PresentationFormat>Widescreen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Century Gothic</vt:lpstr>
      <vt:lpstr>Wingdings 3</vt:lpstr>
      <vt:lpstr>Business Strategy</vt:lpstr>
      <vt:lpstr>Identifying Application-Layer DDoS Attacks Based on Request Rhythm Matrices May 2019 IEEE Access 11 citations</vt:lpstr>
      <vt:lpstr>Briefly</vt:lpstr>
      <vt:lpstr>Algorithm</vt:lpstr>
      <vt:lpstr>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46</cp:revision>
  <cp:lastPrinted>2012-08-15T21:38:02Z</cp:lastPrinted>
  <dcterms:created xsi:type="dcterms:W3CDTF">2022-12-09T03:49:22Z</dcterms:created>
  <dcterms:modified xsi:type="dcterms:W3CDTF">2022-12-14T15:28:11Z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