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93C"/>
    <a:srgbClr val="00FF00"/>
    <a:srgbClr val="4B8723"/>
    <a:srgbClr val="005A5A"/>
    <a:srgbClr val="0000FF"/>
    <a:srgbClr val="009595"/>
    <a:srgbClr val="121F40"/>
    <a:srgbClr val="000000"/>
    <a:srgbClr val="111E3E"/>
    <a:srgbClr val="040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5A5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00FF00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[$-3000401]0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Sheet1!$B$2:$B$7</c:f>
              <c:numCache>
                <c:formatCode>0.00</c:formatCode>
                <c:ptCount val="6"/>
                <c:pt idx="0">
                  <c:v>7.9</c:v>
                </c:pt>
                <c:pt idx="1">
                  <c:v>9.5</c:v>
                </c:pt>
                <c:pt idx="2">
                  <c:v>10.8</c:v>
                </c:pt>
                <c:pt idx="3">
                  <c:v>12.1</c:v>
                </c:pt>
                <c:pt idx="4">
                  <c:v>13.9</c:v>
                </c:pt>
                <c:pt idx="5">
                  <c:v>15.4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A-4682-A873-B935F43F0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1678784"/>
        <c:axId val="271674624"/>
      </c:barChart>
      <c:lineChart>
        <c:grouping val="standard"/>
        <c:varyColors val="0"/>
        <c:ser>
          <c:idx val="2"/>
          <c:order val="1"/>
          <c:tx>
            <c:strRef>
              <c:f>Sheet1!$C$1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[$-3000401]0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Sheet1!$C$2:$C$7</c:f>
              <c:numCache>
                <c:formatCode>0.00</c:formatCode>
                <c:ptCount val="6"/>
                <c:pt idx="0">
                  <c:v>7.9</c:v>
                </c:pt>
                <c:pt idx="1">
                  <c:v>9.5</c:v>
                </c:pt>
                <c:pt idx="2">
                  <c:v>10.8</c:v>
                </c:pt>
                <c:pt idx="3">
                  <c:v>12.1</c:v>
                </c:pt>
                <c:pt idx="4">
                  <c:v>13.9</c:v>
                </c:pt>
                <c:pt idx="5">
                  <c:v>15.4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8A-4682-A873-B935F43F0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1668800"/>
        <c:axId val="271690432"/>
      </c:lineChart>
      <c:catAx>
        <c:axId val="271678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pPr>
                <a:r>
                  <a:rPr lang="fa-IR"/>
                  <a:t>سال میلادی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B Nazanin" panose="00000400000000000000" pitchFamily="2" charset="-78"/>
                </a:defRPr>
              </a:pPr>
              <a:endParaRPr lang="en-US"/>
            </a:p>
          </c:txPr>
        </c:title>
        <c:numFmt formatCode="[$-3000401]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B Nazanin" panose="00000400000000000000" pitchFamily="2" charset="-78"/>
              </a:defRPr>
            </a:pPr>
            <a:endParaRPr lang="en-US"/>
          </a:p>
        </c:txPr>
        <c:crossAx val="271674624"/>
        <c:crosses val="autoZero"/>
        <c:auto val="1"/>
        <c:lblAlgn val="ctr"/>
        <c:lblOffset val="100"/>
        <c:noMultiLvlLbl val="0"/>
      </c:catAx>
      <c:valAx>
        <c:axId val="27167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pPr>
                <a:r>
                  <a:rPr lang="fa-IR" sz="1000"/>
                  <a:t>تعداد حملات منع خدمت توزیع شده (میلیون)</a:t>
                </a:r>
                <a:endParaRPr lang="en-US" sz="1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B Nazanin" panose="00000400000000000000" pitchFamily="2" charset="-78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B Nazanin" panose="00000400000000000000" pitchFamily="2" charset="-78"/>
              </a:defRPr>
            </a:pPr>
            <a:endParaRPr lang="en-US"/>
          </a:p>
        </c:txPr>
        <c:crossAx val="271678784"/>
        <c:crosses val="autoZero"/>
        <c:crossBetween val="between"/>
      </c:valAx>
      <c:valAx>
        <c:axId val="271690432"/>
        <c:scaling>
          <c:orientation val="minMax"/>
        </c:scaling>
        <c:delete val="1"/>
        <c:axPos val="r"/>
        <c:numFmt formatCode="0.00" sourceLinked="1"/>
        <c:majorTickMark val="out"/>
        <c:minorTickMark val="none"/>
        <c:tickLblPos val="nextTo"/>
        <c:crossAx val="271668800"/>
        <c:crosses val="max"/>
        <c:crossBetween val="between"/>
      </c:valAx>
      <c:catAx>
        <c:axId val="271668800"/>
        <c:scaling>
          <c:orientation val="minMax"/>
        </c:scaling>
        <c:delete val="1"/>
        <c:axPos val="b"/>
        <c:numFmt formatCode="[$-3000401]0" sourceLinked="1"/>
        <c:majorTickMark val="out"/>
        <c:minorTickMark val="none"/>
        <c:tickLblPos val="nextTo"/>
        <c:crossAx val="2716904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cs typeface="B Nazanin" panose="00000400000000000000" pitchFamily="2" charset="-78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F5EF-8ABB-4C2A-8879-B1878488257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B46F7-CDAE-4271-A2CC-F6E2CC506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سربرگ">
    <p:bg>
      <p:bgPr>
        <a:gradFill>
          <a:gsLst>
            <a:gs pos="0">
              <a:srgbClr val="000000"/>
            </a:gs>
            <a:gs pos="97000">
              <a:srgbClr val="121F4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76F0-F0B4-405B-BD92-9176D419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marL="0" marR="0" lvl="0" indent="0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C9F17-5AC7-491F-9618-790CDC9FF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F05A6-2C20-48D8-A2C5-D9B237094B11}"/>
              </a:ext>
            </a:extLst>
          </p:cNvPr>
          <p:cNvSpPr/>
          <p:nvPr userDrawn="1"/>
        </p:nvSpPr>
        <p:spPr>
          <a:xfrm>
            <a:off x="0" y="0"/>
            <a:ext cx="12192000" cy="1239774"/>
          </a:xfrm>
          <a:prstGeom prst="rect">
            <a:avLst/>
          </a:prstGeom>
          <a:solidFill>
            <a:srgbClr val="008C8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8C81A8-0046-49E6-B2A7-EF5CA47C3D3C}"/>
              </a:ext>
            </a:extLst>
          </p:cNvPr>
          <p:cNvSpPr/>
          <p:nvPr userDrawn="1"/>
        </p:nvSpPr>
        <p:spPr>
          <a:xfrm>
            <a:off x="0" y="6414868"/>
            <a:ext cx="12192000" cy="443132"/>
          </a:xfrm>
          <a:prstGeom prst="rect">
            <a:avLst/>
          </a:prstGeom>
          <a:solidFill>
            <a:srgbClr val="007878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بهمن 1401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5D57BD-50EA-4697-8B56-4288A7C8E0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179" y="46037"/>
            <a:ext cx="1610187" cy="11476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524638-6D9A-47C3-926D-EAB503FE71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4" y="71831"/>
            <a:ext cx="1159238" cy="10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قدمه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سلام</a:t>
            </a:r>
            <a:endParaRPr lang="en-US" dirty="0"/>
          </a:p>
          <a:p>
            <a:pPr lvl="1"/>
            <a:r>
              <a:rPr lang="fa-IR" dirty="0"/>
              <a:t>سلام 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mtClean="0">
                <a:solidFill>
                  <a:srgbClr val="00FF00"/>
                </a:solidFill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۲۴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مقدمه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مفاهیم اولیه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8473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فاهیم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سلام</a:t>
            </a:r>
            <a:endParaRPr lang="en-US" dirty="0"/>
          </a:p>
          <a:p>
            <a:pPr lvl="1"/>
            <a:r>
              <a:rPr lang="fa-IR" dirty="0"/>
              <a:t>سلام 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z="1800" kern="1200" smtClean="0">
                <a:solidFill>
                  <a:srgbClr val="00FF00"/>
                </a:solidFill>
                <a:latin typeface="+mn-lt"/>
                <a:ea typeface="+mn-ea"/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۲۴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مفاهیم اولیه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مفاهیم اولیه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38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پیشین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سلام</a:t>
            </a:r>
            <a:endParaRPr lang="en-US" dirty="0"/>
          </a:p>
          <a:p>
            <a:pPr lvl="1"/>
            <a:r>
              <a:rPr lang="fa-IR" dirty="0"/>
              <a:t>سلام 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mtClean="0">
                <a:solidFill>
                  <a:srgbClr val="00FF00"/>
                </a:solidFill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۲۴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کارهای پیشین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مفاهیم اولیه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430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پیشنهاد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سلام</a:t>
            </a:r>
            <a:endParaRPr lang="en-US" dirty="0"/>
          </a:p>
          <a:p>
            <a:pPr lvl="1"/>
            <a:r>
              <a:rPr lang="fa-IR" dirty="0"/>
              <a:t>سلام 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mtClean="0">
                <a:solidFill>
                  <a:srgbClr val="00FF00"/>
                </a:solidFill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۲۴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راهکار پیشنهادی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مفاهیم اولیه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850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جمع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سلام</a:t>
            </a:r>
            <a:endParaRPr lang="en-US" dirty="0"/>
          </a:p>
          <a:p>
            <a:pPr lvl="1"/>
            <a:r>
              <a:rPr lang="fa-IR" dirty="0"/>
              <a:t>سلام 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mtClean="0">
                <a:solidFill>
                  <a:srgbClr val="00FF00"/>
                </a:solidFill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۲۴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جمع‌بندی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مفاهیم اولیه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5A5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423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خالی">
    <p:bg>
      <p:bgPr>
        <a:gradFill flip="none" rotWithShape="1">
          <a:gsLst>
            <a:gs pos="0">
              <a:srgbClr val="000000"/>
            </a:gs>
            <a:gs pos="97000">
              <a:srgbClr val="121F4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11C-5028-4239-9267-D40361D20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2400" b="1">
                <a:solidFill>
                  <a:schemeClr val="bg1"/>
                </a:solidFill>
                <a:cs typeface="B Nazanin" panose="00000400000000000000" pitchFamily="2" charset="-78"/>
              </a:defRPr>
            </a:lvl1pPr>
            <a:lvl2pPr algn="r" rtl="1">
              <a:defRPr sz="2000">
                <a:solidFill>
                  <a:schemeClr val="bg1"/>
                </a:solidFill>
                <a:cs typeface="B Nazanin" panose="00000400000000000000" pitchFamily="2" charset="-78"/>
              </a:defRPr>
            </a:lvl2pPr>
            <a:lvl3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3pPr>
            <a:lvl4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4pPr>
            <a:lvl5pPr algn="r" rtl="1">
              <a:defRPr>
                <a:solidFill>
                  <a:schemeClr val="bg1"/>
                </a:solidFill>
                <a:cs typeface="B Nazanin" panose="00000400000000000000" pitchFamily="2" charset="-7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E4BF5-BF19-44C4-956B-B150D224974D}"/>
              </a:ext>
            </a:extLst>
          </p:cNvPr>
          <p:cNvSpPr/>
          <p:nvPr userDrawn="1"/>
        </p:nvSpPr>
        <p:spPr>
          <a:xfrm>
            <a:off x="-1" y="6323428"/>
            <a:ext cx="12192000" cy="534572"/>
          </a:xfrm>
          <a:prstGeom prst="rect">
            <a:avLst/>
          </a:prstGeom>
          <a:solidFill>
            <a:srgbClr val="00646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50695-7BA4-498C-B0A8-9C7439A4891E}"/>
              </a:ext>
            </a:extLst>
          </p:cNvPr>
          <p:cNvSpPr txBox="1"/>
          <p:nvPr userDrawn="1"/>
        </p:nvSpPr>
        <p:spPr>
          <a:xfrm>
            <a:off x="10024122" y="640604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روح الله جهان افروز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F91DF-FB2A-467B-82AA-18A8E8EDA77A}"/>
              </a:ext>
            </a:extLst>
          </p:cNvPr>
          <p:cNvSpPr txBox="1"/>
          <p:nvPr userDrawn="1"/>
        </p:nvSpPr>
        <p:spPr>
          <a:xfrm>
            <a:off x="2433484" y="6420796"/>
            <a:ext cx="7325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ارائه رويكرد تطبیق‌پذير با تنوع ترافیكي شبكه‌هاي پهن‌باند براي شناسايي حملات منع‌ خدمت توزيع‌شده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6DD719-2A19-410C-B419-9579B73AEDD5}"/>
              </a:ext>
            </a:extLst>
          </p:cNvPr>
          <p:cNvSpPr txBox="1"/>
          <p:nvPr userDrawn="1"/>
        </p:nvSpPr>
        <p:spPr>
          <a:xfrm>
            <a:off x="-1" y="6411918"/>
            <a:ext cx="20352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</a:t>
            </a:r>
            <a:r>
              <a:rPr lang="fa-IR" dirty="0">
                <a:cs typeface="B Nazanin" panose="00000400000000000000" pitchFamily="2" charset="-78"/>
              </a:rPr>
              <a:t> </a:t>
            </a:r>
            <a:fld id="{4CA6D6AE-3C2C-4B05-AA5D-E9D30BCF7C6F}" type="slidenum">
              <a:rPr lang="fa-IR" smtClean="0">
                <a:solidFill>
                  <a:srgbClr val="00FF00"/>
                </a:solidFill>
                <a:cs typeface="B Nazanin" panose="00000400000000000000" pitchFamily="2" charset="-78"/>
              </a:rPr>
              <a:t>‹#›</a:t>
            </a:fld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rgbClr val="00FF00"/>
                </a:solidFill>
                <a:cs typeface="B Nazanin" panose="00000400000000000000" pitchFamily="2" charset="-78"/>
              </a:rPr>
              <a:t>۲۴</a:t>
            </a:r>
            <a:endParaRPr lang="en-US" dirty="0">
              <a:solidFill>
                <a:srgbClr val="00FF00"/>
              </a:solidFill>
              <a:cs typeface="B Nazanin" panose="00000400000000000000" pitchFamily="2" charset="-78"/>
            </a:endParaRPr>
          </a:p>
        </p:txBody>
      </p:sp>
      <p:pic>
        <p:nvPicPr>
          <p:cNvPr id="28" name="Picture 27" descr="DNSL-2-Trans.png">
            <a:extLst>
              <a:ext uri="{FF2B5EF4-FFF2-40B4-BE49-F238E27FC236}">
                <a16:creationId xmlns:a16="http://schemas.microsoft.com/office/drawing/2014/main" id="{58796D26-CFFB-415E-9F22-A5E36B60E598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9" y="172579"/>
            <a:ext cx="1469363" cy="5787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6C42-26E1-4D44-8A3C-D29017494F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581" y="82620"/>
            <a:ext cx="3219450" cy="720725"/>
          </a:xfrm>
        </p:spPr>
        <p:txBody>
          <a:bodyPr anchor="ctr"/>
          <a:lstStyle>
            <a:lvl1pPr marL="0" indent="0" algn="r" rtl="1">
              <a:buNone/>
              <a:defRPr sz="360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pPr lvl="0"/>
            <a:r>
              <a:rPr lang="fa-IR" dirty="0">
                <a:cs typeface="B Nazanin" panose="00000400000000000000" pitchFamily="2" charset="-78"/>
              </a:rPr>
              <a:t>جمع‌بندی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FF385-4944-4029-9992-4EFA603EB854}"/>
              </a:ext>
            </a:extLst>
          </p:cNvPr>
          <p:cNvSpPr/>
          <p:nvPr userDrawn="1"/>
        </p:nvSpPr>
        <p:spPr>
          <a:xfrm>
            <a:off x="0" y="871061"/>
            <a:ext cx="12192000" cy="620623"/>
          </a:xfrm>
          <a:prstGeom prst="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52F6A7E-9527-4C2D-B2D0-CA2B17A83338}"/>
              </a:ext>
            </a:extLst>
          </p:cNvPr>
          <p:cNvSpPr/>
          <p:nvPr userDrawn="1"/>
        </p:nvSpPr>
        <p:spPr>
          <a:xfrm flipH="1">
            <a:off x="8970407" y="912319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99997BA-7877-4B4B-B142-355F09083197}"/>
              </a:ext>
            </a:extLst>
          </p:cNvPr>
          <p:cNvSpPr/>
          <p:nvPr userDrawn="1"/>
        </p:nvSpPr>
        <p:spPr>
          <a:xfrm flipH="1">
            <a:off x="7017040" y="911608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مفاهیم اولیه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58CB6D9C-7229-4228-BFAC-6F7506329334}"/>
              </a:ext>
            </a:extLst>
          </p:cNvPr>
          <p:cNvSpPr/>
          <p:nvPr userDrawn="1"/>
        </p:nvSpPr>
        <p:spPr>
          <a:xfrm flipH="1">
            <a:off x="5061440" y="913342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کارهای پیشین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1112B445-42D9-4AAA-8DD2-46389F832CA3}"/>
              </a:ext>
            </a:extLst>
          </p:cNvPr>
          <p:cNvSpPr/>
          <p:nvPr userDrawn="1"/>
        </p:nvSpPr>
        <p:spPr>
          <a:xfrm flipH="1">
            <a:off x="3105840" y="913342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راهکار پیشنهادی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0498AA1-38C9-4F16-A04C-8A175D5BD381}"/>
              </a:ext>
            </a:extLst>
          </p:cNvPr>
          <p:cNvSpPr/>
          <p:nvPr userDrawn="1"/>
        </p:nvSpPr>
        <p:spPr>
          <a:xfrm flipH="1">
            <a:off x="1150240" y="911608"/>
            <a:ext cx="2071354" cy="534573"/>
          </a:xfrm>
          <a:prstGeom prst="chevron">
            <a:avLst/>
          </a:prstGeom>
          <a:solidFill>
            <a:srgbClr val="00969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جمع‌بندی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191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57BEC-C49E-4565-AE56-E199FC84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5970D-0002-49C4-94A5-0AC0BF1C7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A7917-A40C-4AC8-851B-8C6E5788B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38EA7-B6BB-4167-9CA3-F0FAC8798E4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F2283-007C-4126-8F09-5C364F36F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797F-DD53-4AB6-BD09-7FDF6F567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26CF5-34A5-402D-BFA6-6CAF3616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BEA9-C3AB-4C2C-8910-B4D3A9838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63" y="1365252"/>
            <a:ext cx="11191874" cy="2387600"/>
          </a:xfrm>
        </p:spPr>
        <p:txBody>
          <a:bodyPr anchor="ctr">
            <a:normAutofit/>
          </a:bodyPr>
          <a:lstStyle/>
          <a:p>
            <a:r>
              <a:rPr lang="fa-IR" sz="3200" b="1" dirty="0">
                <a:solidFill>
                  <a:schemeClr val="bg1"/>
                </a:solidFill>
                <a:cs typeface="B Nazanin" panose="00000400000000000000" pitchFamily="2" charset="-78"/>
              </a:rPr>
              <a:t>ارائه‌ی رويكرد تطبیق‌پذير با تنوع ترافیكي شبكه‌هاي پهن‌باند براي شناسايي حملات منع‌ خدمت توزيع‌شده</a:t>
            </a:r>
            <a:endParaRPr lang="en-US" sz="32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723C3-210E-4EF4-A62B-1F5CC6939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9263"/>
            <a:ext cx="9144000" cy="1655762"/>
          </a:xfrm>
        </p:spPr>
        <p:txBody>
          <a:bodyPr anchor="ctr">
            <a:normAutofit/>
          </a:bodyPr>
          <a:lstStyle/>
          <a:p>
            <a:r>
              <a:rPr lang="fa-IR" sz="2000" dirty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ارائه‌دهنده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: روح‌الله جهان‌افروز</a:t>
            </a:r>
          </a:p>
          <a:p>
            <a:r>
              <a:rPr lang="fa-IR" sz="2000" dirty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استاد راهنما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: دکتر رسول جلیلی</a:t>
            </a:r>
          </a:p>
          <a:p>
            <a:r>
              <a:rPr lang="fa-IR" sz="2000" dirty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rPr>
              <a:t>استاد ممتحن داخلی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: دكتر اميرحسين جهانگير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6A7B60-12AB-4688-9ED9-D3565A6EF86C}"/>
              </a:ext>
            </a:extLst>
          </p:cNvPr>
          <p:cNvCxnSpPr/>
          <p:nvPr/>
        </p:nvCxnSpPr>
        <p:spPr>
          <a:xfrm>
            <a:off x="3367314" y="3924302"/>
            <a:ext cx="5457372" cy="0"/>
          </a:xfrm>
          <a:prstGeom prst="line">
            <a:avLst/>
          </a:prstGeom>
          <a:ln w="571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49A6C7-DBE6-4D73-B240-F1117B73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ارایه شده توسط سال ۲۰۱۶</a:t>
            </a:r>
          </a:p>
          <a:p>
            <a:r>
              <a:rPr lang="fa-IR" dirty="0"/>
              <a:t>اجرای برنامه‌های سطح کاربر در سطح کرنل</a:t>
            </a:r>
          </a:p>
          <a:p>
            <a:r>
              <a:rPr lang="fa-IR" dirty="0"/>
              <a:t>اجرای برنامه‌ها در محیط مجازی </a:t>
            </a:r>
            <a:r>
              <a:rPr lang="en-US" dirty="0" err="1"/>
              <a:t>eBPF</a:t>
            </a:r>
            <a:endParaRPr lang="fa-IR" dirty="0"/>
          </a:p>
          <a:p>
            <a:r>
              <a:rPr lang="fa-IR" dirty="0"/>
              <a:t>مزیت‌ها:</a:t>
            </a:r>
          </a:p>
          <a:p>
            <a:pPr lvl="1"/>
            <a:r>
              <a:rPr lang="fa-IR" dirty="0"/>
              <a:t>امکان استفاده از توابع کمکی کرنل</a:t>
            </a:r>
          </a:p>
          <a:p>
            <a:pPr lvl="1"/>
            <a:r>
              <a:rPr lang="fa-IR" dirty="0"/>
              <a:t>استفاده از نگاشت‌های حافظه برای ارتباط بین کاربر، هسته</a:t>
            </a:r>
          </a:p>
          <a:p>
            <a:pPr marL="457200" lvl="1" indent="0">
              <a:buNone/>
            </a:pPr>
            <a:r>
              <a:rPr lang="fa-IR" dirty="0"/>
              <a:t> و اجزای دیگر سیستم عامل</a:t>
            </a:r>
          </a:p>
          <a:p>
            <a:r>
              <a:rPr lang="fa-IR" dirty="0"/>
              <a:t>مشکلات:</a:t>
            </a:r>
          </a:p>
          <a:p>
            <a:pPr lvl="1"/>
            <a:r>
              <a:rPr lang="fa-IR" dirty="0"/>
              <a:t>نرخ پایین تر نسبت به </a:t>
            </a:r>
            <a:r>
              <a:rPr lang="en-US" dirty="0"/>
              <a:t>DPDK</a:t>
            </a:r>
            <a:endParaRPr lang="fa-I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DF1BD-04EE-4223-8E92-F83B3D076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4229" y="82620"/>
            <a:ext cx="7197802" cy="720725"/>
          </a:xfrm>
        </p:spPr>
        <p:txBody>
          <a:bodyPr>
            <a:normAutofit/>
          </a:bodyPr>
          <a:lstStyle/>
          <a:p>
            <a:r>
              <a:rPr lang="de-DE" dirty="0"/>
              <a:t>eXpress Data Path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327C2F-B386-475A-934B-715B78329C81}"/>
              </a:ext>
            </a:extLst>
          </p:cNvPr>
          <p:cNvSpPr/>
          <p:nvPr/>
        </p:nvSpPr>
        <p:spPr>
          <a:xfrm>
            <a:off x="2168178" y="1825625"/>
            <a:ext cx="1106499" cy="537029"/>
          </a:xfrm>
          <a:prstGeom prst="rect">
            <a:avLst/>
          </a:prstGeom>
          <a:solidFill>
            <a:srgbClr val="005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cs typeface="B Nazanin" panose="00000400000000000000" pitchFamily="2" charset="-78"/>
              </a:rPr>
              <a:t>برنامه کاربردی</a:t>
            </a:r>
            <a:endParaRPr lang="en-US" sz="1200" dirty="0">
              <a:cs typeface="B Nazanin" panose="00000400000000000000" pitchFamily="2" charset="-7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D8ECF6-3756-47BD-9485-B5BC91B25F86}"/>
              </a:ext>
            </a:extLst>
          </p:cNvPr>
          <p:cNvSpPr/>
          <p:nvPr/>
        </p:nvSpPr>
        <p:spPr>
          <a:xfrm>
            <a:off x="1906363" y="2997395"/>
            <a:ext cx="1615616" cy="766920"/>
          </a:xfrm>
          <a:prstGeom prst="rect">
            <a:avLst/>
          </a:prstGeom>
          <a:solidFill>
            <a:srgbClr val="005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cs typeface="B Nazanin" panose="00000400000000000000" pitchFamily="2" charset="-78"/>
              </a:rPr>
              <a:t>زیرسامانه شبکه کرنل</a:t>
            </a:r>
            <a:endParaRPr lang="en-US" sz="1200" dirty="0">
              <a:cs typeface="B Nazanin" panose="00000400000000000000" pitchFamily="2" charset="-7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EED8A3-BBE0-4992-AACA-F66CF63F8511}"/>
              </a:ext>
            </a:extLst>
          </p:cNvPr>
          <p:cNvSpPr/>
          <p:nvPr/>
        </p:nvSpPr>
        <p:spPr>
          <a:xfrm>
            <a:off x="2220686" y="4273205"/>
            <a:ext cx="1001486" cy="537029"/>
          </a:xfrm>
          <a:prstGeom prst="rect">
            <a:avLst/>
          </a:prstGeom>
          <a:solidFill>
            <a:srgbClr val="005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cs typeface="B Nazanin" panose="00000400000000000000" pitchFamily="2" charset="-78"/>
              </a:rPr>
              <a:t>درایور</a:t>
            </a:r>
            <a:endParaRPr lang="en-US" sz="1200" dirty="0">
              <a:cs typeface="B Nazanin" panose="00000400000000000000" pitchFamily="2" charset="-7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2075BC-F880-46D7-88E0-905E65FED0A6}"/>
              </a:ext>
            </a:extLst>
          </p:cNvPr>
          <p:cNvSpPr/>
          <p:nvPr/>
        </p:nvSpPr>
        <p:spPr>
          <a:xfrm>
            <a:off x="3802743" y="4273204"/>
            <a:ext cx="1759000" cy="537029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cs typeface="B Nazanin" panose="00000400000000000000" pitchFamily="2" charset="-78"/>
              </a:rPr>
              <a:t>ماشین مجازی ای  بی پی اف</a:t>
            </a:r>
            <a:endParaRPr lang="en-US" sz="1200" dirty="0">
              <a:cs typeface="B Nazanin" panose="00000400000000000000" pitchFamily="2" charset="-7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8F93B2-FEBC-4977-A4E9-3F6441B3D969}"/>
              </a:ext>
            </a:extLst>
          </p:cNvPr>
          <p:cNvCxnSpPr>
            <a:cxnSpLocks/>
          </p:cNvCxnSpPr>
          <p:nvPr/>
        </p:nvCxnSpPr>
        <p:spPr>
          <a:xfrm>
            <a:off x="828382" y="2524949"/>
            <a:ext cx="4195482" cy="0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6E14A9-61DC-449D-86BE-78E15F4CC240}"/>
              </a:ext>
            </a:extLst>
          </p:cNvPr>
          <p:cNvSpPr txBox="1"/>
          <p:nvPr/>
        </p:nvSpPr>
        <p:spPr>
          <a:xfrm>
            <a:off x="1024558" y="2017602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فضای کاربر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AC200-2466-407C-9788-E86F0B3F24FE}"/>
              </a:ext>
            </a:extLst>
          </p:cNvPr>
          <p:cNvSpPr txBox="1"/>
          <p:nvPr/>
        </p:nvSpPr>
        <p:spPr>
          <a:xfrm>
            <a:off x="1059656" y="2605464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فضای هسته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8AC1A4-B3C4-4838-83C7-3DCB357751FC}"/>
              </a:ext>
            </a:extLst>
          </p:cNvPr>
          <p:cNvSpPr/>
          <p:nvPr/>
        </p:nvSpPr>
        <p:spPr>
          <a:xfrm>
            <a:off x="2220686" y="5576694"/>
            <a:ext cx="1001486" cy="537029"/>
          </a:xfrm>
          <a:prstGeom prst="rect">
            <a:avLst/>
          </a:prstGeom>
          <a:solidFill>
            <a:srgbClr val="005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cs typeface="B Nazanin" panose="00000400000000000000" pitchFamily="2" charset="-78"/>
              </a:rPr>
              <a:t>کارت شبکه</a:t>
            </a:r>
            <a:endParaRPr lang="en-US" sz="1200" dirty="0">
              <a:cs typeface="B Nazanin" panose="00000400000000000000" pitchFamily="2" charset="-78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7F988B-68D9-4B13-BEE5-7F7E3EBC6A05}"/>
              </a:ext>
            </a:extLst>
          </p:cNvPr>
          <p:cNvCxnSpPr>
            <a:cxnSpLocks/>
          </p:cNvCxnSpPr>
          <p:nvPr/>
        </p:nvCxnSpPr>
        <p:spPr>
          <a:xfrm>
            <a:off x="1024558" y="5461822"/>
            <a:ext cx="3999306" cy="0"/>
          </a:xfrm>
          <a:prstGeom prst="line">
            <a:avLst/>
          </a:prstGeom>
          <a:ln w="9525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103281-2D66-4A7C-BDA0-3389F647EDA1}"/>
              </a:ext>
            </a:extLst>
          </p:cNvPr>
          <p:cNvSpPr txBox="1"/>
          <p:nvPr/>
        </p:nvSpPr>
        <p:spPr>
          <a:xfrm>
            <a:off x="1055014" y="5578825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سخت افزار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CD033D-4429-4088-895D-180418692DC8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714171" y="2365027"/>
            <a:ext cx="0" cy="63236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DDE798-4341-4665-B6FA-ED32592AC1A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714171" y="3728918"/>
            <a:ext cx="7258" cy="54428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8AB3D8-28A4-4921-93F3-F48CABFD5E1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721428" y="4792924"/>
            <a:ext cx="1" cy="78377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8CD37E-D5AF-4C3E-B599-E365F8F3DE45}"/>
              </a:ext>
            </a:extLst>
          </p:cNvPr>
          <p:cNvCxnSpPr>
            <a:cxnSpLocks/>
          </p:cNvCxnSpPr>
          <p:nvPr/>
        </p:nvCxnSpPr>
        <p:spPr>
          <a:xfrm flipH="1">
            <a:off x="3222172" y="4335105"/>
            <a:ext cx="580571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BEEBDC-46CE-4DB7-8909-6C3851BF715F}"/>
              </a:ext>
            </a:extLst>
          </p:cNvPr>
          <p:cNvCxnSpPr>
            <a:cxnSpLocks/>
          </p:cNvCxnSpPr>
          <p:nvPr/>
        </p:nvCxnSpPr>
        <p:spPr>
          <a:xfrm>
            <a:off x="3229428" y="4780545"/>
            <a:ext cx="573315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B48D3C9-4598-42DE-AE56-CC3929DD9FAF}"/>
              </a:ext>
            </a:extLst>
          </p:cNvPr>
          <p:cNvSpPr txBox="1"/>
          <p:nvPr/>
        </p:nvSpPr>
        <p:spPr>
          <a:xfrm>
            <a:off x="2967966" y="4863655"/>
            <a:ext cx="12458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900" dirty="0">
                <a:solidFill>
                  <a:srgbClr val="00B050"/>
                </a:solidFill>
                <a:cs typeface="B Nazanin" panose="00000400000000000000" pitchFamily="2" charset="-78"/>
              </a:rPr>
              <a:t>عملبات مربوطه (گذر، فیلترو..)</a:t>
            </a:r>
            <a:endParaRPr lang="en-US" sz="9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3B9C7-EA93-4390-A868-BCCE8CE3EBB7}"/>
              </a:ext>
            </a:extLst>
          </p:cNvPr>
          <p:cNvSpPr txBox="1"/>
          <p:nvPr/>
        </p:nvSpPr>
        <p:spPr>
          <a:xfrm>
            <a:off x="3078574" y="3984937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900" dirty="0">
                <a:solidFill>
                  <a:srgbClr val="00B050"/>
                </a:solidFill>
                <a:cs typeface="B Nazanin" panose="00000400000000000000" pitchFamily="2" charset="-78"/>
              </a:rPr>
              <a:t>اتصال به ایکس. دی. پی</a:t>
            </a:r>
            <a:endParaRPr lang="en-US" sz="9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8F9881-0517-4D9F-97A7-335902A056DE}"/>
              </a:ext>
            </a:extLst>
          </p:cNvPr>
          <p:cNvSpPr txBox="1"/>
          <p:nvPr/>
        </p:nvSpPr>
        <p:spPr>
          <a:xfrm>
            <a:off x="1929611" y="5030935"/>
            <a:ext cx="888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200" dirty="0">
                <a:solidFill>
                  <a:srgbClr val="00B050"/>
                </a:solidFill>
                <a:cs typeface="B Nazanin" panose="00000400000000000000" pitchFamily="2" charset="-78"/>
              </a:rPr>
              <a:t>رینگ حافظه</a:t>
            </a:r>
            <a:endParaRPr lang="en-US" sz="12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97208E-F9E9-42EE-A0D0-5986C44A431E}"/>
              </a:ext>
            </a:extLst>
          </p:cNvPr>
          <p:cNvSpPr txBox="1"/>
          <p:nvPr/>
        </p:nvSpPr>
        <p:spPr>
          <a:xfrm>
            <a:off x="2676379" y="2547545"/>
            <a:ext cx="1196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100" dirty="0">
                <a:solidFill>
                  <a:srgbClr val="00B050"/>
                </a:solidFill>
                <a:cs typeface="B Nazanin" panose="00000400000000000000" pitchFamily="2" charset="-78"/>
              </a:rPr>
              <a:t>اتصال با سوکت</a:t>
            </a:r>
            <a:endParaRPr lang="en-US" sz="11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563E1E-5B7E-42B5-AB9A-29D68D19B2EC}"/>
              </a:ext>
            </a:extLst>
          </p:cNvPr>
          <p:cNvSpPr txBox="1"/>
          <p:nvPr/>
        </p:nvSpPr>
        <p:spPr>
          <a:xfrm>
            <a:off x="2429480" y="3873535"/>
            <a:ext cx="308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900" dirty="0">
                <a:solidFill>
                  <a:srgbClr val="00B050"/>
                </a:solidFill>
                <a:cs typeface="B Nazanin" panose="00000400000000000000" pitchFamily="2" charset="-78"/>
              </a:rPr>
              <a:t>بافر</a:t>
            </a:r>
            <a:endParaRPr lang="en-US" sz="9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5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490874-4C20-4507-9FEC-A1713A90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قابليت برنامه نويسي با استفاده از زبان‌هاي مثل پي 4</a:t>
            </a:r>
          </a:p>
          <a:p>
            <a:r>
              <a:rPr lang="fa-IR"/>
              <a:t>برتري‌ها نسبت به سخت افزارهاي ديگر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10DCF-1D3B-4227-ADE8-61257742F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82620"/>
            <a:ext cx="5093231" cy="720725"/>
          </a:xfrm>
        </p:spPr>
        <p:txBody>
          <a:bodyPr/>
          <a:lstStyle/>
          <a:p>
            <a:r>
              <a:rPr lang="fa-IR" dirty="0"/>
              <a:t>راه‌گزين‌هاي برنامه‌پذير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C52B9A-3D10-4151-858A-6E3E5FAA7FFC}"/>
              </a:ext>
            </a:extLst>
          </p:cNvPr>
          <p:cNvGrpSpPr/>
          <p:nvPr/>
        </p:nvGrpSpPr>
        <p:grpSpPr>
          <a:xfrm>
            <a:off x="2213429" y="3563384"/>
            <a:ext cx="1302108" cy="538716"/>
            <a:chOff x="930729" y="680484"/>
            <a:chExt cx="1302108" cy="5387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9BA148-6662-4833-86A2-A6590A93B202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E51E06-D4DC-4543-BBDC-C9191A95B31A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191470-6A7D-478C-8FAA-EC5B9710063E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6B7BBF-7415-4801-955D-213D1BA51044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F42C2EA-B3CF-4642-B8F1-FE619DCE0B04}"/>
              </a:ext>
            </a:extLst>
          </p:cNvPr>
          <p:cNvGrpSpPr/>
          <p:nvPr/>
        </p:nvGrpSpPr>
        <p:grpSpPr>
          <a:xfrm>
            <a:off x="2213429" y="4277487"/>
            <a:ext cx="1302108" cy="538716"/>
            <a:chOff x="930729" y="680484"/>
            <a:chExt cx="1302108" cy="5387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C4D783-B34F-435D-8BAA-237E99E846F9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F37999-C6B5-46AD-B6D6-9E65E06BD3A6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C1C0CD-1AE5-4DEF-9D4F-6C5C7A4B0CE1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331109-2303-4C51-83C5-5F0512EEDA3A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5C2F96-AAA4-422A-86AA-C2D22F793348}"/>
              </a:ext>
            </a:extLst>
          </p:cNvPr>
          <p:cNvGrpSpPr/>
          <p:nvPr/>
        </p:nvGrpSpPr>
        <p:grpSpPr>
          <a:xfrm>
            <a:off x="2213429" y="4991590"/>
            <a:ext cx="1302108" cy="538716"/>
            <a:chOff x="930729" y="680484"/>
            <a:chExt cx="1302108" cy="53871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2547283-457A-47CB-9593-9A6886D8052F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C063F1-8BD6-4732-8A68-A97B0FD896DA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F23244-AEDB-4379-8B0B-9FFD322055DF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61D32F-6DE1-4A9B-8F6E-C3F4E7FC3E46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13AC06-913E-44B4-831C-F2ED4F104AF0}"/>
              </a:ext>
            </a:extLst>
          </p:cNvPr>
          <p:cNvGrpSpPr/>
          <p:nvPr/>
        </p:nvGrpSpPr>
        <p:grpSpPr>
          <a:xfrm flipH="1">
            <a:off x="4546072" y="3563384"/>
            <a:ext cx="1302108" cy="538716"/>
            <a:chOff x="930729" y="680484"/>
            <a:chExt cx="1302108" cy="53871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0B9364-7C96-474C-8DE7-C1778B416521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6A02D7-8E0D-4A5D-AE67-22D1C663818B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1E2B24-BBAD-48A0-B830-E4520D78A25C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ABEF9C-D4CE-457F-B045-B4F72120FB69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E8FBB0-C628-4066-A3C6-6AE30986C10F}"/>
              </a:ext>
            </a:extLst>
          </p:cNvPr>
          <p:cNvGrpSpPr/>
          <p:nvPr/>
        </p:nvGrpSpPr>
        <p:grpSpPr>
          <a:xfrm flipH="1">
            <a:off x="4546072" y="4272035"/>
            <a:ext cx="1302108" cy="538716"/>
            <a:chOff x="930729" y="680484"/>
            <a:chExt cx="1302108" cy="53871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1561CB-0017-4F67-91E0-A5D3E76B509E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179BB4-C42A-4713-A618-20B78B0EF985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EFF5E9-F475-4DED-9899-796BCF5794DF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2EEA437-A025-43A7-8F37-403A0597D6A3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5DDFE2-1A3E-4933-9100-C2259EFC2C24}"/>
              </a:ext>
            </a:extLst>
          </p:cNvPr>
          <p:cNvGrpSpPr/>
          <p:nvPr/>
        </p:nvGrpSpPr>
        <p:grpSpPr>
          <a:xfrm flipH="1">
            <a:off x="4546072" y="4991590"/>
            <a:ext cx="1302108" cy="538716"/>
            <a:chOff x="930729" y="680484"/>
            <a:chExt cx="1302108" cy="53871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5B081A-E27E-4F52-8D01-8B3AD107DF97}"/>
                </a:ext>
              </a:extLst>
            </p:cNvPr>
            <p:cNvSpPr/>
            <p:nvPr/>
          </p:nvSpPr>
          <p:spPr>
            <a:xfrm>
              <a:off x="1098699" y="680484"/>
              <a:ext cx="1134138" cy="5387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453880-784F-4222-AFF0-BE2C6D2FD1BE}"/>
                </a:ext>
              </a:extLst>
            </p:cNvPr>
            <p:cNvSpPr/>
            <p:nvPr/>
          </p:nvSpPr>
          <p:spPr>
            <a:xfrm>
              <a:off x="930729" y="680484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0E2B1D-C22B-4866-BCB9-4DB94DEB6C88}"/>
                </a:ext>
              </a:extLst>
            </p:cNvPr>
            <p:cNvSpPr/>
            <p:nvPr/>
          </p:nvSpPr>
          <p:spPr>
            <a:xfrm>
              <a:off x="930729" y="110910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3C195F8-1F3E-45F3-A33C-3DBAA1DD5349}"/>
                </a:ext>
              </a:extLst>
            </p:cNvPr>
            <p:cNvSpPr/>
            <p:nvPr/>
          </p:nvSpPr>
          <p:spPr>
            <a:xfrm>
              <a:off x="930729" y="900239"/>
              <a:ext cx="167970" cy="110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B Nazanin" panose="00000400000000000000" pitchFamily="2" charset="-78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073D42D-AA69-4642-BD65-8848505ADAC2}"/>
              </a:ext>
            </a:extLst>
          </p:cNvPr>
          <p:cNvSpPr/>
          <p:nvPr/>
        </p:nvSpPr>
        <p:spPr>
          <a:xfrm>
            <a:off x="3515537" y="3563384"/>
            <a:ext cx="1030535" cy="1966922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بافر </a:t>
            </a:r>
            <a:r>
              <a:rPr lang="fa-IR" sz="2000">
                <a:cs typeface="B Nazanin" panose="00000400000000000000" pitchFamily="2" charset="-78"/>
              </a:rPr>
              <a:t>صف بندي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383B0EE-4694-4623-A9F3-649340590D7C}"/>
              </a:ext>
            </a:extLst>
          </p:cNvPr>
          <p:cNvSpPr/>
          <p:nvPr/>
        </p:nvSpPr>
        <p:spPr>
          <a:xfrm>
            <a:off x="1577407" y="3728307"/>
            <a:ext cx="368025" cy="2088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0B5713-2DE0-40A9-A74C-097F95D761EA}"/>
              </a:ext>
            </a:extLst>
          </p:cNvPr>
          <p:cNvSpPr txBox="1"/>
          <p:nvPr/>
        </p:nvSpPr>
        <p:spPr>
          <a:xfrm>
            <a:off x="2427331" y="5557585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خط لوله ورودي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D0AC3E-C190-4786-905E-4D3709C55448}"/>
              </a:ext>
            </a:extLst>
          </p:cNvPr>
          <p:cNvSpPr txBox="1"/>
          <p:nvPr/>
        </p:nvSpPr>
        <p:spPr>
          <a:xfrm>
            <a:off x="4560746" y="5557256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خط لوله خروجي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38" name="Connector: Elbow 41">
            <a:extLst>
              <a:ext uri="{FF2B5EF4-FFF2-40B4-BE49-F238E27FC236}">
                <a16:creationId xmlns:a16="http://schemas.microsoft.com/office/drawing/2014/main" id="{9E2249AA-4BFA-4907-B3BE-66C1700CF6CA}"/>
              </a:ext>
            </a:extLst>
          </p:cNvPr>
          <p:cNvCxnSpPr>
            <a:stCxn id="35" idx="3"/>
            <a:endCxn id="5" idx="3"/>
          </p:cNvCxnSpPr>
          <p:nvPr/>
        </p:nvCxnSpPr>
        <p:spPr>
          <a:xfrm>
            <a:off x="1945432" y="3832742"/>
            <a:ext cx="157010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1C2DFA5-0EF9-438E-A2DF-777EB2E4D04E}"/>
              </a:ext>
            </a:extLst>
          </p:cNvPr>
          <p:cNvCxnSpPr>
            <a:stCxn id="5" idx="3"/>
            <a:endCxn id="30" idx="3"/>
          </p:cNvCxnSpPr>
          <p:nvPr/>
        </p:nvCxnSpPr>
        <p:spPr>
          <a:xfrm>
            <a:off x="3515537" y="3832742"/>
            <a:ext cx="1030535" cy="1428206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41">
            <a:extLst>
              <a:ext uri="{FF2B5EF4-FFF2-40B4-BE49-F238E27FC236}">
                <a16:creationId xmlns:a16="http://schemas.microsoft.com/office/drawing/2014/main" id="{7FE15F83-BD8A-4DCE-B0C2-93107675D844}"/>
              </a:ext>
            </a:extLst>
          </p:cNvPr>
          <p:cNvCxnSpPr>
            <a:cxnSpLocks/>
          </p:cNvCxnSpPr>
          <p:nvPr/>
        </p:nvCxnSpPr>
        <p:spPr>
          <a:xfrm>
            <a:off x="4546072" y="5260948"/>
            <a:ext cx="155246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329D8BE-D597-4263-8341-59F445F51FDE}"/>
              </a:ext>
            </a:extLst>
          </p:cNvPr>
          <p:cNvSpPr/>
          <p:nvPr/>
        </p:nvSpPr>
        <p:spPr>
          <a:xfrm>
            <a:off x="6982317" y="3512907"/>
            <a:ext cx="3848419" cy="40059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cs typeface="B Nazanin" panose="00000400000000000000" pitchFamily="2" charset="-78"/>
              </a:rPr>
              <a:t>سرآيند </a:t>
            </a:r>
            <a:r>
              <a:rPr lang="fa-IR" dirty="0">
                <a:cs typeface="B Nazanin" panose="00000400000000000000" pitchFamily="2" charset="-78"/>
              </a:rPr>
              <a:t>بسته و فراداده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A5FA79-0B9E-42A2-8F79-54F458A6B906}"/>
              </a:ext>
            </a:extLst>
          </p:cNvPr>
          <p:cNvSpPr/>
          <p:nvPr/>
        </p:nvSpPr>
        <p:spPr>
          <a:xfrm>
            <a:off x="6982317" y="3992009"/>
            <a:ext cx="887931" cy="1565244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Nazanin" panose="00000400000000000000" pitchFamily="2" charset="-78"/>
              </a:rPr>
              <a:t>جدول تطبيق-عمل كنترل دسترسي</a:t>
            </a:r>
            <a:endParaRPr lang="en-US" sz="1400" dirty="0">
              <a:cs typeface="B Nazanin" panose="00000400000000000000" pitchFamily="2" charset="-78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39E356-CA44-47D0-84C1-16126D0DBA01}"/>
              </a:ext>
            </a:extLst>
          </p:cNvPr>
          <p:cNvSpPr/>
          <p:nvPr/>
        </p:nvSpPr>
        <p:spPr>
          <a:xfrm>
            <a:off x="7955667" y="3992009"/>
            <a:ext cx="701182" cy="1565244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Nazanin" panose="00000400000000000000" pitchFamily="2" charset="-78"/>
              </a:rPr>
              <a:t>جدول تطبيق-عمل ارتباطات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71429E-14EA-4621-9E97-7F6CA1342C91}"/>
              </a:ext>
            </a:extLst>
          </p:cNvPr>
          <p:cNvSpPr/>
          <p:nvPr/>
        </p:nvSpPr>
        <p:spPr>
          <a:xfrm>
            <a:off x="8742266" y="3965061"/>
            <a:ext cx="901316" cy="790182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Nazanin" panose="00000400000000000000" pitchFamily="2" charset="-78"/>
              </a:rPr>
              <a:t>جدول تطبيق-عمل پروكسي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7DAE5B-794D-4B20-A4E5-246E3C15061C}"/>
              </a:ext>
            </a:extLst>
          </p:cNvPr>
          <p:cNvSpPr/>
          <p:nvPr/>
        </p:nvSpPr>
        <p:spPr>
          <a:xfrm>
            <a:off x="8742267" y="4810751"/>
            <a:ext cx="901315" cy="735598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Nazanin" panose="00000400000000000000" pitchFamily="2" charset="-78"/>
              </a:rPr>
              <a:t>جدول تطبيق-عمل شمارشي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984A38-33A5-4C58-A9FA-49E3795B0DB2}"/>
              </a:ext>
            </a:extLst>
          </p:cNvPr>
          <p:cNvSpPr/>
          <p:nvPr/>
        </p:nvSpPr>
        <p:spPr>
          <a:xfrm>
            <a:off x="9728998" y="3965062"/>
            <a:ext cx="1104261" cy="1565244"/>
          </a:xfrm>
          <a:prstGeom prst="rect">
            <a:avLst/>
          </a:prstGeom>
          <a:solidFill>
            <a:srgbClr val="4B872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Nazanin" panose="00000400000000000000" pitchFamily="2" charset="-78"/>
              </a:rPr>
              <a:t>جدول تطبيق-عمل </a:t>
            </a:r>
            <a:r>
              <a:rPr lang="fa-IR" sz="1400" dirty="0">
                <a:solidFill>
                  <a:prstClr val="black"/>
                </a:solidFill>
                <a:latin typeface="Calibri" panose="020F0502020204030204"/>
                <a:cs typeface="B Nazanin" panose="00000400000000000000" pitchFamily="2" charset="-78"/>
              </a:rPr>
              <a:t>هدايت آي‌.پي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Nazanin" panose="00000400000000000000" pitchFamily="2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D00CCF-E702-47F7-9D29-DCF552909BCB}"/>
              </a:ext>
            </a:extLst>
          </p:cNvPr>
          <p:cNvSpPr txBox="1"/>
          <p:nvPr/>
        </p:nvSpPr>
        <p:spPr>
          <a:xfrm>
            <a:off x="1338065" y="3885214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بسته ورودي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AEECAEA5-B19F-4CE6-91DB-7AF009DA4E54}"/>
              </a:ext>
            </a:extLst>
          </p:cNvPr>
          <p:cNvSpPr/>
          <p:nvPr/>
        </p:nvSpPr>
        <p:spPr>
          <a:xfrm rot="5400000">
            <a:off x="5029156" y="2818031"/>
            <a:ext cx="167970" cy="1104792"/>
          </a:xfrm>
          <a:prstGeom prst="leftBrac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3A5608D2-BBA6-464C-B90C-744E1338300B}"/>
              </a:ext>
            </a:extLst>
          </p:cNvPr>
          <p:cNvSpPr/>
          <p:nvPr/>
        </p:nvSpPr>
        <p:spPr>
          <a:xfrm rot="5400000">
            <a:off x="8822541" y="1426204"/>
            <a:ext cx="167970" cy="3848420"/>
          </a:xfrm>
          <a:prstGeom prst="leftBrac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C02E87A-B1C1-4720-962D-259EE041A2C8}"/>
              </a:ext>
            </a:extLst>
          </p:cNvPr>
          <p:cNvCxnSpPr>
            <a:stCxn id="48" idx="1"/>
            <a:endCxn id="49" idx="1"/>
          </p:cNvCxnSpPr>
          <p:nvPr/>
        </p:nvCxnSpPr>
        <p:spPr>
          <a:xfrm rot="5400000" flipH="1" flipV="1">
            <a:off x="6999827" y="1379744"/>
            <a:ext cx="20013" cy="3793385"/>
          </a:xfrm>
          <a:prstGeom prst="bentConnector3">
            <a:avLst>
              <a:gd name="adj1" fmla="val 1364618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9AC0389-8265-417F-B1AD-9817BBAA402E}"/>
              </a:ext>
            </a:extLst>
          </p:cNvPr>
          <p:cNvSpPr txBox="1"/>
          <p:nvPr/>
        </p:nvSpPr>
        <p:spPr>
          <a:xfrm>
            <a:off x="6982316" y="5557256"/>
            <a:ext cx="88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مرحله 1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1A2D8A-EB78-49AF-980F-A7FB0A39537E}"/>
              </a:ext>
            </a:extLst>
          </p:cNvPr>
          <p:cNvSpPr txBox="1"/>
          <p:nvPr/>
        </p:nvSpPr>
        <p:spPr>
          <a:xfrm>
            <a:off x="7953138" y="5557256"/>
            <a:ext cx="719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مرحله 2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96F4A4-CEBE-4A15-8461-A52FE15A1928}"/>
              </a:ext>
            </a:extLst>
          </p:cNvPr>
          <p:cNvSpPr txBox="1"/>
          <p:nvPr/>
        </p:nvSpPr>
        <p:spPr>
          <a:xfrm>
            <a:off x="8755652" y="5557256"/>
            <a:ext cx="88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مرحله 3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86CB3B-5424-4135-8533-FFE97FABFDF6}"/>
              </a:ext>
            </a:extLst>
          </p:cNvPr>
          <p:cNvSpPr txBox="1"/>
          <p:nvPr/>
        </p:nvSpPr>
        <p:spPr>
          <a:xfrm>
            <a:off x="9726474" y="5557256"/>
            <a:ext cx="110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>
                <a:solidFill>
                  <a:schemeClr val="bg1"/>
                </a:solidFill>
                <a:cs typeface="B Nazanin" panose="00000400000000000000" pitchFamily="2" charset="-78"/>
              </a:rPr>
              <a:t>مرحله 4</a:t>
            </a:r>
            <a:endParaRPr lang="en-US" sz="1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6534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73094-708D-4651-9BD4-27F9B97F2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روش‌های مبتنی بر امضا</a:t>
            </a:r>
          </a:p>
          <a:p>
            <a:pPr lvl="1"/>
            <a:r>
              <a:rPr lang="fa-IR" dirty="0"/>
              <a:t>مقایسه فیلد‌های بسته‌ها با امضاهای بسته‌های مهاجم مشاهده شده قبلی</a:t>
            </a:r>
          </a:p>
          <a:p>
            <a:pPr lvl="1"/>
            <a:r>
              <a:rPr lang="fa-IR" dirty="0"/>
              <a:t>سرعت بالا</a:t>
            </a:r>
          </a:p>
          <a:p>
            <a:pPr lvl="1"/>
            <a:r>
              <a:rPr lang="fa-IR" dirty="0"/>
              <a:t>ناکارآمد در شناسایی حملات با الگوهای جدید تر</a:t>
            </a:r>
          </a:p>
          <a:p>
            <a:pPr lvl="1"/>
            <a:r>
              <a:rPr lang="fa-IR" dirty="0"/>
              <a:t>استفاده در سیستم‌های تشخیص نفوذ</a:t>
            </a:r>
          </a:p>
          <a:p>
            <a:r>
              <a:rPr lang="fa-IR" dirty="0"/>
              <a:t>روش‌‌های مبتنی بر ناهنجاری</a:t>
            </a:r>
          </a:p>
          <a:p>
            <a:pPr lvl="1"/>
            <a:r>
              <a:rPr lang="fa-IR" dirty="0"/>
              <a:t>شبیه‌سازی رفتار عادی شبکه با ضبط کردن ترافیک در یک بازه زمانی</a:t>
            </a:r>
          </a:p>
          <a:p>
            <a:pPr lvl="1"/>
            <a:r>
              <a:rPr lang="fa-IR" dirty="0"/>
              <a:t>هرگونه رفتار مغایر با این مدل به عنوان ناهنجاری و بروز حمله</a:t>
            </a:r>
          </a:p>
          <a:p>
            <a:pPr lvl="1"/>
            <a:r>
              <a:rPr lang="fa-IR" dirty="0"/>
              <a:t>یادگیری ماشین یکی از روش‌های محبوب در این دسته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58FB4-8C72-473F-A224-10354144CC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9200" y="82620"/>
            <a:ext cx="6972831" cy="720725"/>
          </a:xfrm>
        </p:spPr>
        <p:txBody>
          <a:bodyPr>
            <a:normAutofit/>
          </a:bodyPr>
          <a:lstStyle/>
          <a:p>
            <a:r>
              <a:rPr lang="fa-IR" dirty="0"/>
              <a:t>روش‌های تشخیص حملات منع خدمت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692766-411E-464C-B453-2504D5424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مبتنی بر امضا</a:t>
            </a:r>
            <a:endParaRPr lang="de-DE" dirty="0"/>
          </a:p>
          <a:p>
            <a:r>
              <a:rPr lang="fa-IR" dirty="0"/>
              <a:t>استفاده از راه‌گزین‌های برنامه‌پذیر سطح داده</a:t>
            </a:r>
          </a:p>
          <a:p>
            <a:r>
              <a:rPr lang="fa-IR" dirty="0"/>
              <a:t>مشکلات</a:t>
            </a:r>
          </a:p>
          <a:p>
            <a:pPr lvl="1"/>
            <a:r>
              <a:rPr lang="fa-IR" dirty="0"/>
              <a:t> عدم کارایی در شناسایی حملات با الگوهای متنوع</a:t>
            </a:r>
          </a:p>
          <a:p>
            <a:pPr lvl="1"/>
            <a:r>
              <a:rPr lang="fa-IR" dirty="0"/>
              <a:t>عدم صحبت در مورد نحوه یاددهی مدل‌ها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DB0E-080A-465E-A54B-C6CC4D207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01013" y="82620"/>
            <a:ext cx="3901018" cy="720725"/>
          </a:xfrm>
        </p:spPr>
        <p:txBody>
          <a:bodyPr/>
          <a:lstStyle/>
          <a:p>
            <a:r>
              <a:rPr lang="fa-IR" dirty="0"/>
              <a:t>دیمیلانیوس ۲۰۲۱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20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692766-411E-464C-B453-2504D5424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مبتنی بر امضا</a:t>
            </a:r>
          </a:p>
          <a:p>
            <a:r>
              <a:rPr lang="fa-IR" dirty="0"/>
              <a:t>تولید امضای سازگار با </a:t>
            </a:r>
            <a:r>
              <a:rPr lang="de-DE" dirty="0"/>
              <a:t>Snort</a:t>
            </a:r>
            <a:endParaRPr lang="fa-IR" dirty="0"/>
          </a:p>
          <a:p>
            <a:r>
              <a:rPr lang="fa-IR" dirty="0"/>
              <a:t>دسته‌بندی جریان مبتنی بر </a:t>
            </a:r>
            <a:r>
              <a:rPr lang="de-DE" dirty="0"/>
              <a:t>IPFIX</a:t>
            </a:r>
            <a:endParaRPr lang="fa-IR" dirty="0"/>
          </a:p>
          <a:p>
            <a:r>
              <a:rPr lang="fa-IR" dirty="0"/>
              <a:t>مشکلات</a:t>
            </a:r>
          </a:p>
          <a:p>
            <a:pPr lvl="1"/>
            <a:r>
              <a:rPr lang="fa-IR" dirty="0"/>
              <a:t> عدم کارایی در شناسایی حملات با الگوهای متنوع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DB0E-080A-465E-A54B-C6CC4D207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01013" y="82620"/>
            <a:ext cx="3901018" cy="720725"/>
          </a:xfrm>
        </p:spPr>
        <p:txBody>
          <a:bodyPr/>
          <a:lstStyle/>
          <a:p>
            <a:r>
              <a:rPr lang="fa-IR" dirty="0"/>
              <a:t>ارلاکر ۲۰۲۰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80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AA3253-F3BF-4200-8497-03095B37E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جمع‌آوری اطلاعات آماری توسط راه‌گزین‌های برنامه‌پذیر با استفاده از زبان </a:t>
            </a:r>
            <a:r>
              <a:rPr lang="de-DE" dirty="0"/>
              <a:t>P4</a:t>
            </a:r>
          </a:p>
          <a:p>
            <a:r>
              <a:rPr lang="fa-IR" dirty="0"/>
              <a:t>یک کنترل‌کننده مرکزی به منظور تشخیص و مدیریت مقابله با حملات</a:t>
            </a:r>
          </a:p>
          <a:p>
            <a:r>
              <a:rPr lang="fa-IR" dirty="0"/>
              <a:t>عدم وارسی محتوای کامل بسته‌ها </a:t>
            </a:r>
            <a:r>
              <a:rPr lang="fa-IR" dirty="0">
                <a:sym typeface="Wingdings" panose="05000000000000000000" pitchFamily="2" charset="2"/>
              </a:rPr>
              <a:t> عدم کارایی در تنوع پروتکلی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BE0D6-6D58-4E9E-9A47-96F94DAEE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جاکن ۲۰۲۱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3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C3BD49-EE62-4422-BB08-4934BD2E1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جمع‌آوری اطلاعات آماری بسته‌ها</a:t>
            </a:r>
          </a:p>
          <a:p>
            <a:r>
              <a:rPr lang="fa-IR" dirty="0"/>
              <a:t>شناسایی قربانی بودن یک آدرس به کمک نامتوازن بودن مقادیر یک ویژگی خاص</a:t>
            </a:r>
          </a:p>
          <a:p>
            <a:r>
              <a:rPr lang="fa-IR" dirty="0"/>
              <a:t>استفاده از انگاره‌ها</a:t>
            </a:r>
          </a:p>
          <a:p>
            <a:r>
              <a:rPr lang="fa-IR" dirty="0"/>
              <a:t>ویژگی‌های نشان‌دهنده وقوع حمله؟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1E7D4-EE37-42B3-BB69-D5AF712DA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0888" y="82620"/>
            <a:ext cx="4901143" cy="720725"/>
          </a:xfrm>
        </p:spPr>
        <p:txBody>
          <a:bodyPr/>
          <a:lstStyle/>
          <a:p>
            <a:r>
              <a:rPr lang="fa-IR" dirty="0"/>
              <a:t>آر.تی.سد ۲۰۲۱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1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A0832A-4108-45AD-BD1F-C5606B545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استفاده از شبکه‌های عصبی عمیق در سمت لبه مشتری</a:t>
            </a:r>
          </a:p>
          <a:p>
            <a:r>
              <a:rPr lang="fa-IR" dirty="0"/>
              <a:t>استفاده از شبکه‌های عصبی عمیق با الگوریتم‌های پیشرفته‌تر در سمت فراهم‌کننده </a:t>
            </a:r>
          </a:p>
          <a:p>
            <a:r>
              <a:rPr lang="fa-IR" dirty="0"/>
              <a:t>عدم ارایه راهکاری بهینه به منظور آموزش مجدد شبکه‌های عصبی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7448-7177-4819-B9E4-6CBBAA0A09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دفاع هوشمند ۲۰۲۲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28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C3ACB7-5C8B-4702-89E7-54B68192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درنظرگرفتن‌ بسته‌ها در قالب جریان</a:t>
            </a:r>
          </a:p>
          <a:p>
            <a:r>
              <a:rPr lang="fa-IR" dirty="0"/>
              <a:t>استفاده از یک بخش اعتماد‌ساز</a:t>
            </a:r>
          </a:p>
          <a:p>
            <a:r>
              <a:rPr lang="fa-IR" dirty="0"/>
              <a:t>دخالت انسان به عنوان شخص تعیین کننده برچسب جریان </a:t>
            </a:r>
          </a:p>
          <a:p>
            <a:r>
              <a:rPr lang="fa-IR" dirty="0"/>
              <a:t>به‌روزرسانی افزایشی مدل طبقه‌بندی کننده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9742C-3A45-4FD6-A1D7-541B2C4DC8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بیگ‌ فلو ۲۰۱۹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43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BC667-5E69-409A-9B4A-5341584F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مشکل روش‌های پیشین: عدم توجه به تنوع ترافیکی بالا در شبکه‌های پهن‌باند</a:t>
            </a:r>
          </a:p>
          <a:p>
            <a:r>
              <a:rPr lang="fa-IR" dirty="0"/>
              <a:t>پردازش جامع و تطبیق پذیر با ترافیک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18AC7-5C8D-4C33-BC46-473DF9AD09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راهکار پیشنهادی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4FD7B-787A-4E35-9A4A-40CD29400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67" y="2491770"/>
            <a:ext cx="7497064" cy="337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4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25140-B816-4B99-99AC-D6D6E657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فراگیر شدن اپلیکیشن های مختلف تنوع ترافيك پروتكل‌هاي مختلف و رفتار‌هاي متفاوت در ترافيك شبكه</a:t>
            </a:r>
          </a:p>
          <a:p>
            <a:r>
              <a:rPr lang="fa-IR" dirty="0"/>
              <a:t>افزايش حملات منع خدمت (توزيع‌شده)</a:t>
            </a:r>
          </a:p>
          <a:p>
            <a:r>
              <a:rPr lang="fa-IR" dirty="0"/>
              <a:t>مشكلات روش‌هاي پيشين: عدم تطبيق پذيري، عدم مقياس پذيري </a:t>
            </a:r>
            <a:r>
              <a:rPr lang="fa-IR" dirty="0">
                <a:sym typeface="Wingdings" panose="05000000000000000000" pitchFamily="2" charset="2"/>
              </a:rPr>
              <a:t> پردازش جامع و تطبیق پذیر با تنوع ترافیکی</a:t>
            </a:r>
            <a:endParaRPr lang="fa-IR" dirty="0"/>
          </a:p>
          <a:p>
            <a:pPr lvl="4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2CC1A-0841-48A8-913B-4A31DA7D2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طرح مسئله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31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F284E-334C-40C5-81C3-E16559156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راهکار پیشنهادی</a:t>
            </a:r>
            <a:endParaRPr lang="en-US" dirty="0"/>
          </a:p>
        </p:txBody>
      </p:sp>
      <p:pic>
        <p:nvPicPr>
          <p:cNvPr id="4" name="pic">
            <a:extLst>
              <a:ext uri="{FF2B5EF4-FFF2-40B4-BE49-F238E27FC236}">
                <a16:creationId xmlns:a16="http://schemas.microsoft.com/office/drawing/2014/main" id="{BC55AC4E-4B4A-4B1D-AC9D-9D3EBEF0D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9083" y="1811338"/>
            <a:ext cx="87337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54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26245C3-B3CE-40E2-A984-6EF1ED467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881612"/>
              </p:ext>
            </p:extLst>
          </p:nvPr>
        </p:nvGraphicFramePr>
        <p:xfrm>
          <a:off x="2185989" y="2057400"/>
          <a:ext cx="7572374" cy="348615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3271838">
                  <a:extLst>
                    <a:ext uri="{9D8B030D-6E8A-4147-A177-3AD203B41FA5}">
                      <a16:colId xmlns:a16="http://schemas.microsoft.com/office/drawing/2014/main" val="883056763"/>
                    </a:ext>
                  </a:extLst>
                </a:gridCol>
                <a:gridCol w="1776142">
                  <a:extLst>
                    <a:ext uri="{9D8B030D-6E8A-4147-A177-3AD203B41FA5}">
                      <a16:colId xmlns:a16="http://schemas.microsoft.com/office/drawing/2014/main" val="2049074802"/>
                    </a:ext>
                  </a:extLst>
                </a:gridCol>
                <a:gridCol w="2524394">
                  <a:extLst>
                    <a:ext uri="{9D8B030D-6E8A-4147-A177-3AD203B41FA5}">
                      <a16:colId xmlns:a16="http://schemas.microsoft.com/office/drawing/2014/main" val="2204036101"/>
                    </a:ext>
                  </a:extLst>
                </a:gridCol>
              </a:tblGrid>
              <a:tr h="435769"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فعالیت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میزان پیشرفت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تخمین زمان باقی‌مانده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3512323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۱. مطالعه و بررسی مفاهیم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۹۰٪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۱ هفته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0641448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۲. تحلیل و بررسی کارهای پیشین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۷۰٪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3 هفته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0998794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۳. ارائه و امکان‎سنجی روش پیشنهادی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۱۰٪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6 هفته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5548479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>
                          <a:effectLst/>
                          <a:cs typeface="B Nazanin" panose="00000400000000000000" pitchFamily="2" charset="-78"/>
                        </a:rPr>
                        <a:t>۴. پیاده‌سازی روش پیشنهادی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۱۰٪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8 هفته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4415433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۵. ارزیابی روش پیشنهادی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۰٪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6 هفته 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6862663"/>
                  </a:ext>
                </a:extLst>
              </a:tr>
              <a:tr h="435769">
                <a:tc>
                  <a:txBody>
                    <a:bodyPr/>
                    <a:lstStyle/>
                    <a:p>
                      <a:pPr indent="180340" algn="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۶. جمع‌بندی و تدوین پایان‌نامه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>
                          <a:effectLst/>
                          <a:cs typeface="B Nazanin" panose="00000400000000000000" pitchFamily="2" charset="-78"/>
                        </a:rPr>
                        <a:t>۰٪</a:t>
                      </a:r>
                      <a:endParaRPr lang="en-US" sz="180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 rtl="1">
                        <a:spcAft>
                          <a:spcPts val="750"/>
                        </a:spcAft>
                      </a:pPr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6 هفته</a:t>
                      </a:r>
                      <a:endParaRPr lang="en-US" sz="1800" dirty="0">
                        <a:effectLst/>
                        <a:latin typeface="B Nazanin" panose="00000400000000000000" pitchFamily="2" charset="-78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2252364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19B56-7C4A-4567-B010-E906EEB8EC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9438" y="82620"/>
            <a:ext cx="5072593" cy="720725"/>
          </a:xfrm>
        </p:spPr>
        <p:txBody>
          <a:bodyPr/>
          <a:lstStyle/>
          <a:p>
            <a:r>
              <a:rPr lang="fa-IR" dirty="0"/>
              <a:t>مراحل انجام و پیشبرد پروژه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12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F5A28-492B-40FE-814B-926C1F73E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[1]</a:t>
            </a:r>
            <a:r>
              <a:rPr lang="fa-IR" sz="1000" b="0" dirty="0">
                <a:cs typeface="+mj-cs"/>
              </a:rPr>
              <a:t> </a:t>
            </a:r>
            <a:r>
              <a:rPr lang="en-US" sz="1000" b="0" dirty="0">
                <a:cs typeface="+mj-cs"/>
              </a:rPr>
              <a:t>M. </a:t>
            </a:r>
            <a:r>
              <a:rPr lang="en-US" sz="1000" b="0" dirty="0" err="1">
                <a:cs typeface="+mj-cs"/>
              </a:rPr>
              <a:t>Noferesti</a:t>
            </a:r>
            <a:r>
              <a:rPr lang="en-US" sz="1000" b="0" dirty="0">
                <a:cs typeface="+mj-cs"/>
              </a:rPr>
              <a:t> and R. Jalili, ‘ACoPE: An adaptive semi-supervised learning approach for complex-policy enforcement in high-bandwidth networks’, Computer Networks, vol. 166, p. 106943, Jan. 2020.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[2] R. K. Deka, D. K. Bhattacharyya, and J. K. </a:t>
            </a:r>
            <a:r>
              <a:rPr lang="en-US" sz="1000" b="0" dirty="0" err="1">
                <a:cs typeface="+mj-cs"/>
              </a:rPr>
              <a:t>Kalita</a:t>
            </a:r>
            <a:r>
              <a:rPr lang="en-US" sz="1000" b="0" dirty="0">
                <a:cs typeface="+mj-cs"/>
              </a:rPr>
              <a:t>, ‘Active learning to detect DDoS attack using ranked features’, Computer Communications, vol. 145, pp. 203–222, Sep. 2019.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[3</a:t>
            </a:r>
            <a:r>
              <a:rPr lang="de-DE" sz="1000" b="0" dirty="0">
                <a:cs typeface="+mj-cs"/>
              </a:rPr>
              <a:t>] </a:t>
            </a:r>
            <a:r>
              <a:rPr lang="en-US" sz="1000" b="0" dirty="0">
                <a:cs typeface="+mj-cs"/>
              </a:rPr>
              <a:t>H. Shi, G. Cheng, Y. Hu, F. Wang, and H. Ding, ‘RT-SAD: Real-Time Sketch-Based Adaptive DDoS Detection for ISP Network’, Security and Communication Networks, vol. 2021, pp. 1–10, Jul. 2021.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[4]</a:t>
            </a:r>
            <a:r>
              <a:rPr lang="fa-IR" sz="1000" b="0" dirty="0">
                <a:cs typeface="+mj-cs"/>
              </a:rPr>
              <a:t> </a:t>
            </a:r>
            <a:r>
              <a:rPr lang="en-US" sz="1000" b="0" dirty="0">
                <a:cs typeface="+mj-cs"/>
              </a:rPr>
              <a:t>R. Vishwakarma and A. K. Jain, ‘A survey of DDoS attacking techniques and </a:t>
            </a:r>
            <a:r>
              <a:rPr lang="en-US" sz="1000" b="0" dirty="0" err="1">
                <a:cs typeface="+mj-cs"/>
              </a:rPr>
              <a:t>defence</a:t>
            </a:r>
            <a:r>
              <a:rPr lang="en-US" sz="1000" b="0" dirty="0">
                <a:cs typeface="+mj-cs"/>
              </a:rPr>
              <a:t> mechanisms in the IoT network’, Tele-</a:t>
            </a:r>
            <a:r>
              <a:rPr lang="en-US" sz="1000" b="0" dirty="0" err="1">
                <a:cs typeface="+mj-cs"/>
              </a:rPr>
              <a:t>commun</a:t>
            </a:r>
            <a:r>
              <a:rPr lang="en-US" sz="1000" b="0" dirty="0">
                <a:cs typeface="+mj-cs"/>
              </a:rPr>
              <a:t> Syst, vol. 73, no. 1, pp. 3–25, Jan. 2020.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[5] ‘Cisco Annual Internet Report (2018–2023) White Paper’, Mar. 2020. [Online]. Available: https://www.a10networks.com/blog/5-most-famous-ddos-attacks/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[6] B. Zhao, X. Li, B. Tian, Z. Mei, and W. Wu, ‘DHS: Adaptive Memory Layout Organization of Sketch Slots for Fast and Ac-curate Data Stream Processing’, in Proceedings of the 27th ACM SIGKDD Conference on Knowledge Discovery &amp; Data Min-</a:t>
            </a:r>
            <a:r>
              <a:rPr lang="en-US" sz="1000" b="0" dirty="0" err="1">
                <a:cs typeface="+mj-cs"/>
              </a:rPr>
              <a:t>ing</a:t>
            </a:r>
            <a:r>
              <a:rPr lang="en-US" sz="1000" b="0" dirty="0">
                <a:cs typeface="+mj-cs"/>
              </a:rPr>
              <a:t>, Virtual Event Singapore, pp. 2285–2293, Aug. 2021.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[7] B. Krishnamurthy, S. Sen, Y. Zhang, and Y. Chen, ‘Sketch-based change detection: methods, evaluation, and applications’, in Proceedings of the 2003 ACM SIGCOMM conference on Internet measurement  - IMC ’03, Miami Beach, FL, USA, p. 234, 2003.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[8] Q. Xiao, Z. Tang, and S. Chen, ‘Universal Online Sketch for Tracking Heavy Hitters and Estimating Moments of Data Streams’, in IEEE INFOCOM 2020 - IEEE Conference on Computer Communications, Toronto, ON, Canada, pp. 974–983, Jul. 2020.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[9] V. </a:t>
            </a:r>
            <a:r>
              <a:rPr lang="en-US" sz="1000" b="0" dirty="0" err="1">
                <a:cs typeface="+mj-cs"/>
              </a:rPr>
              <a:t>Sivaraman</a:t>
            </a:r>
            <a:r>
              <a:rPr lang="en-US" sz="1000" b="0" dirty="0">
                <a:cs typeface="+mj-cs"/>
              </a:rPr>
              <a:t>, S. Narayana, O. </a:t>
            </a:r>
            <a:r>
              <a:rPr lang="en-US" sz="1000" b="0" dirty="0" err="1">
                <a:cs typeface="+mj-cs"/>
              </a:rPr>
              <a:t>Rottenstreich</a:t>
            </a:r>
            <a:r>
              <a:rPr lang="en-US" sz="1000" b="0" dirty="0">
                <a:cs typeface="+mj-cs"/>
              </a:rPr>
              <a:t>, S. </a:t>
            </a:r>
            <a:r>
              <a:rPr lang="en-US" sz="1000" b="0" dirty="0" err="1">
                <a:cs typeface="+mj-cs"/>
              </a:rPr>
              <a:t>Muthukrishnan</a:t>
            </a:r>
            <a:r>
              <a:rPr lang="en-US" sz="1000" b="0" dirty="0">
                <a:cs typeface="+mj-cs"/>
              </a:rPr>
              <a:t>, and J. Rexford, ‘Heavy-Hitter Detection Entirely in the Data Plane’, in Proceedings of the Symposium on SDN Research, Santa Clara CA USA, pp. 164–176, Apr. 2017.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[10] M. </a:t>
            </a:r>
            <a:r>
              <a:rPr lang="en-US" sz="1000" b="0" dirty="0" err="1">
                <a:cs typeface="+mj-cs"/>
              </a:rPr>
              <a:t>Charikar</a:t>
            </a:r>
            <a:r>
              <a:rPr lang="en-US" sz="1000" b="0" dirty="0">
                <a:cs typeface="+mj-cs"/>
              </a:rPr>
              <a:t>, K. Chen, and M. </a:t>
            </a:r>
            <a:r>
              <a:rPr lang="en-US" sz="1000" b="0" dirty="0" err="1">
                <a:cs typeface="+mj-cs"/>
              </a:rPr>
              <a:t>Farach</a:t>
            </a:r>
            <a:r>
              <a:rPr lang="en-US" sz="1000" b="0" dirty="0">
                <a:cs typeface="+mj-cs"/>
              </a:rPr>
              <a:t>-Colton, ‘Finding Frequent Items in Data Streams’, in Automata, Languages and Pro-</a:t>
            </a:r>
            <a:r>
              <a:rPr lang="en-US" sz="1000" b="0" dirty="0" err="1">
                <a:cs typeface="+mj-cs"/>
              </a:rPr>
              <a:t>gramming</a:t>
            </a:r>
            <a:r>
              <a:rPr lang="en-US" sz="1000" b="0" dirty="0">
                <a:cs typeface="+mj-cs"/>
              </a:rPr>
              <a:t>, vol. 2380, P. </a:t>
            </a:r>
            <a:r>
              <a:rPr lang="en-US" sz="1000" b="0" dirty="0" err="1">
                <a:cs typeface="+mj-cs"/>
              </a:rPr>
              <a:t>Widmayer</a:t>
            </a:r>
            <a:r>
              <a:rPr lang="en-US" sz="1000" b="0" dirty="0">
                <a:cs typeface="+mj-cs"/>
              </a:rPr>
              <a:t>, S. </a:t>
            </a:r>
            <a:r>
              <a:rPr lang="en-US" sz="1000" b="0" dirty="0" err="1">
                <a:cs typeface="+mj-cs"/>
              </a:rPr>
              <a:t>Eidenbenz</a:t>
            </a:r>
            <a:r>
              <a:rPr lang="en-US" sz="1000" b="0" dirty="0">
                <a:cs typeface="+mj-cs"/>
              </a:rPr>
              <a:t>, F. </a:t>
            </a:r>
            <a:r>
              <a:rPr lang="en-US" sz="1000" b="0" dirty="0" err="1">
                <a:cs typeface="+mj-cs"/>
              </a:rPr>
              <a:t>Triguero</a:t>
            </a:r>
            <a:r>
              <a:rPr lang="en-US" sz="1000" b="0" dirty="0">
                <a:cs typeface="+mj-cs"/>
              </a:rPr>
              <a:t>, R. Morales, R. </a:t>
            </a:r>
            <a:r>
              <a:rPr lang="en-US" sz="1000" b="0" dirty="0" err="1">
                <a:cs typeface="+mj-cs"/>
              </a:rPr>
              <a:t>Conejo</a:t>
            </a:r>
            <a:r>
              <a:rPr lang="en-US" sz="1000" b="0" dirty="0">
                <a:cs typeface="+mj-cs"/>
              </a:rPr>
              <a:t>, and M. Hennessy, Eds. Berlin, </a:t>
            </a:r>
            <a:r>
              <a:rPr lang="en-US" sz="1000" b="0" dirty="0" err="1">
                <a:cs typeface="+mj-cs"/>
              </a:rPr>
              <a:t>Hei-delberg</a:t>
            </a:r>
            <a:r>
              <a:rPr lang="en-US" sz="1000" b="0" dirty="0">
                <a:cs typeface="+mj-cs"/>
              </a:rPr>
              <a:t>: Springer Berlin Heidelberg, pp. 693–703, 2002.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[11] S. </a:t>
            </a:r>
            <a:r>
              <a:rPr lang="en-US" sz="1000" b="0" dirty="0" err="1">
                <a:cs typeface="+mj-cs"/>
              </a:rPr>
              <a:t>Muthukrishnan</a:t>
            </a:r>
            <a:r>
              <a:rPr lang="en-US" sz="1000" b="0" dirty="0">
                <a:cs typeface="+mj-cs"/>
              </a:rPr>
              <a:t>, ‘Data Streams: Algorithms and Applications’, FNT in Theoretical Computer Science, vol. 1, no. 2, pp. 117–236, 2005.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[12] G. </a:t>
            </a:r>
            <a:r>
              <a:rPr lang="en-US" sz="1000" b="0" dirty="0" err="1">
                <a:cs typeface="+mj-cs"/>
              </a:rPr>
              <a:t>Cormode</a:t>
            </a:r>
            <a:r>
              <a:rPr lang="en-US" sz="1000" b="0" dirty="0">
                <a:cs typeface="+mj-cs"/>
              </a:rPr>
              <a:t> and S. </a:t>
            </a:r>
            <a:r>
              <a:rPr lang="en-US" sz="1000" b="0" dirty="0" err="1">
                <a:cs typeface="+mj-cs"/>
              </a:rPr>
              <a:t>Muthukrishnan</a:t>
            </a:r>
            <a:r>
              <a:rPr lang="en-US" sz="1000" b="0" dirty="0">
                <a:cs typeface="+mj-cs"/>
              </a:rPr>
              <a:t>, ‘An improved data stream summary: the count-min sketch and its applications’, Journal of Algorithms, vol. 55, no. 1, pp. 58–75, Apr. 2005.</a:t>
            </a:r>
          </a:p>
          <a:p>
            <a:pPr marL="0" indent="0" algn="just" rtl="0">
              <a:buNone/>
            </a:pPr>
            <a:r>
              <a:rPr lang="en-US" sz="1000" b="0" dirty="0">
                <a:cs typeface="+mj-cs"/>
              </a:rPr>
              <a:t>[13] Z. Liu, A. </a:t>
            </a:r>
            <a:r>
              <a:rPr lang="en-US" sz="1000" b="0" dirty="0" err="1">
                <a:cs typeface="+mj-cs"/>
              </a:rPr>
              <a:t>Manousis</a:t>
            </a:r>
            <a:r>
              <a:rPr lang="en-US" sz="1000" b="0" dirty="0">
                <a:cs typeface="+mj-cs"/>
              </a:rPr>
              <a:t>, G. </a:t>
            </a:r>
            <a:r>
              <a:rPr lang="en-US" sz="1000" b="0" dirty="0" err="1">
                <a:cs typeface="+mj-cs"/>
              </a:rPr>
              <a:t>Vorsanger</a:t>
            </a:r>
            <a:r>
              <a:rPr lang="en-US" sz="1000" b="0" dirty="0">
                <a:cs typeface="+mj-cs"/>
              </a:rPr>
              <a:t>, V. </a:t>
            </a:r>
            <a:r>
              <a:rPr lang="en-US" sz="1000" b="0" dirty="0" err="1">
                <a:cs typeface="+mj-cs"/>
              </a:rPr>
              <a:t>Sekar</a:t>
            </a:r>
            <a:r>
              <a:rPr lang="en-US" sz="1000" b="0" dirty="0">
                <a:cs typeface="+mj-cs"/>
              </a:rPr>
              <a:t>, and V. Braverman, ‘One Sketch to Rule Them All: Rethinking Network Flow Monitoring with </a:t>
            </a:r>
            <a:r>
              <a:rPr lang="en-US" sz="1000" b="0" dirty="0" err="1">
                <a:cs typeface="+mj-cs"/>
              </a:rPr>
              <a:t>UnivMon</a:t>
            </a:r>
            <a:r>
              <a:rPr lang="en-US" sz="1000" b="0" dirty="0">
                <a:cs typeface="+mj-cs"/>
              </a:rPr>
              <a:t>’, in Proceedings of the 2016 ACM SIGCOMM Conference, Florianopolis Brazil, pp. 101–114, Aug. 2016.</a:t>
            </a:r>
          </a:p>
          <a:p>
            <a:pPr marL="0" indent="0" algn="just" rtl="0">
              <a:buNone/>
            </a:pPr>
            <a:endParaRPr lang="en-US" sz="1000" dirty="0">
              <a:cs typeface="+mj-cs"/>
            </a:endParaRPr>
          </a:p>
          <a:p>
            <a:pPr algn="just" rtl="0"/>
            <a:endParaRPr lang="en-US" sz="1000" dirty="0"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1148D-E8B6-4CA4-8C41-9791F9F70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مراجع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56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F5A28-492B-40FE-814B-926C1F73E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H. Zhu, Data Plane Development Kit (DPDK): A Software Optimization Guide to the User Space-based Network Applica-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tions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1st Edition. CRC Press, 2020.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T.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Høiland-Jørgensen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‘The eXpress data path: fast programmable packet processing in the operating system kernel’, in Proceedings of the 14th International Conference on emerging Networking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Technologies, Heraklion Greece, pp. 54–66, Dec. 2018.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 M. Fleming, ‘A thorough introduction to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eBPF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LWN.net Linux Weekly News, Dec. 02, 2017. https://lwn.net/Articles/740157/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 M. Zhang et al., ‘Poseidon: Mitigating Volumetric DDoS Attacks with Programmable Switches’, in Proceedings 2020 Net-work and Distributed System Security Symposium, San Diego, CA, 2020.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[18] M.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Dimolianis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Pavlidis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V.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Maglaris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‘Signature-Based Traffic Classification and Mitigation for DDoS Attacks Using Programmable Network Data Planes’, IEEE Access, vol. 9, pp. 113061–113076, 2021.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[19] F. Erlacher and F. Dressler, ‘On High-Speed Flow-Based Intrusion Detection Using Snort-Compatible Signatures’, IEEE Trans. Dependable and Secure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19, no. 1, pp. 495–506, Jan. 2022.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[20] Z. Liu et al., ‘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Jaqen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High-Performance Switch-Native Approach for Detecting and Mitigating Volumetric DDoS Attacks with Programmable Switches’, in 30th USENIX Security Symposium (USENIX Security 21), pp. 3829–3846, 2021.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[21] S. Myneni, A. Chowdhary, D. Huang, and A.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Alshamrani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SmartDefense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distributed deep defense against DDoS attacks with edge computing’, Computer Networks, vol. 209, p. 108874, May 2022.</a:t>
            </a:r>
          </a:p>
          <a:p>
            <a:pPr marL="0" indent="0" algn="just" rtl="0">
              <a:buNone/>
            </a:pP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[22] E.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Viegas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Santin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Bessani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N. Neves, ‘</a:t>
            </a:r>
            <a:r>
              <a:rPr lang="en-US" sz="1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BigFlow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and reliable anomaly-based intrusion detection for high-speed networks’, Future Generation Computer Systems, vol. 93, pp. 473–485.</a:t>
            </a:r>
          </a:p>
          <a:p>
            <a:pPr algn="just" rtl="0"/>
            <a:endParaRPr lang="en-US" sz="1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1148D-E8B6-4CA4-8C41-9791F9F70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مراجع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55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21218F-18D2-4D87-A511-AF33DFB5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A4571-4795-4211-8620-7E06ECEEB7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180D0B-79E6-4FC4-A493-F2777BB86008}"/>
              </a:ext>
            </a:extLst>
          </p:cNvPr>
          <p:cNvSpPr/>
          <p:nvPr/>
        </p:nvSpPr>
        <p:spPr>
          <a:xfrm>
            <a:off x="2781300" y="2486819"/>
            <a:ext cx="6629400" cy="3028950"/>
          </a:xfrm>
          <a:prstGeom prst="roundRect">
            <a:avLst/>
          </a:prstGeom>
          <a:solidFill>
            <a:srgbClr val="00BEB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 prst="softRound"/>
            </a:sp3d>
          </a:bodyPr>
          <a:lstStyle/>
          <a:p>
            <a:pPr algn="ctr"/>
            <a:r>
              <a:rPr lang="fa-IR" sz="5400" b="1" dirty="0">
                <a:ln/>
                <a:solidFill>
                  <a:srgbClr val="01F93C"/>
                </a:solidFill>
                <a:effectLst/>
                <a:cs typeface="B Nazanin" panose="00000400000000000000" pitchFamily="2" charset="-78"/>
              </a:rPr>
              <a:t>با سپاس از توجه شما</a:t>
            </a:r>
            <a:endParaRPr lang="en-US" sz="5400" b="1" dirty="0">
              <a:ln/>
              <a:solidFill>
                <a:srgbClr val="01F93C"/>
              </a:solidFill>
              <a:effectLst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528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56479-1FA2-4902-B788-F26F2DE8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ظهور شبكه‌‌هاي پهن‌باند: </a:t>
            </a:r>
          </a:p>
          <a:p>
            <a:pPr lvl="2">
              <a:lnSpc>
                <a:spcPct val="150000"/>
              </a:lnSpc>
            </a:pPr>
            <a:r>
              <a:rPr lang="fa-IR" dirty="0"/>
              <a:t>نرخ گذر بالا</a:t>
            </a:r>
          </a:p>
          <a:p>
            <a:pPr lvl="3">
              <a:lnSpc>
                <a:spcPct val="150000"/>
              </a:lnSpc>
            </a:pPr>
            <a:r>
              <a:rPr lang="fa-IR" dirty="0"/>
              <a:t>سرعت و نرخ بالای تولید اطلاعات</a:t>
            </a:r>
          </a:p>
          <a:p>
            <a:pPr lvl="2"/>
            <a:r>
              <a:rPr lang="fa-IR" dirty="0"/>
              <a:t>حجم بالا</a:t>
            </a:r>
          </a:p>
          <a:p>
            <a:pPr lvl="3"/>
            <a:r>
              <a:rPr lang="fa-IR" dirty="0"/>
              <a:t>تعداد زیادی از بسته‌ها با حجم زیادی از سرایندها</a:t>
            </a:r>
          </a:p>
          <a:p>
            <a:pPr lvl="2"/>
            <a:r>
              <a:rPr lang="fa-IR" dirty="0"/>
              <a:t>تنوع ترافيكي بالا</a:t>
            </a:r>
          </a:p>
          <a:p>
            <a:pPr lvl="3"/>
            <a:r>
              <a:rPr lang="fa-IR" dirty="0"/>
              <a:t>ظهور پروتکل‌های جدید</a:t>
            </a:r>
          </a:p>
          <a:p>
            <a:pPr lvl="3"/>
            <a:r>
              <a:rPr lang="fa-IR" dirty="0"/>
              <a:t>پروتکل‌های یکسان کاربردها و رفتارهای مختلف</a:t>
            </a:r>
          </a:p>
          <a:p>
            <a:pPr lvl="2"/>
            <a:endParaRPr lang="fa-IR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5F9DE-BFDC-4726-BF08-8D751F5E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a-IR" dirty="0"/>
              <a:t>شبکه‌های پهن‌باند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0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56479-1FA2-4902-B788-F26F2DE8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اهداف: مصرف منابع پردازشی سیستم، منابع شبکه به منظور نقض دسترسی پذیری</a:t>
            </a:r>
          </a:p>
          <a:p>
            <a:r>
              <a:rPr lang="fa-IR" dirty="0"/>
              <a:t>حملات منع خدمت توزیع شده گونه خطرناک‌تر</a:t>
            </a:r>
          </a:p>
          <a:p>
            <a:pPr lvl="1"/>
            <a:r>
              <a:rPr lang="fa-IR" dirty="0"/>
              <a:t>شبکه‌های بات</a:t>
            </a:r>
          </a:p>
          <a:p>
            <a:pPr lvl="1"/>
            <a:r>
              <a:rPr lang="fa-IR" dirty="0"/>
              <a:t>حملات تقویت بازتاب</a:t>
            </a:r>
          </a:p>
          <a:p>
            <a:r>
              <a:rPr lang="fa-IR" dirty="0"/>
              <a:t>حجم بالای حملات در سالهای اخیر و استفاده از پروتکل‌های مختلف</a:t>
            </a:r>
          </a:p>
          <a:p>
            <a:pPr lvl="2"/>
            <a:endParaRPr lang="fa-IR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5F9DE-BFDC-4726-BF08-8D751F5E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3600" y="82620"/>
            <a:ext cx="6058431" cy="720725"/>
          </a:xfrm>
        </p:spPr>
        <p:txBody>
          <a:bodyPr>
            <a:normAutofit/>
          </a:bodyPr>
          <a:lstStyle/>
          <a:p>
            <a:r>
              <a:rPr lang="fa-IR" dirty="0"/>
              <a:t>حملات منع خدمت (توزیع شده)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57C619A-D56A-4D49-BE99-01C600DCD5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9450890"/>
              </p:ext>
            </p:extLst>
          </p:nvPr>
        </p:nvGraphicFramePr>
        <p:xfrm>
          <a:off x="838200" y="3795713"/>
          <a:ext cx="4083050" cy="238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90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56479-1FA2-4902-B788-F26F2DE8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پردازش بسته‌ها در شبکه‌های پهن‌باند: پردازش دسته‌ای، پردازش جریانی</a:t>
            </a:r>
          </a:p>
          <a:p>
            <a:r>
              <a:rPr lang="fa-IR" dirty="0"/>
              <a:t>پردازش جریانی:</a:t>
            </a:r>
          </a:p>
          <a:p>
            <a:pPr lvl="1"/>
            <a:r>
              <a:rPr lang="fa-IR" dirty="0"/>
              <a:t>جریان بی وقفه اطلاعات</a:t>
            </a:r>
          </a:p>
          <a:p>
            <a:pPr lvl="1"/>
            <a:r>
              <a:rPr lang="fa-IR" dirty="0"/>
              <a:t>محدودیت زمانی و حافظه</a:t>
            </a:r>
          </a:p>
          <a:p>
            <a:pPr lvl="1"/>
            <a:r>
              <a:rPr lang="fa-IR" dirty="0"/>
              <a:t>مدل ترنستیل: </a:t>
            </a:r>
          </a:p>
          <a:p>
            <a:pPr marL="457200" indent="0" algn="l" rtl="0"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= α</a:t>
            </a:r>
            <a:r>
              <a:rPr lang="en-US" sz="1800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α</a:t>
            </a:r>
            <a:r>
              <a:rPr lang="en-US" sz="1800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α</a:t>
            </a:r>
            <a:r>
              <a:rPr lang="en-US" sz="1800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α</a:t>
            </a:r>
            <a:r>
              <a:rPr lang="en-US" sz="1800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                                                 </a:t>
            </a:r>
            <a:r>
              <a:rPr lang="fa-IR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کلید‌ها و مقادیر آپدیت در دنیای شبکه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 algn="l" rtl="0">
              <a:spcAft>
                <a:spcPts val="75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Ɐα</a:t>
            </a:r>
            <a:r>
              <a:rPr lang="en-US" sz="1800" i="1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{( a</a:t>
            </a:r>
            <a:r>
              <a:rPr lang="de-DE" sz="1800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</a:t>
            </a:r>
            <a:r>
              <a:rPr lang="en-US" sz="1800" i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|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Ɛ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{0,1,…,u-1},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800" i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ƐR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                                     </a:t>
            </a:r>
            <a:endParaRPr lang="en-US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fa-IR" dirty="0"/>
              <a:t>مسایل مطرح در حوزه داده جریان:</a:t>
            </a:r>
          </a:p>
          <a:p>
            <a:pPr lvl="1"/>
            <a:r>
              <a:rPr lang="fa-IR" dirty="0"/>
              <a:t>سایز هر جریان</a:t>
            </a:r>
          </a:p>
          <a:p>
            <a:pPr lvl="1"/>
            <a:r>
              <a:rPr lang="fa-IR" dirty="0"/>
              <a:t>لحظه جریان</a:t>
            </a:r>
          </a:p>
          <a:p>
            <a:pPr lvl="1"/>
            <a:r>
              <a:rPr lang="fa-IR" dirty="0"/>
              <a:t>شاخص‌ها</a:t>
            </a:r>
          </a:p>
          <a:p>
            <a:pPr lvl="2"/>
            <a:endParaRPr lang="fa-IR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5F9DE-BFDC-4726-BF08-8D751F5E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3600" y="82620"/>
            <a:ext cx="6058431" cy="720725"/>
          </a:xfrm>
        </p:spPr>
        <p:txBody>
          <a:bodyPr>
            <a:normAutofit/>
          </a:bodyPr>
          <a:lstStyle/>
          <a:p>
            <a:r>
              <a:rPr lang="fa-IR" dirty="0"/>
              <a:t>داده جریان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9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56479-1FA2-4902-B788-F26F2DE8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راهکاری برای حل مسایل داده جریان و جایگزین نمونه گیری</a:t>
            </a:r>
          </a:p>
          <a:p>
            <a:r>
              <a:rPr lang="fa-IR" dirty="0"/>
              <a:t>انواع مختلف برای مسایل مختلف داده جریان</a:t>
            </a:r>
          </a:p>
          <a:p>
            <a:pPr lvl="1"/>
            <a:r>
              <a:rPr lang="fa-IR" dirty="0"/>
              <a:t>انگاره شمارشی:</a:t>
            </a:r>
          </a:p>
          <a:p>
            <a:pPr lvl="2"/>
            <a:r>
              <a:rPr lang="fa-IR" dirty="0"/>
              <a:t>کا تا توابع در هم نگار </a:t>
            </a:r>
          </a:p>
          <a:p>
            <a:pPr lvl="2"/>
            <a:r>
              <a:rPr lang="fa-IR" dirty="0"/>
              <a:t>داده ساختارهای احتمالاتی</a:t>
            </a:r>
          </a:p>
          <a:p>
            <a:pPr lvl="1"/>
            <a:r>
              <a:rPr lang="fa-IR" dirty="0"/>
              <a:t>انگاره شمارشی کمینه</a:t>
            </a:r>
          </a:p>
          <a:p>
            <a:pPr lvl="1"/>
            <a:r>
              <a:rPr lang="fa-IR" dirty="0"/>
              <a:t>انگاره عمومی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5F9DE-BFDC-4726-BF08-8D751F5E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3600" y="82620"/>
            <a:ext cx="6058431" cy="720725"/>
          </a:xfrm>
        </p:spPr>
        <p:txBody>
          <a:bodyPr>
            <a:normAutofit/>
          </a:bodyPr>
          <a:lstStyle/>
          <a:p>
            <a:r>
              <a:rPr lang="fa-IR" dirty="0"/>
              <a:t>انگاره‌ها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2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ECE10E-F3B2-413C-96CC-B4CF0893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C3AFA-D7B5-4BC1-A13E-7D2EC4376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D1A8F9-619A-49D4-836D-D75999E2A337}"/>
              </a:ext>
            </a:extLst>
          </p:cNvPr>
          <p:cNvGrpSpPr/>
          <p:nvPr/>
        </p:nvGrpSpPr>
        <p:grpSpPr>
          <a:xfrm>
            <a:off x="1806621" y="2025810"/>
            <a:ext cx="490110" cy="389860"/>
            <a:chOff x="1382233" y="1481470"/>
            <a:chExt cx="490110" cy="3898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20C167-2C4B-4CBF-85A0-8B6B141D8F46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AD132-BCA3-4840-9809-E8098E0E806A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EA35DA-4153-4857-A4D2-C3E088F1DC23}"/>
              </a:ext>
            </a:extLst>
          </p:cNvPr>
          <p:cNvGrpSpPr/>
          <p:nvPr/>
        </p:nvGrpSpPr>
        <p:grpSpPr>
          <a:xfrm>
            <a:off x="1806620" y="2424000"/>
            <a:ext cx="490110" cy="389860"/>
            <a:chOff x="1382233" y="1481470"/>
            <a:chExt cx="490110" cy="3898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D1293C-D818-4209-8DBA-FB1BC2C51C80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D7C2E8BF-9443-4108-8DD0-ADDCE2E3AEC7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B1B438-9B52-4268-915B-9F41BC6A09CF}"/>
              </a:ext>
            </a:extLst>
          </p:cNvPr>
          <p:cNvGrpSpPr/>
          <p:nvPr/>
        </p:nvGrpSpPr>
        <p:grpSpPr>
          <a:xfrm>
            <a:off x="1806620" y="2814040"/>
            <a:ext cx="490110" cy="389860"/>
            <a:chOff x="1382233" y="1481470"/>
            <a:chExt cx="490110" cy="3898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20D854-9F9F-43BF-B787-D670C23E8E88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A22CFBCD-1D34-43EE-834E-D07438E8E21A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542DC3-F7C5-4020-998C-8D807C99E59B}"/>
              </a:ext>
            </a:extLst>
          </p:cNvPr>
          <p:cNvGrpSpPr/>
          <p:nvPr/>
        </p:nvGrpSpPr>
        <p:grpSpPr>
          <a:xfrm>
            <a:off x="1806620" y="3203899"/>
            <a:ext cx="490110" cy="389860"/>
            <a:chOff x="1382233" y="1481470"/>
            <a:chExt cx="490110" cy="3898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A442B2-626F-4A0F-B29C-579C1E7C489B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54160BC8-B3EE-4B99-BE2B-7F234F245048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969AC4-E721-4C06-BDFA-B48BD3CDEF03}"/>
              </a:ext>
            </a:extLst>
          </p:cNvPr>
          <p:cNvGrpSpPr/>
          <p:nvPr/>
        </p:nvGrpSpPr>
        <p:grpSpPr>
          <a:xfrm>
            <a:off x="1806620" y="3593824"/>
            <a:ext cx="490110" cy="389860"/>
            <a:chOff x="1382233" y="1481470"/>
            <a:chExt cx="490110" cy="3898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7356C95-1AEA-4580-9CCB-8C8E1A9A328F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49E0EF33-1894-4E97-9483-FA92815EBB51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FCA58F8-F4F9-427E-980C-5C7D0799F179}"/>
              </a:ext>
            </a:extLst>
          </p:cNvPr>
          <p:cNvSpPr txBox="1"/>
          <p:nvPr/>
        </p:nvSpPr>
        <p:spPr>
          <a:xfrm>
            <a:off x="934755" y="3589845"/>
            <a:ext cx="766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100" dirty="0">
                <a:cs typeface="B Nazanin" panose="00000400000000000000" pitchFamily="2" charset="-78"/>
              </a:rPr>
              <a:t>جریان ورودی</a:t>
            </a:r>
            <a:endParaRPr lang="en-US" sz="1100" dirty="0">
              <a:cs typeface="B Nazanin" panose="00000400000000000000" pitchFamily="2" charset="-78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0389AF2-2B1E-45A8-AFAE-05A6B4CEA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92664"/>
              </p:ext>
            </p:extLst>
          </p:nvPr>
        </p:nvGraphicFramePr>
        <p:xfrm>
          <a:off x="3657704" y="2774204"/>
          <a:ext cx="43664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644">
                  <a:extLst>
                    <a:ext uri="{9D8B030D-6E8A-4147-A177-3AD203B41FA5}">
                      <a16:colId xmlns:a16="http://schemas.microsoft.com/office/drawing/2014/main" val="866914442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316930916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139316266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411192861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3333350137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503305693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2148471068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1905468423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3344822863"/>
                    </a:ext>
                  </a:extLst>
                </a:gridCol>
                <a:gridCol w="436644">
                  <a:extLst>
                    <a:ext uri="{9D8B030D-6E8A-4147-A177-3AD203B41FA5}">
                      <a16:colId xmlns:a16="http://schemas.microsoft.com/office/drawing/2014/main" val="3927953314"/>
                    </a:ext>
                  </a:extLst>
                </a:gridCol>
              </a:tblGrid>
              <a:tr h="251726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۳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۲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55878"/>
                  </a:ext>
                </a:extLst>
              </a:tr>
              <a:tr h="251726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۲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02249"/>
                  </a:ext>
                </a:extLst>
              </a:tr>
              <a:tr h="251726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933409"/>
                  </a:ext>
                </a:extLst>
              </a:tr>
              <a:tr h="251726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۳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381981"/>
                  </a:ext>
                </a:extLst>
              </a:tr>
              <a:tr h="251726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۳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n>
                            <a:solidFill>
                              <a:srgbClr val="01F93C"/>
                            </a:solidFill>
                          </a:ln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۰</a:t>
                      </a:r>
                      <a:endParaRPr lang="en-US" dirty="0">
                        <a:ln>
                          <a:solidFill>
                            <a:srgbClr val="01F93C"/>
                          </a:solidFill>
                        </a:ln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5516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4D40BD-A044-487C-8941-60C39BEF2EA0}"/>
              </a:ext>
            </a:extLst>
          </p:cNvPr>
          <p:cNvSpPr txBox="1"/>
          <p:nvPr/>
        </p:nvSpPr>
        <p:spPr>
          <a:xfrm>
            <a:off x="4968580" y="4751717"/>
            <a:ext cx="186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اندازه توابع درهم‌نگار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B9BC03-2EBB-45B4-8F45-8877066AA21E}"/>
              </a:ext>
            </a:extLst>
          </p:cNvPr>
          <p:cNvSpPr txBox="1"/>
          <p:nvPr/>
        </p:nvSpPr>
        <p:spPr>
          <a:xfrm>
            <a:off x="8129453" y="3433180"/>
            <a:ext cx="180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تعداد جداول </a:t>
            </a:r>
          </a:p>
          <a:p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درهم‌نگار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D19219-142B-4941-BE79-45C6AD1C502C}"/>
              </a:ext>
            </a:extLst>
          </p:cNvPr>
          <p:cNvCxnSpPr>
            <a:cxnSpLocks/>
          </p:cNvCxnSpPr>
          <p:nvPr/>
        </p:nvCxnSpPr>
        <p:spPr>
          <a:xfrm>
            <a:off x="8129453" y="2774204"/>
            <a:ext cx="0" cy="18288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5487E5-3776-497B-B886-3A66C3B0A0FC}"/>
              </a:ext>
            </a:extLst>
          </p:cNvPr>
          <p:cNvCxnSpPr>
            <a:cxnSpLocks/>
          </p:cNvCxnSpPr>
          <p:nvPr/>
        </p:nvCxnSpPr>
        <p:spPr>
          <a:xfrm flipH="1">
            <a:off x="3657704" y="4692338"/>
            <a:ext cx="4366440" cy="206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099552-700C-4A49-8AB9-0CFFF664720C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136584" y="2220740"/>
            <a:ext cx="2983223" cy="18560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2E569C-DF1F-4B1E-B1D8-AF6117768C0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136584" y="2220740"/>
            <a:ext cx="5171251" cy="21281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D1EA75-695F-4F82-90AA-7314E9042B7B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136584" y="2220740"/>
            <a:ext cx="3391437" cy="7215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529C55-B119-4F69-AC20-E0DFE4BB9FFC}"/>
              </a:ext>
            </a:extLst>
          </p:cNvPr>
          <p:cNvCxnSpPr>
            <a:stCxn id="6" idx="6"/>
          </p:cNvCxnSpPr>
          <p:nvPr/>
        </p:nvCxnSpPr>
        <p:spPr>
          <a:xfrm>
            <a:off x="2136584" y="2220740"/>
            <a:ext cx="1715690" cy="1093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923388-EF71-4ADF-80B7-E0080DF13ECE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136584" y="2220740"/>
            <a:ext cx="2576775" cy="143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490F26-876F-4387-A536-1BCCB7E658A2}"/>
              </a:ext>
            </a:extLst>
          </p:cNvPr>
          <p:cNvCxnSpPr>
            <a:stCxn id="15" idx="6"/>
          </p:cNvCxnSpPr>
          <p:nvPr/>
        </p:nvCxnSpPr>
        <p:spPr>
          <a:xfrm flipV="1">
            <a:off x="2136583" y="3008969"/>
            <a:ext cx="3391438" cy="389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16684-350A-4A0C-914F-928ADDB8C506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2136583" y="3398829"/>
            <a:ext cx="38863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3DD946-72F6-4C73-B666-395CAFA5B5A5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2136583" y="3398829"/>
            <a:ext cx="3937750" cy="389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16752F-066D-4D58-9158-7781131A26CD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2136583" y="3398829"/>
            <a:ext cx="2536910" cy="6812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A7AD2D-42D1-4F54-A001-05711A72C743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2136583" y="3398829"/>
            <a:ext cx="1681267" cy="1029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5655CA-B451-4DA5-AE03-BF312CFFE9BC}"/>
              </a:ext>
            </a:extLst>
          </p:cNvPr>
          <p:cNvCxnSpPr>
            <a:cxnSpLocks/>
          </p:cNvCxnSpPr>
          <p:nvPr/>
        </p:nvCxnSpPr>
        <p:spPr>
          <a:xfrm>
            <a:off x="2136582" y="2208325"/>
            <a:ext cx="2576775" cy="14314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E2626AC-AD0A-4258-B786-02B333DC3883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2136583" y="3398829"/>
            <a:ext cx="1681265" cy="10168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215E2391-D7F1-4D7D-82D3-206C0D4F77D6}"/>
              </a:ext>
            </a:extLst>
          </p:cNvPr>
          <p:cNvSpPr/>
          <p:nvPr/>
        </p:nvSpPr>
        <p:spPr>
          <a:xfrm>
            <a:off x="5515563" y="2994642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79B2BBB7-7FAD-4117-BF7E-04641268FE4F}"/>
              </a:ext>
            </a:extLst>
          </p:cNvPr>
          <p:cNvSpPr/>
          <p:nvPr/>
        </p:nvSpPr>
        <p:spPr>
          <a:xfrm>
            <a:off x="6029319" y="3366272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400A667F-6AF3-4107-922A-406FF0819FC4}"/>
              </a:ext>
            </a:extLst>
          </p:cNvPr>
          <p:cNvSpPr/>
          <p:nvPr/>
        </p:nvSpPr>
        <p:spPr>
          <a:xfrm>
            <a:off x="6074333" y="3732369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EA5C8D56-A7A0-435C-AC0C-DC7391DAB775}"/>
              </a:ext>
            </a:extLst>
          </p:cNvPr>
          <p:cNvSpPr/>
          <p:nvPr/>
        </p:nvSpPr>
        <p:spPr>
          <a:xfrm>
            <a:off x="4673493" y="4072483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17CBD954-832D-4766-A233-3A968C3FAA41}"/>
              </a:ext>
            </a:extLst>
          </p:cNvPr>
          <p:cNvSpPr/>
          <p:nvPr/>
        </p:nvSpPr>
        <p:spPr>
          <a:xfrm>
            <a:off x="3770048" y="4455633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675DC468-FE1B-4719-8E61-D4F5868E8333}"/>
              </a:ext>
            </a:extLst>
          </p:cNvPr>
          <p:cNvSpPr/>
          <p:nvPr/>
        </p:nvSpPr>
        <p:spPr>
          <a:xfrm>
            <a:off x="7242723" y="4429225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053AC0AB-250E-49D1-81BB-418C60986840}"/>
              </a:ext>
            </a:extLst>
          </p:cNvPr>
          <p:cNvSpPr/>
          <p:nvPr/>
        </p:nvSpPr>
        <p:spPr>
          <a:xfrm>
            <a:off x="5113710" y="4106139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52A0ADAF-E85E-42F6-BAE0-24897608357C}"/>
              </a:ext>
            </a:extLst>
          </p:cNvPr>
          <p:cNvSpPr/>
          <p:nvPr/>
        </p:nvSpPr>
        <p:spPr>
          <a:xfrm>
            <a:off x="5486808" y="2819252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232B7A0B-FFC0-482A-AD0C-55C7755863A7}"/>
              </a:ext>
            </a:extLst>
          </p:cNvPr>
          <p:cNvSpPr/>
          <p:nvPr/>
        </p:nvSpPr>
        <p:spPr>
          <a:xfrm>
            <a:off x="3789289" y="3325244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547E4E52-45EE-4BA1-9D93-FF3A85279798}"/>
              </a:ext>
            </a:extLst>
          </p:cNvPr>
          <p:cNvSpPr/>
          <p:nvPr/>
        </p:nvSpPr>
        <p:spPr>
          <a:xfrm>
            <a:off x="4661035" y="3703406"/>
            <a:ext cx="65112" cy="6511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900" dirty="0"/>
              <a:t>+</a:t>
            </a:r>
            <a:endParaRPr lang="en-US" sz="900" dirty="0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12B1B32F-A903-4FDF-BEA2-2239F39AE86A}"/>
              </a:ext>
            </a:extLst>
          </p:cNvPr>
          <p:cNvCxnSpPr>
            <a:cxnSpLocks/>
          </p:cNvCxnSpPr>
          <p:nvPr/>
        </p:nvCxnSpPr>
        <p:spPr>
          <a:xfrm rot="5400000">
            <a:off x="5494301" y="2239220"/>
            <a:ext cx="813848" cy="476441"/>
          </a:xfrm>
          <a:prstGeom prst="curvedConnector3">
            <a:avLst>
              <a:gd name="adj1" fmla="val -1363"/>
            </a:avLst>
          </a:prstGeom>
          <a:ln w="127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348444-DC8B-4B2A-8268-502BA0F7DDEB}"/>
              </a:ext>
            </a:extLst>
          </p:cNvPr>
          <p:cNvSpPr txBox="1"/>
          <p:nvPr/>
        </p:nvSpPr>
        <p:spPr>
          <a:xfrm>
            <a:off x="6094430" y="1919755"/>
            <a:ext cx="73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تصادم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F882EC-EBE2-4569-B34A-01F8F0952C87}"/>
              </a:ext>
            </a:extLst>
          </p:cNvPr>
          <p:cNvGrpSpPr/>
          <p:nvPr/>
        </p:nvGrpSpPr>
        <p:grpSpPr>
          <a:xfrm>
            <a:off x="1804436" y="3988432"/>
            <a:ext cx="490110" cy="389860"/>
            <a:chOff x="1382233" y="1481470"/>
            <a:chExt cx="490110" cy="38986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F42B0F7-5DB4-475B-8834-87A30702F8F8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CA30AFA3-77AE-475B-AB74-215EC953F4F3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2CFFA0-173E-49F5-8423-25F8D1B27A59}"/>
              </a:ext>
            </a:extLst>
          </p:cNvPr>
          <p:cNvGrpSpPr/>
          <p:nvPr/>
        </p:nvGrpSpPr>
        <p:grpSpPr>
          <a:xfrm>
            <a:off x="1803668" y="4369956"/>
            <a:ext cx="490111" cy="389860"/>
            <a:chOff x="1382233" y="1481470"/>
            <a:chExt cx="490110" cy="38986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967C208-9F81-4D2B-9B97-279D470696FB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053E8BAF-1444-4FDD-9379-BE75B45EB58E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2865C62-1721-42ED-A6BB-EB2940081EFA}"/>
              </a:ext>
            </a:extLst>
          </p:cNvPr>
          <p:cNvGrpSpPr/>
          <p:nvPr/>
        </p:nvGrpSpPr>
        <p:grpSpPr>
          <a:xfrm>
            <a:off x="1806190" y="4766231"/>
            <a:ext cx="490110" cy="389860"/>
            <a:chOff x="1382233" y="1481470"/>
            <a:chExt cx="490110" cy="38986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FBC1E57-E01C-489F-9A40-2C35EC859932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273BE587-2F28-450D-AFC6-0B0084CCD795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3DEC17F-DC2C-425F-945E-C81C7DBC90F6}"/>
              </a:ext>
            </a:extLst>
          </p:cNvPr>
          <p:cNvGrpSpPr/>
          <p:nvPr/>
        </p:nvGrpSpPr>
        <p:grpSpPr>
          <a:xfrm>
            <a:off x="1806190" y="5166977"/>
            <a:ext cx="490110" cy="389860"/>
            <a:chOff x="1382233" y="1481470"/>
            <a:chExt cx="490110" cy="38986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AFB771A-A156-43E6-86EB-69F1DBD8AA27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A1C2F56C-C6F0-4262-89A0-AB0CA2284D4C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B7C8A73-B0BD-4B09-9B8D-1BFB374F55CE}"/>
              </a:ext>
            </a:extLst>
          </p:cNvPr>
          <p:cNvGrpSpPr/>
          <p:nvPr/>
        </p:nvGrpSpPr>
        <p:grpSpPr>
          <a:xfrm>
            <a:off x="1806190" y="5567789"/>
            <a:ext cx="490110" cy="389860"/>
            <a:chOff x="1382233" y="1481470"/>
            <a:chExt cx="490110" cy="3898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A34C761-C0DC-4E05-B21D-9079A48BA587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3EC44F5F-A7C9-4164-AF85-3603C85A0A80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9702C39-E16C-4829-AFE3-6E520CAFA3CA}"/>
              </a:ext>
            </a:extLst>
          </p:cNvPr>
          <p:cNvGrpSpPr/>
          <p:nvPr/>
        </p:nvGrpSpPr>
        <p:grpSpPr>
          <a:xfrm>
            <a:off x="9938249" y="3407621"/>
            <a:ext cx="490110" cy="389860"/>
            <a:chOff x="1382233" y="1481470"/>
            <a:chExt cx="490110" cy="38986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6186EEA-B027-4751-B50A-DB3CE2D3CD32}"/>
                </a:ext>
              </a:extLst>
            </p:cNvPr>
            <p:cNvSpPr/>
            <p:nvPr/>
          </p:nvSpPr>
          <p:spPr>
            <a:xfrm>
              <a:off x="1382233" y="1481470"/>
              <a:ext cx="490110" cy="3898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86FE70CD-4647-4A14-BCF6-7D0E7DFB96B2}"/>
                </a:ext>
              </a:extLst>
            </p:cNvPr>
            <p:cNvSpPr/>
            <p:nvPr/>
          </p:nvSpPr>
          <p:spPr>
            <a:xfrm>
              <a:off x="1542379" y="1591491"/>
              <a:ext cx="169817" cy="169817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F473F09-85C4-4291-B8B1-A13D41B599B5}"/>
              </a:ext>
            </a:extLst>
          </p:cNvPr>
          <p:cNvCxnSpPr>
            <a:stCxn id="66" idx="2"/>
          </p:cNvCxnSpPr>
          <p:nvPr/>
        </p:nvCxnSpPr>
        <p:spPr>
          <a:xfrm flipH="1">
            <a:off x="7028859" y="3602551"/>
            <a:ext cx="3069536" cy="97323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F60E50-10C8-42A0-A155-35A016769CD1}"/>
              </a:ext>
            </a:extLst>
          </p:cNvPr>
          <p:cNvCxnSpPr>
            <a:stCxn id="66" idx="2"/>
          </p:cNvCxnSpPr>
          <p:nvPr/>
        </p:nvCxnSpPr>
        <p:spPr>
          <a:xfrm flipH="1">
            <a:off x="6131222" y="3602551"/>
            <a:ext cx="3967173" cy="796830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8658BF3-3C19-47F9-8963-DC76E364430F}"/>
              </a:ext>
            </a:extLst>
          </p:cNvPr>
          <p:cNvCxnSpPr>
            <a:cxnSpLocks/>
          </p:cNvCxnSpPr>
          <p:nvPr/>
        </p:nvCxnSpPr>
        <p:spPr>
          <a:xfrm flipH="1" flipV="1">
            <a:off x="7062907" y="2940935"/>
            <a:ext cx="3035488" cy="666076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1F23897-C109-484C-8603-01319C0AF789}"/>
              </a:ext>
            </a:extLst>
          </p:cNvPr>
          <p:cNvCxnSpPr>
            <a:cxnSpLocks/>
          </p:cNvCxnSpPr>
          <p:nvPr/>
        </p:nvCxnSpPr>
        <p:spPr>
          <a:xfrm flipH="1" flipV="1">
            <a:off x="5650603" y="3320823"/>
            <a:ext cx="4447792" cy="295534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3C85F5-1EDE-415E-9AF6-700F71BECF9D}"/>
              </a:ext>
            </a:extLst>
          </p:cNvPr>
          <p:cNvCxnSpPr>
            <a:cxnSpLocks/>
          </p:cNvCxnSpPr>
          <p:nvPr/>
        </p:nvCxnSpPr>
        <p:spPr>
          <a:xfrm flipH="1">
            <a:off x="6975821" y="3609454"/>
            <a:ext cx="3122574" cy="393224"/>
          </a:xfrm>
          <a:prstGeom prst="straightConnector1">
            <a:avLst/>
          </a:prstGeom>
          <a:ln w="127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90042E5-D0B6-4BE9-B9CA-CB34BD8B5D0F}"/>
              </a:ext>
            </a:extLst>
          </p:cNvPr>
          <p:cNvSpPr txBox="1"/>
          <p:nvPr/>
        </p:nvSpPr>
        <p:spPr>
          <a:xfrm>
            <a:off x="9310551" y="3870937"/>
            <a:ext cx="174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میانه</a:t>
            </a:r>
          </a:p>
          <a:p>
            <a:pPr algn="ctr"/>
            <a:r>
              <a:rPr lang="fa-IR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مقادیر</a:t>
            </a:r>
          </a:p>
          <a:p>
            <a:pPr algn="ctr"/>
            <a:r>
              <a:rPr lang="fa-IR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بازگشتی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38FF3F-926D-4B57-B1FA-AA9D9378EA29}"/>
              </a:ext>
            </a:extLst>
          </p:cNvPr>
          <p:cNvSpPr txBox="1"/>
          <p:nvPr/>
        </p:nvSpPr>
        <p:spPr>
          <a:xfrm>
            <a:off x="9660700" y="2711469"/>
            <a:ext cx="100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عنصر</a:t>
            </a:r>
          </a:p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پرس‌و‌جو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8618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56479-1FA2-4902-B788-F26F2DE8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راهکاری برای حل مسایل داده جریان و جایگزین نمونه گیری</a:t>
            </a:r>
          </a:p>
          <a:p>
            <a:r>
              <a:rPr lang="fa-IR" dirty="0"/>
              <a:t>مراحل دریافت بسته از درگاه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بسته توسط کارت شبکه ماشین دریافت می‌شود (وقفه کارت شبکه) .</a:t>
            </a:r>
            <a:endParaRPr lang="en-US" dirty="0">
              <a:effectLst/>
              <a:latin typeface="B Nazanin" panose="00000400000000000000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کارت ‌شبکه از طریق دی.ام.ای، بسته را در فضای حافظه در یک بافر قرار می‌دهد.</a:t>
            </a:r>
            <a:endParaRPr lang="en-US" dirty="0">
              <a:effectLst/>
              <a:latin typeface="B Nazanin" panose="00000400000000000000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کارت ‌شبکه سیگنالی به پردازنده ارسال می‌کند و آن را برای پردازش بسته بیدار می‌کند (وقفه نرم افزاری).</a:t>
            </a:r>
            <a:endParaRPr lang="en-US" dirty="0">
              <a:effectLst/>
              <a:latin typeface="B Nazanin" panose="00000400000000000000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پردازنده اطلاعات مورد نیازش را خوانده و در صورت نیاز در فضای بافر تعیین شده می‌نویسد.</a:t>
            </a:r>
            <a:endParaRPr lang="en-US" dirty="0">
              <a:effectLst/>
              <a:latin typeface="B Nazanin" panose="00000400000000000000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914400" lvl="1" indent="-457200" algn="just">
              <a:spcAft>
                <a:spcPts val="750"/>
              </a:spcAft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در صورت نیاز، بسته برای پردازش‌های بیشتر به پشته پروتکلی هسته برای انجام پردازش‌‌های مختلف (مثل بررسی آدرس‌ آی.‌پی برای تطبیق با آدرس‌های متناظر لیست کنترل دسترسی) فرستاده می‌شود.</a:t>
            </a:r>
          </a:p>
          <a:p>
            <a:pPr marL="914400" lvl="1" indent="-457200" algn="just">
              <a:spcAft>
                <a:spcPts val="750"/>
              </a:spcAft>
              <a:buFont typeface="+mj-lt"/>
              <a:buAutoNum type="arabicPeriod"/>
            </a:pPr>
            <a:r>
              <a:rPr lang="fa-IR" dirty="0">
                <a:effectLst/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در نهایت اگر برنامه کاربردی در سطح کاربر باشد، محتویات بسته از فضای هسته به فضای کاربر انتقال داده خواهد شد. در غیر اینصورت، بسته در همان فضای هسته خواهد ماند</a:t>
            </a:r>
            <a:endParaRPr lang="fa-IR" dirty="0">
              <a:latin typeface="B Nazanin" panose="00000400000000000000" pitchFamily="2" charset="-78"/>
              <a:ea typeface="Calibri" panose="020F0502020204030204" pitchFamily="34" charset="0"/>
            </a:endParaRPr>
          </a:p>
          <a:p>
            <a:pPr marL="342900" indent="-342900" algn="just"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fa-IR" dirty="0"/>
              <a:t> </a:t>
            </a:r>
            <a:r>
              <a:rPr lang="fa-IR" dirty="0">
                <a:solidFill>
                  <a:srgbClr val="FF0000"/>
                </a:solidFill>
              </a:rPr>
              <a:t>وقفه‌های زیاد در شبکه‌های پهن‌باند!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5F9DE-BFDC-4726-BF08-8D751F5E33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3600" y="82620"/>
            <a:ext cx="6058431" cy="720725"/>
          </a:xfrm>
        </p:spPr>
        <p:txBody>
          <a:bodyPr>
            <a:normAutofit/>
          </a:bodyPr>
          <a:lstStyle/>
          <a:p>
            <a:r>
              <a:rPr lang="fa-IR" dirty="0"/>
              <a:t>پردازش سریع بسته‌ها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49A6C7-DBE6-4D73-B240-F1117B73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ارایه شده توسط اینتل در سال ۲۰۰۹</a:t>
            </a:r>
          </a:p>
          <a:p>
            <a:r>
              <a:rPr lang="fa-IR" dirty="0"/>
              <a:t>دور زدن کرنل</a:t>
            </a:r>
          </a:p>
          <a:p>
            <a:r>
              <a:rPr lang="fa-IR" dirty="0"/>
              <a:t>استفاده از مزیت‌های پردازنده‌های جند هسته‌ای </a:t>
            </a:r>
          </a:p>
          <a:p>
            <a:r>
              <a:rPr lang="fa-IR" dirty="0"/>
              <a:t>کاربردهای مختلف در ورودی/خروجی‌ها با نرخ بالا</a:t>
            </a:r>
          </a:p>
          <a:p>
            <a:r>
              <a:rPr lang="fa-IR" dirty="0"/>
              <a:t>مشکلات:</a:t>
            </a:r>
          </a:p>
          <a:p>
            <a:pPr lvl="1"/>
            <a:r>
              <a:rPr lang="fa-IR" dirty="0"/>
              <a:t>نیاز به توسعه گرداننده رابط</a:t>
            </a:r>
          </a:p>
          <a:p>
            <a:pPr lvl="1"/>
            <a:r>
              <a:rPr lang="fa-IR" dirty="0"/>
              <a:t>عدم امکان استفاده از مزیت‌ها فراهم شده توسط هسته</a:t>
            </a:r>
          </a:p>
          <a:p>
            <a:pPr lvl="1"/>
            <a:r>
              <a:rPr lang="fa-IR" dirty="0"/>
              <a:t>مشکل در برقرای ارتباط با اجزای دیگر سیستم عامل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DF1BD-04EE-4223-8E92-F83B3D076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4229" y="82620"/>
            <a:ext cx="7197802" cy="720725"/>
          </a:xfrm>
        </p:spPr>
        <p:txBody>
          <a:bodyPr>
            <a:normAutofit/>
          </a:bodyPr>
          <a:lstStyle/>
          <a:p>
            <a:r>
              <a:rPr lang="de-DE" dirty="0"/>
              <a:t>Data Plane Development 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EBE"/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PRSNT-ddos in bandwidth intro-Jahanafrooz-010619.V2</Template>
  <TotalTime>252</TotalTime>
  <Words>2139</Words>
  <Application>Microsoft Office PowerPoint</Application>
  <PresentationFormat>Widescreen</PresentationFormat>
  <Paragraphs>265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 Nazanin</vt:lpstr>
      <vt:lpstr>Calibri</vt:lpstr>
      <vt:lpstr>Calibri Light</vt:lpstr>
      <vt:lpstr>Symbol</vt:lpstr>
      <vt:lpstr>Times New Roman</vt:lpstr>
      <vt:lpstr>Office Theme</vt:lpstr>
      <vt:lpstr>ارائه‌ی رويكرد تطبیق‌پذير با تنوع ترافیكي شبكه‌هاي پهن‌باند براي شناسايي حملات منع‌ خدمت توزيع‌شده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 JAR</dc:creator>
  <cp:lastModifiedBy>RH JAR</cp:lastModifiedBy>
  <cp:revision>14</cp:revision>
  <dcterms:created xsi:type="dcterms:W3CDTF">2023-02-07T23:36:16Z</dcterms:created>
  <dcterms:modified xsi:type="dcterms:W3CDTF">2023-02-08T16:30:11Z</dcterms:modified>
</cp:coreProperties>
</file>