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67" r:id="rId3"/>
    <p:sldId id="268" r:id="rId4"/>
    <p:sldId id="269" r:id="rId5"/>
    <p:sldId id="270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72" r:id="rId16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2424" autoAdjust="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7E25-E720-4E0F-937E-E0F463D602A2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5955-DAD5-40A2-97C4-245CEF21FEE9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6657-7CD4-4205-AB47-E0C5BCE4FFBF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AB63-1687-4168-A4E3-F3B1E5A10328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DB65-C7D0-41B2-AEB2-8318650F9A05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5472-0E48-4DC8-9173-F8C04DE2E920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93C8-6B3F-4834-83F5-8F0D90F7F261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92C4-CFAA-4DED-9F74-A62FE8EE90B0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8133-CCA5-4622-AF3D-A4105A7481C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1C268-8453-46CE-A99A-9D436C760C34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C8F9-005B-47F8-BE41-38BB3E556B40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AEF9-DD53-4325-90D9-0AD495CC9183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84D7-2173-4F54-9EFD-72DFC14DC09A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FF4A-06DF-4905-A23D-B96EB727B314}" type="datetime1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475B-707A-4FD3-9A15-C38D2EDFC1E1}" type="datetime1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D311-1E71-4428-A6BB-D11E7DFF3163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CAA5-7EE4-4333-986F-BFC6E305D93A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FF89-112D-4F1A-9D58-A72F6D365A63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A8AD-D218-4198-AD85-ED36FA15F223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fld id="{A458811C-1409-41E9-A47A-5E170CFD3CD5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Rectangle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54955" y="1219200"/>
            <a:ext cx="8825658" cy="3558181"/>
          </a:xfrm>
        </p:spPr>
        <p:txBody>
          <a:bodyPr anchor="t"/>
          <a:lstStyle/>
          <a:p>
            <a:r>
              <a:rPr lang="en-US" sz="4000" dirty="0"/>
              <a:t>The eXpress Data Path: Fast Programmable Packet Processing in the Operating System Kernel</a:t>
            </a:r>
            <a:br>
              <a:rPr lang="en-US" sz="4000" dirty="0"/>
            </a:br>
            <a:r>
              <a:rPr lang="en-US" sz="1600" dirty="0"/>
              <a:t>2018</a:t>
            </a:r>
            <a:br>
              <a:rPr lang="en-US" sz="1600" dirty="0"/>
            </a:br>
            <a:r>
              <a:rPr lang="en-US" sz="1600" dirty="0"/>
              <a:t>ACM </a:t>
            </a:r>
            <a:r>
              <a:rPr lang="en-US" sz="1600" dirty="0" err="1"/>
              <a:t>CoNEXT</a:t>
            </a:r>
            <a:br>
              <a:rPr lang="en-US" sz="1600" dirty="0"/>
            </a:br>
            <a:r>
              <a:rPr lang="en-US" sz="1600" dirty="0"/>
              <a:t>254 citations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Rohullah Jahanafrooz</a:t>
            </a:r>
          </a:p>
          <a:p>
            <a:r>
              <a:rPr lang="en-US" sz="1600" dirty="0"/>
              <a:t>1401/11/09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A968-AB8A-437E-AFC6-CAB72872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forwarding latency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F48B17-5DCA-42DD-8E59-2F5CD6B28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435" y="3207412"/>
            <a:ext cx="7382905" cy="1886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D812E-FDBF-4181-8AED-5D89B2D1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3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A968-AB8A-437E-AFC6-CAB72872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D812E-FDBF-4181-8AED-5D89B2D1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B63089-9599-46F0-9BF6-8873FF54D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Feasibility of three real world application:</a:t>
            </a:r>
          </a:p>
          <a:p>
            <a:pPr lvl="1"/>
            <a:r>
              <a:rPr lang="en-US" dirty="0"/>
              <a:t>Layer 3 software routing</a:t>
            </a:r>
          </a:p>
          <a:p>
            <a:pPr lvl="1"/>
            <a:r>
              <a:rPr lang="en-US" dirty="0"/>
              <a:t>Inline DDoS protection</a:t>
            </a:r>
          </a:p>
          <a:p>
            <a:pPr lvl="1"/>
            <a:r>
              <a:rPr lang="en-US" dirty="0"/>
              <a:t>Layer-4 load balancer</a:t>
            </a:r>
          </a:p>
          <a:p>
            <a:r>
              <a:rPr lang="en-US" dirty="0"/>
              <a:t>It is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a benchmark against other high-speed packet processing methods</a:t>
            </a:r>
          </a:p>
        </p:txBody>
      </p:sp>
    </p:spTree>
    <p:extLst>
      <p:ext uri="{BB962C8B-B14F-4D97-AF65-F5344CB8AC3E}">
        <p14:creationId xmlns:p14="http://schemas.microsoft.com/office/powerpoint/2010/main" val="1161706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17088-0E5A-43DE-B8E0-2B192D686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3 routing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BB3885-C84C-4555-BDFE-7C2545DB8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2487" y="2612017"/>
            <a:ext cx="8068801" cy="307700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21190-A1A8-4050-AF51-91C996D8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70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17088-0E5A-43DE-B8E0-2B192D686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DDoS protection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21190-A1A8-4050-AF51-91C996D8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254E65-9C49-402A-82A5-058564E5F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30096D-9AFE-45A7-BFF4-CCE945904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366" y="1937433"/>
            <a:ext cx="7030431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15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17088-0E5A-43DE-B8E0-2B192D686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Layer4 load balancer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21190-A1A8-4050-AF51-91C996D8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1FFBF4D-B283-4CB9-AABD-996470D25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379" y="2645444"/>
            <a:ext cx="6030167" cy="1781424"/>
          </a:xfrm>
        </p:spPr>
      </p:pic>
    </p:spTree>
    <p:extLst>
      <p:ext uri="{BB962C8B-B14F-4D97-AF65-F5344CB8AC3E}">
        <p14:creationId xmlns:p14="http://schemas.microsoft.com/office/powerpoint/2010/main" val="3149016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CF43-148D-4F4E-8FE0-8369E982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67809-FA90-4E88-8491-7260B35A4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component of our architecture? For devices that we receive and capture traffic on their interfaces</a:t>
            </a:r>
          </a:p>
          <a:p>
            <a:r>
              <a:rPr lang="en-US" dirty="0"/>
              <a:t>Which problem it solve? High speed packet processing</a:t>
            </a:r>
          </a:p>
          <a:p>
            <a:r>
              <a:rPr lang="en-US" dirty="0"/>
              <a:t>Why to use it? Integrates easily and no corruption.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5897B-26C8-476F-B978-81A05CEE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6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B3EB-7961-4020-B3C3-9162A5C5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44CFD-533E-47BC-A189-2D4D68F31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High speed packet processing is hard</a:t>
            </a:r>
          </a:p>
          <a:p>
            <a:r>
              <a:rPr lang="en-US" dirty="0"/>
              <a:t>Goal: high speed programmable packet processing for user-space applications</a:t>
            </a:r>
          </a:p>
          <a:p>
            <a:r>
              <a:rPr lang="en-US" dirty="0"/>
              <a:t>Challenges: </a:t>
            </a:r>
          </a:p>
          <a:p>
            <a:pPr lvl="1"/>
            <a:r>
              <a:rPr lang="en-US" dirty="0"/>
              <a:t>Millions of packets per second</a:t>
            </a:r>
          </a:p>
          <a:p>
            <a:pPr lvl="1"/>
            <a:r>
              <a:rPr lang="en-US" dirty="0"/>
              <a:t>Operating system stacks are too slow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1C967-9095-4383-B561-6E766B44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1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514E-8036-4829-9BA8-EF5B5337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55F4A-BB14-4C21-B35F-CD963F1EF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28788"/>
            <a:ext cx="8946541" cy="45196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 complete kernel bypass</a:t>
            </a:r>
          </a:p>
          <a:p>
            <a:r>
              <a:rPr lang="en-US" dirty="0"/>
              <a:t>XDP is kernel space and runs along kernel network stack in a virtual environment (</a:t>
            </a:r>
            <a:r>
              <a:rPr lang="en-US" dirty="0" err="1"/>
              <a:t>eBPF</a:t>
            </a:r>
            <a:r>
              <a:rPr lang="en-US" dirty="0"/>
              <a:t>).</a:t>
            </a:r>
          </a:p>
          <a:p>
            <a:r>
              <a:rPr lang="en-US" dirty="0"/>
              <a:t>We write our codes in C and compile it to </a:t>
            </a:r>
            <a:r>
              <a:rPr lang="en-US" dirty="0" err="1"/>
              <a:t>eBPF</a:t>
            </a:r>
            <a:r>
              <a:rPr lang="en-US" dirty="0"/>
              <a:t> byte code and then to native code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Integrated with the kernel; driver retains control of hardware</a:t>
            </a:r>
          </a:p>
          <a:p>
            <a:pPr lvl="1"/>
            <a:r>
              <a:rPr lang="en-US" dirty="0"/>
              <a:t>Can selectively use kernel stack features</a:t>
            </a:r>
          </a:p>
          <a:p>
            <a:pPr lvl="1"/>
            <a:r>
              <a:rPr lang="en-US" dirty="0"/>
              <a:t>Stable API</a:t>
            </a:r>
          </a:p>
          <a:p>
            <a:pPr lvl="1"/>
            <a:r>
              <a:rPr lang="en-US" dirty="0"/>
              <a:t>No packet re-injection needed</a:t>
            </a:r>
          </a:p>
          <a:p>
            <a:pPr lvl="1"/>
            <a:r>
              <a:rPr lang="en-US" dirty="0"/>
              <a:t>Transparent to the host</a:t>
            </a:r>
          </a:p>
          <a:p>
            <a:pPr lvl="1"/>
            <a:r>
              <a:rPr lang="en-US" dirty="0"/>
              <a:t>Dynamically re-programmable</a:t>
            </a:r>
          </a:p>
          <a:p>
            <a:pPr lvl="1"/>
            <a:r>
              <a:rPr lang="en-US" dirty="0"/>
              <a:t> Doesn’t need a full CPU 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DA5DD-507C-4169-AF64-4709B350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7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A96A-A34F-4702-804B-8493B1DB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7D306-5873-41BF-A7E8-DF000E8927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Components:</a:t>
            </a:r>
          </a:p>
          <a:p>
            <a:pPr lvl="1"/>
            <a:r>
              <a:rPr lang="en-US" dirty="0"/>
              <a:t>XDP driver hook</a:t>
            </a:r>
          </a:p>
          <a:p>
            <a:pPr lvl="1"/>
            <a:r>
              <a:rPr lang="en-US" dirty="0" err="1"/>
              <a:t>eBPF</a:t>
            </a:r>
            <a:r>
              <a:rPr lang="en-US" dirty="0"/>
              <a:t> virtual machine</a:t>
            </a:r>
          </a:p>
          <a:p>
            <a:pPr lvl="1"/>
            <a:r>
              <a:rPr lang="en-US" dirty="0"/>
              <a:t>BPF maps</a:t>
            </a:r>
          </a:p>
          <a:p>
            <a:pPr lvl="1"/>
            <a:r>
              <a:rPr lang="en-US" dirty="0" err="1"/>
              <a:t>eBPF</a:t>
            </a:r>
            <a:r>
              <a:rPr lang="en-US" dirty="0"/>
              <a:t> verifier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0070A-4586-4530-BC29-99081404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285206D-95F6-4764-B3AE-708029E7EF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72175" y="1691174"/>
            <a:ext cx="3760788" cy="4929804"/>
          </a:xfrm>
        </p:spPr>
      </p:pic>
    </p:spTree>
    <p:extLst>
      <p:ext uri="{BB962C8B-B14F-4D97-AF65-F5344CB8AC3E}">
        <p14:creationId xmlns:p14="http://schemas.microsoft.com/office/powerpoint/2010/main" val="159716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1443-70C3-49D4-B695-6AE8CB35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0D62A-743B-4213-A1AE-F4B7DD6BB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20046-CA91-46D5-BA8A-566B9D24F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9693B-7E32-49CD-AB73-107165BE0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470" y="2097734"/>
            <a:ext cx="8764223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8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9516-F478-47C9-A092-48CAAAF5E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C0A2D-BBD8-4DCE-B9EC-C161C182F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Benchmark against DPDK and Linux network stack</a:t>
            </a:r>
          </a:p>
          <a:p>
            <a:r>
              <a:rPr lang="en-US" dirty="0"/>
              <a:t>metrics:</a:t>
            </a:r>
          </a:p>
          <a:p>
            <a:pPr lvl="1"/>
            <a:r>
              <a:rPr lang="en-US" dirty="0"/>
              <a:t>Packet drop performance</a:t>
            </a:r>
          </a:p>
          <a:p>
            <a:pPr lvl="1"/>
            <a:r>
              <a:rPr lang="en-US" dirty="0"/>
              <a:t>CPU usage</a:t>
            </a:r>
          </a:p>
          <a:p>
            <a:pPr lvl="1"/>
            <a:r>
              <a:rPr lang="en-US" dirty="0"/>
              <a:t>Packet forwarding performance</a:t>
            </a:r>
          </a:p>
          <a:p>
            <a:r>
              <a:rPr lang="en-US" dirty="0"/>
              <a:t>All tests are with 64 bytes packets (packets per second)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29E53-4A98-405C-9ED6-65E65FBE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4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C33F-CEE5-4B53-9EED-7924940A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Drop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8CF7D-44D7-4457-B818-BAFE42EC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EBE51F-2D9F-47F9-818E-0E3195CBC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8479" y="2009775"/>
            <a:ext cx="665504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8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C33F-CEE5-4B53-9EED-7924940A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usage in drop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8CF7D-44D7-4457-B818-BAFE42EC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35EFA9-B978-4EF7-8C64-7B7A5C2C8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392" y="1888155"/>
            <a:ext cx="7192379" cy="452500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C20905-EFC0-468F-84BF-53C73A243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04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C33F-CEE5-4B53-9EED-7924940A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forwarding throughput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8CF7D-44D7-4457-B818-BAFE42EC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C20905-EFC0-468F-84BF-53C73A243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490EEC-BCB5-4D4B-A429-7BC8EA310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756" y="1954839"/>
            <a:ext cx="6849431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22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trategy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plan presentation (Ion green design, widescreen).potx" id="{866C028E-10C7-4672-8238-17D4366C073A}" vid="{2A820B7E-5093-43C8-ABD0-FF5B957D5E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Active learning to detect DDoS attacks using ranked features</Template>
  <TotalTime>936</TotalTime>
  <Words>286</Words>
  <Application>Microsoft Office PowerPoint</Application>
  <PresentationFormat>Widescreen</PresentationFormat>
  <Paragraphs>67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Business Strategy</vt:lpstr>
      <vt:lpstr>The eXpress Data Path: Fast Programmable Packet Processing in the Operating System Kernel 2018 ACM CoNEXT 254 citations</vt:lpstr>
      <vt:lpstr>Problem</vt:lpstr>
      <vt:lpstr>In brief</vt:lpstr>
      <vt:lpstr>Architecture</vt:lpstr>
      <vt:lpstr>Workflow</vt:lpstr>
      <vt:lpstr>Performance benchmark</vt:lpstr>
      <vt:lpstr>Packet Drop</vt:lpstr>
      <vt:lpstr>CPU usage in drop test</vt:lpstr>
      <vt:lpstr>Packet forwarding throughput</vt:lpstr>
      <vt:lpstr>Packet forwarding latency</vt:lpstr>
      <vt:lpstr>Real world scenarios</vt:lpstr>
      <vt:lpstr>Layer 3 routing</vt:lpstr>
      <vt:lpstr>Inline DDoS protection</vt:lpstr>
      <vt:lpstr>Layer4 load balancer</vt:lpstr>
      <vt:lpstr>Relation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ACoPE : An adaptive semi-supervised learning approach for complex-policy enforcement in high-bandwidth networks oct 2019 Computer Networks 1 citation</dc:title>
  <dc:creator>RH JAR</dc:creator>
  <cp:lastModifiedBy>RH JAR</cp:lastModifiedBy>
  <cp:revision>60</cp:revision>
  <cp:lastPrinted>2012-08-15T21:38:02Z</cp:lastPrinted>
  <dcterms:created xsi:type="dcterms:W3CDTF">2022-12-09T03:49:22Z</dcterms:created>
  <dcterms:modified xsi:type="dcterms:W3CDTF">2023-01-29T07:58:26Z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