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7" r:id="rId3"/>
    <p:sldId id="268" r:id="rId4"/>
    <p:sldId id="269" r:id="rId5"/>
    <p:sldId id="270" r:id="rId6"/>
    <p:sldId id="273" r:id="rId7"/>
    <p:sldId id="271" r:id="rId8"/>
    <p:sldId id="27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Identifying Application-Layer DDoS Attacks Based on Request Rhythm Matrices</a:t>
            </a:r>
            <a:br>
              <a:rPr lang="en-US" sz="4000" dirty="0"/>
            </a:br>
            <a:r>
              <a:rPr lang="en-US" sz="1600" dirty="0"/>
              <a:t>May 2019</a:t>
            </a:r>
            <a:br>
              <a:rPr lang="en-US" sz="1600" dirty="0"/>
            </a:br>
            <a:r>
              <a:rPr lang="en-US" sz="1600" dirty="0"/>
              <a:t>IEEE Access</a:t>
            </a:r>
            <a:br>
              <a:rPr lang="en-US" sz="1600" dirty="0"/>
            </a:br>
            <a:r>
              <a:rPr lang="en-US" sz="1600" dirty="0"/>
              <a:t>11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1401/10/14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B3EB-7961-4020-B3C3-9162A5C5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4CFD-533E-47BC-A189-2D4D68F3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Application-Layer DDoS is hard to detect</a:t>
            </a:r>
          </a:p>
          <a:p>
            <a:r>
              <a:rPr lang="en-US" dirty="0"/>
              <a:t>Goal: Detect HTTP attacks and recognize malicious hosts by getting regular users behavior. It is hard for attacker to clone this behavior.</a:t>
            </a:r>
          </a:p>
          <a:p>
            <a:r>
              <a:rPr lang="en-US" dirty="0"/>
              <a:t>Challenges: flash coward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C967-9095-4383-B561-6E766B4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14E-8036-4829-9BA8-EF5B53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5F4A-BB14-4C21-B35F-CD963F1E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approach</a:t>
            </a:r>
          </a:p>
          <a:p>
            <a:r>
              <a:rPr lang="en-US" dirty="0"/>
              <a:t>Attack Scenario: HTTP flood</a:t>
            </a:r>
          </a:p>
          <a:p>
            <a:r>
              <a:rPr lang="en-US" dirty="0"/>
              <a:t>Detect Web Application trajectory (content length or requested resources, dwell time) using two identifier and store for each flow in RM:</a:t>
            </a:r>
          </a:p>
          <a:p>
            <a:pPr lvl="1"/>
            <a:r>
              <a:rPr lang="en-US" dirty="0"/>
              <a:t>HTTP packet size</a:t>
            </a:r>
          </a:p>
          <a:p>
            <a:pPr lvl="1"/>
            <a:r>
              <a:rPr lang="en-US" dirty="0"/>
              <a:t>Consecutive HTTP packet’s interarrival-time in a flow</a:t>
            </a:r>
          </a:p>
          <a:p>
            <a:r>
              <a:rPr lang="en-US" dirty="0"/>
              <a:t>Detection: increase of abnormality degree in RM. Malicious host identifier using change rate-outlier compared to previous </a:t>
            </a:r>
            <a:r>
              <a:rPr lang="en-US" dirty="0" err="1"/>
              <a:t>RMs.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A5DD-507C-4169-AF64-4709B3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96A-A34F-4702-804B-8493B1D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D306-5873-41BF-A7E8-DF000E89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 Rhythm Matrix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070A-4586-4530-BC29-9908140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1443-70C3-49D4-B695-6AE8CB3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0D62A-743B-4213-A1AE-F4B7DD6BB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ƒ: aggregated flows from all clients towards a server in one period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Each flow F: ordered sequence of p(</a:t>
                </a:r>
                <a:r>
                  <a:rPr lang="en-US" dirty="0" err="1">
                    <a:sym typeface="Wingdings" panose="05000000000000000000" pitchFamily="2" charset="2"/>
                  </a:rPr>
                  <a:t>s,Δt</a:t>
                </a:r>
                <a:r>
                  <a:rPr lang="en-US" dirty="0">
                    <a:sym typeface="Wingdings" panose="05000000000000000000" pitchFamily="2" charset="2"/>
                  </a:rPr>
                  <a:t>): where s is the packet size and </a:t>
                </a:r>
                <a:r>
                  <a:rPr lang="en-US" dirty="0" err="1">
                    <a:sym typeface="Wingdings" panose="05000000000000000000" pitchFamily="2" charset="2"/>
                  </a:rPr>
                  <a:t>Δt</a:t>
                </a:r>
                <a:r>
                  <a:rPr lang="en-US" dirty="0">
                    <a:sym typeface="Wingdings" panose="05000000000000000000" pitchFamily="2" charset="2"/>
                  </a:rPr>
                  <a:t> is interarrival time between current packet and previous one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Flow traffic is a unidirectional ordered sequence of packets from a client towards a server during a period of time.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F’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…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…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l-GR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inf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inf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(x(</a:t>
                </a:r>
                <a:r>
                  <a:rPr lang="en-US" sz="1600" dirty="0" err="1"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sym typeface="Wingdings" panose="05000000000000000000" pitchFamily="2" charset="2"/>
                  </a:rPr>
                  <a:t>),y(</a:t>
                </a:r>
                <a:r>
                  <a:rPr lang="en-US" sz="1600" dirty="0" err="1"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sym typeface="Wingdings" panose="05000000000000000000" pitchFamily="2" charset="2"/>
                  </a:rPr>
                  <a:t>)) = drop-points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We set a window on F’ and produce the RM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RM: a matrix of </a:t>
                </a:r>
                <a:r>
                  <a:rPr lang="en-US" dirty="0" err="1">
                    <a:sym typeface="Wingdings" panose="05000000000000000000" pitchFamily="2" charset="2"/>
                  </a:rPr>
                  <a:t>xXy</a:t>
                </a:r>
                <a:r>
                  <a:rPr lang="en-US" dirty="0">
                    <a:sym typeface="Wingdings" panose="05000000000000000000" pitchFamily="2" charset="2"/>
                  </a:rPr>
                  <a:t> (10^dX10^d). The (</a:t>
                </a:r>
                <a:r>
                  <a:rPr lang="en-US" dirty="0" err="1">
                    <a:sym typeface="Wingdings" panose="05000000000000000000" pitchFamily="2" charset="2"/>
                  </a:rPr>
                  <a:t>x,y</a:t>
                </a:r>
                <a:r>
                  <a:rPr lang="en-US" dirty="0">
                    <a:sym typeface="Wingdings" panose="05000000000000000000" pitchFamily="2" charset="2"/>
                  </a:rPr>
                  <a:t>) in RM records the time that (</a:t>
                </a:r>
                <a:r>
                  <a:rPr lang="en-US" dirty="0" err="1">
                    <a:sym typeface="Wingdings" panose="05000000000000000000" pitchFamily="2" charset="2"/>
                  </a:rPr>
                  <a:t>x,y</a:t>
                </a:r>
                <a:r>
                  <a:rPr lang="en-US" dirty="0">
                    <a:sym typeface="Wingdings" panose="05000000000000000000" pitchFamily="2" charset="2"/>
                  </a:rPr>
                  <a:t>) is generated from </a:t>
                </a:r>
                <a:r>
                  <a:rPr lang="en-US" dirty="0"/>
                  <a:t>ƒ’.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0D62A-743B-4213-A1AE-F4B7DD6BB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20046-CA91-46D5-BA8A-566B9D2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516-F478-47C9-A092-48CAAAF5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C0A2D-BBD8-4DCE-B9EC-C161C182F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Change rate and DDoS detection: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current 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previous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𝑀𝑎𝑡𝑟𝑖𝑐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𝑚𝑎𝑡𝑟𝑖𝑐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1400" dirty="0"/>
                  <a:t>(Change rate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and if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&gt;1: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abnorma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𝑙𝑖𝑡𝑦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We define threshold on 𝛾</a:t>
                </a:r>
              </a:p>
              <a:p>
                <a:r>
                  <a:rPr lang="en-US" dirty="0"/>
                  <a:t>Outliers and Malicious Host Identification: majority drop-points of one malicious host would fall on abnormal growth elements then we can Identify malicious hosts according to their drop-points in 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C0A2D-BBD8-4DCE-B9EC-C161C182F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29E53-4A98-405C-9ED6-65E65FBE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2FD6-269E-45DC-996F-2950BC16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32D4-0B10-4669-83D9-084FB384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Benign traffic with different HTTP floods generated by LOIC:</a:t>
            </a:r>
          </a:p>
          <a:p>
            <a:pPr lvl="1"/>
            <a:r>
              <a:rPr lang="en-US" dirty="0"/>
              <a:t>Efficient in detection of AL-DDOS. By increasing Pkt </a:t>
            </a:r>
            <a:r>
              <a:rPr lang="en-US" dirty="0">
                <a:sym typeface="Wingdings" panose="05000000000000000000" pitchFamily="2" charset="2"/>
              </a:rPr>
              <a:t> TPR increases and  FPR decreases.</a:t>
            </a:r>
            <a:endParaRPr lang="en-US" dirty="0"/>
          </a:p>
          <a:p>
            <a:pPr lvl="1"/>
            <a:r>
              <a:rPr lang="en-US" dirty="0"/>
              <a:t>Discriminate flash coward</a:t>
            </a:r>
          </a:p>
          <a:p>
            <a:r>
              <a:rPr lang="en-US" dirty="0"/>
              <a:t>High accuracy, low complexity, and adaptive.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1740-7C8B-46CF-B388-3AF8C66B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F43-148D-4F4E-8FE0-8369E98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7809-FA90-4E88-8491-7260B35A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It is like our work </a:t>
            </a:r>
          </a:p>
          <a:p>
            <a:r>
              <a:rPr lang="en-US" dirty="0"/>
              <a:t>Which problem it solve? Defending against HTTP floods</a:t>
            </a:r>
          </a:p>
          <a:p>
            <a:r>
              <a:rPr lang="en-US" dirty="0"/>
              <a:t>Why to use it? Low FPR for flash crowds</a:t>
            </a:r>
          </a:p>
          <a:p>
            <a:r>
              <a:rPr lang="en-US" dirty="0"/>
              <a:t>Draw it in picture: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897B-26C8-476F-B978-81A05CEE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2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906</TotalTime>
  <Words>451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Business Strategy</vt:lpstr>
      <vt:lpstr>Identifying Application-Layer DDoS Attacks Based on Request Rhythm Matrices May 2019 IEEE Access 11 citations</vt:lpstr>
      <vt:lpstr>Problem</vt:lpstr>
      <vt:lpstr>In brief</vt:lpstr>
      <vt:lpstr>Architecture</vt:lpstr>
      <vt:lpstr>Algorithm</vt:lpstr>
      <vt:lpstr>PowerPoint Presentation</vt:lpstr>
      <vt:lpstr>Evaluation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54</cp:revision>
  <cp:lastPrinted>2012-08-15T21:38:02Z</cp:lastPrinted>
  <dcterms:created xsi:type="dcterms:W3CDTF">2022-12-09T03:49:22Z</dcterms:created>
  <dcterms:modified xsi:type="dcterms:W3CDTF">2023-01-05T08:25:15Z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