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0" r:id="rId6"/>
    <p:sldId id="260" r:id="rId7"/>
    <p:sldId id="281" r:id="rId8"/>
    <p:sldId id="282" r:id="rId9"/>
    <p:sldId id="263" r:id="rId10"/>
    <p:sldId id="264" r:id="rId11"/>
    <p:sldId id="265" r:id="rId12"/>
    <p:sldId id="286" r:id="rId13"/>
    <p:sldId id="266" r:id="rId14"/>
    <p:sldId id="267" r:id="rId15"/>
    <p:sldId id="269" r:id="rId16"/>
    <p:sldId id="268" r:id="rId17"/>
    <p:sldId id="273" r:id="rId18"/>
    <p:sldId id="271" r:id="rId19"/>
    <p:sldId id="270" r:id="rId20"/>
    <p:sldId id="272" r:id="rId21"/>
    <p:sldId id="274" r:id="rId22"/>
    <p:sldId id="284" r:id="rId23"/>
    <p:sldId id="276" r:id="rId24"/>
    <p:sldId id="285" r:id="rId25"/>
    <p:sldId id="275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8C8"/>
    <a:srgbClr val="01F93C"/>
    <a:srgbClr val="00FF00"/>
    <a:srgbClr val="4B8723"/>
    <a:srgbClr val="005A5A"/>
    <a:srgbClr val="0000FF"/>
    <a:srgbClr val="009595"/>
    <a:srgbClr val="121F40"/>
    <a:srgbClr val="111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A5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00FF00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[$-3000401]0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0.00</c:formatCode>
                <c:ptCount val="6"/>
                <c:pt idx="0">
                  <c:v>7.9</c:v>
                </c:pt>
                <c:pt idx="1">
                  <c:v>9.5</c:v>
                </c:pt>
                <c:pt idx="2">
                  <c:v>10.8</c:v>
                </c:pt>
                <c:pt idx="3">
                  <c:v>12.1</c:v>
                </c:pt>
                <c:pt idx="4">
                  <c:v>13.9</c:v>
                </c:pt>
                <c:pt idx="5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A-4682-A873-B935F43F0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1678784"/>
        <c:axId val="2716746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[$-3000401]0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  <c:numCache>
                <c:formatCode>0.00</c:formatCode>
                <c:ptCount val="6"/>
                <c:pt idx="0">
                  <c:v>7.9</c:v>
                </c:pt>
                <c:pt idx="1">
                  <c:v>9.5</c:v>
                </c:pt>
                <c:pt idx="2">
                  <c:v>10.8</c:v>
                </c:pt>
                <c:pt idx="3">
                  <c:v>12.1</c:v>
                </c:pt>
                <c:pt idx="4">
                  <c:v>13.9</c:v>
                </c:pt>
                <c:pt idx="5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8A-4682-A873-B935F43F0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668800"/>
        <c:axId val="271690432"/>
      </c:lineChart>
      <c:catAx>
        <c:axId val="27167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r>
                  <a:rPr lang="fa-IR"/>
                  <a:t>سال میلادی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B Nazanin" panose="00000400000000000000" pitchFamily="2" charset="-78"/>
                </a:defRPr>
              </a:pPr>
              <a:endParaRPr lang="en-US"/>
            </a:p>
          </c:txPr>
        </c:title>
        <c:numFmt formatCode="[$-3000401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271674624"/>
        <c:crosses val="autoZero"/>
        <c:auto val="1"/>
        <c:lblAlgn val="ctr"/>
        <c:lblOffset val="100"/>
        <c:noMultiLvlLbl val="0"/>
      </c:catAx>
      <c:valAx>
        <c:axId val="27167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r>
                  <a:rPr lang="fa-IR" sz="1000"/>
                  <a:t>تعداد حملات منع خدمت توزیع شده (میلیون)</a:t>
                </a:r>
                <a:endParaRPr lang="en-US" sz="1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B Nazanin" panose="00000400000000000000" pitchFamily="2" charset="-78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271678784"/>
        <c:crosses val="autoZero"/>
        <c:crossBetween val="between"/>
      </c:valAx>
      <c:valAx>
        <c:axId val="271690432"/>
        <c:scaling>
          <c:orientation val="minMax"/>
        </c:scaling>
        <c:delete val="1"/>
        <c:axPos val="r"/>
        <c:numFmt formatCode="0.00" sourceLinked="1"/>
        <c:majorTickMark val="out"/>
        <c:minorTickMark val="none"/>
        <c:tickLblPos val="nextTo"/>
        <c:crossAx val="271668800"/>
        <c:crosses val="max"/>
        <c:crossBetween val="between"/>
      </c:valAx>
      <c:catAx>
        <c:axId val="271668800"/>
        <c:scaling>
          <c:orientation val="minMax"/>
        </c:scaling>
        <c:delete val="1"/>
        <c:axPos val="b"/>
        <c:numFmt formatCode="[$-3000401]0" sourceLinked="1"/>
        <c:majorTickMark val="out"/>
        <c:minorTickMark val="none"/>
        <c:tickLblPos val="nextTo"/>
        <c:crossAx val="271690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cs typeface="B Nazanin" panose="00000400000000000000" pitchFamily="2" charset="-78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F5EF-8ABB-4C2A-8879-B1878488257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46F7-CDAE-4271-A2CC-F6E2CC506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سربرگ">
    <p:bg>
      <p:bgPr>
        <a:gradFill>
          <a:gsLst>
            <a:gs pos="0">
              <a:srgbClr val="000000"/>
            </a:gs>
            <a:gs pos="97000">
              <a:srgbClr val="121F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76F0-F0B4-405B-BD92-9176D419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C9F17-5AC7-491F-9618-790CDC9F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F05A6-2C20-48D8-A2C5-D9B237094B11}"/>
              </a:ext>
            </a:extLst>
          </p:cNvPr>
          <p:cNvSpPr/>
          <p:nvPr userDrawn="1"/>
        </p:nvSpPr>
        <p:spPr>
          <a:xfrm>
            <a:off x="0" y="0"/>
            <a:ext cx="12192000" cy="1239774"/>
          </a:xfrm>
          <a:prstGeom prst="rect">
            <a:avLst/>
          </a:prstGeom>
          <a:solidFill>
            <a:srgbClr val="008C8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C81A8-0046-49E6-B2A7-EF5CA47C3D3C}"/>
              </a:ext>
            </a:extLst>
          </p:cNvPr>
          <p:cNvSpPr/>
          <p:nvPr userDrawn="1"/>
        </p:nvSpPr>
        <p:spPr>
          <a:xfrm>
            <a:off x="0" y="6414868"/>
            <a:ext cx="12192000" cy="443132"/>
          </a:xfrm>
          <a:prstGeom prst="rect">
            <a:avLst/>
          </a:prstGeom>
          <a:solidFill>
            <a:srgbClr val="00787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بهمن 1401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D57BD-50EA-4697-8B56-4288A7C8E0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79" y="46037"/>
            <a:ext cx="1610187" cy="1147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24638-6D9A-47C3-926D-EAB503FE71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" y="71831"/>
            <a:ext cx="1159238" cy="10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ه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73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فاهیم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32825"/>
            <a:ext cx="10515600" cy="4351338"/>
          </a:xfrm>
        </p:spPr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z="1800" kern="1200" smtClean="0">
                <a:solidFill>
                  <a:srgbClr val="00FF00"/>
                </a:solidFill>
                <a:latin typeface="+mn-lt"/>
                <a:ea typeface="+mn-ea"/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مفاهیم اولیه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38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پیشین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کارهای پیشین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3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پیشنهاد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راهکار پیشنهادی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85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جمع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جمع‌بندی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423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خالی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جمع‌بندی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9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57BEC-C49E-4565-AE56-E199FC84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970D-0002-49C4-94A5-0AC0BF1C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7917-A40C-4AC8-851B-8C6E5788B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8EA7-B6BB-4167-9CA3-F0FAC8798E4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2283-007C-4126-8F09-5C364F36F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797F-DD53-4AB6-BD09-7FDF6F567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6CF5-34A5-402D-BFA6-6CAF3616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BEA9-C3AB-4C2C-8910-B4D3A983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3" y="1365252"/>
            <a:ext cx="11191874" cy="2387600"/>
          </a:xfrm>
        </p:spPr>
        <p:txBody>
          <a:bodyPr anchor="ctr">
            <a:normAutofit/>
          </a:bodyPr>
          <a:lstStyle/>
          <a:p>
            <a:r>
              <a:rPr lang="fa-IR" sz="3200" b="1" dirty="0">
                <a:solidFill>
                  <a:schemeClr val="bg1"/>
                </a:solidFill>
                <a:cs typeface="B Nazanin" panose="00000400000000000000" pitchFamily="2" charset="-78"/>
              </a:rPr>
              <a:t>ارائه‌ی رويكرد تطبیق‌پذير با تنوع ترافیكي شبكه‌هاي پهن‌باند براي شناسايي حملات منع‌ خدمت توزيع‌شده</a:t>
            </a:r>
            <a:endParaRPr lang="en-US" sz="3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23C3-210E-4EF4-A62B-1F5CC693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 anchor="ctr">
            <a:normAutofit/>
          </a:bodyPr>
          <a:lstStyle/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ارائه‌دهنده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روح‌الله جهان‌افروز</a:t>
            </a:r>
          </a:p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استاد راهنما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دکتر رسول جلیلی</a:t>
            </a:r>
          </a:p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استاد ممتحن داخلی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دكتر اميرحسين جهانگير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6A7B60-12AB-4688-9ED9-D3565A6EF86C}"/>
              </a:ext>
            </a:extLst>
          </p:cNvPr>
          <p:cNvCxnSpPr/>
          <p:nvPr/>
        </p:nvCxnSpPr>
        <p:spPr>
          <a:xfrm>
            <a:off x="3367314" y="3924302"/>
            <a:ext cx="5457372" cy="0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9A6C7-DBE6-4D73-B240-F1117B73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ارایه شده توسط اینتل در سال ۲۰۰۹</a:t>
            </a:r>
          </a:p>
          <a:p>
            <a:r>
              <a:rPr lang="fa-IR" dirty="0"/>
              <a:t>دور زدن کرنل</a:t>
            </a:r>
          </a:p>
          <a:p>
            <a:r>
              <a:rPr lang="fa-IR" dirty="0"/>
              <a:t>استفاده از مزیت‌های پردازنده‌های جند هسته‌ای </a:t>
            </a:r>
          </a:p>
          <a:p>
            <a:r>
              <a:rPr lang="fa-IR" dirty="0"/>
              <a:t>کاربردهای مختلف در ورودی/خروجی‌ها با نرخ بالا</a:t>
            </a:r>
          </a:p>
          <a:p>
            <a:r>
              <a:rPr lang="fa-IR" dirty="0"/>
              <a:t>مشکلات:</a:t>
            </a:r>
          </a:p>
          <a:p>
            <a:pPr lvl="1"/>
            <a:r>
              <a:rPr lang="fa-IR" dirty="0"/>
              <a:t>نیاز به توسعه گرداننده رابط</a:t>
            </a:r>
          </a:p>
          <a:p>
            <a:pPr lvl="1"/>
            <a:r>
              <a:rPr lang="fa-IR" dirty="0"/>
              <a:t>عدم امکان استفاده از توابع فراهم شده توسط هسته</a:t>
            </a:r>
          </a:p>
          <a:p>
            <a:pPr lvl="1"/>
            <a:r>
              <a:rPr lang="fa-IR" dirty="0"/>
              <a:t>مشکل در برقرای ارتباط با اجزای دیگر سیستم عامل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F1BD-04EE-4223-8E92-F83B3D076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229" y="82620"/>
            <a:ext cx="7197802" cy="720725"/>
          </a:xfrm>
        </p:spPr>
        <p:txBody>
          <a:bodyPr>
            <a:normAutofit/>
          </a:bodyPr>
          <a:lstStyle/>
          <a:p>
            <a:r>
              <a:rPr lang="de-DE" dirty="0"/>
              <a:t>Data Plane Development 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9A6C7-DBE6-4D73-B240-F1117B73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ارائه شده در سال ۲۰۱۶</a:t>
            </a:r>
          </a:p>
          <a:p>
            <a:r>
              <a:rPr lang="fa-IR" dirty="0"/>
              <a:t>اجرای برنامه‌های سطح کاربر در سطح کرنل</a:t>
            </a:r>
          </a:p>
          <a:p>
            <a:r>
              <a:rPr lang="fa-IR" dirty="0"/>
              <a:t>اجرای برنامه‌ها در محیط مجازی </a:t>
            </a:r>
            <a:r>
              <a:rPr lang="en-US" dirty="0" err="1"/>
              <a:t>eBPF</a:t>
            </a:r>
            <a:endParaRPr lang="fa-IR" dirty="0"/>
          </a:p>
          <a:p>
            <a:r>
              <a:rPr lang="fa-IR" dirty="0"/>
              <a:t>مزیت‌ها:</a:t>
            </a:r>
          </a:p>
          <a:p>
            <a:pPr lvl="1"/>
            <a:r>
              <a:rPr lang="fa-IR" dirty="0"/>
              <a:t>امکان استفاده از توابع کمکی کرنل</a:t>
            </a:r>
          </a:p>
          <a:p>
            <a:pPr lvl="1"/>
            <a:r>
              <a:rPr lang="fa-IR" dirty="0"/>
              <a:t>استفاده از نگاشت‌های حافظه برای ارتباط با برنامه‌های</a:t>
            </a:r>
          </a:p>
          <a:p>
            <a:pPr marL="457200" lvl="1" indent="0">
              <a:buNone/>
            </a:pPr>
            <a:r>
              <a:rPr lang="fa-IR" dirty="0"/>
              <a:t> سطح کاربر و اجزای دیگر سیستم عامل</a:t>
            </a:r>
          </a:p>
          <a:p>
            <a:r>
              <a:rPr lang="fa-IR" dirty="0"/>
              <a:t>مشکلات:</a:t>
            </a:r>
          </a:p>
          <a:p>
            <a:pPr lvl="1"/>
            <a:r>
              <a:rPr lang="fa-IR" dirty="0"/>
              <a:t>نرخ پایین تر نسبت به </a:t>
            </a:r>
            <a:r>
              <a:rPr lang="en-US" dirty="0"/>
              <a:t>DPDK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F1BD-04EE-4223-8E92-F83B3D076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229" y="82620"/>
            <a:ext cx="7197802" cy="720725"/>
          </a:xfrm>
        </p:spPr>
        <p:txBody>
          <a:bodyPr>
            <a:normAutofit/>
          </a:bodyPr>
          <a:lstStyle/>
          <a:p>
            <a:r>
              <a:rPr lang="de-DE" dirty="0"/>
              <a:t>eXpress Data Path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327C2F-B386-475A-934B-715B78329C81}"/>
              </a:ext>
            </a:extLst>
          </p:cNvPr>
          <p:cNvSpPr/>
          <p:nvPr/>
        </p:nvSpPr>
        <p:spPr>
          <a:xfrm>
            <a:off x="2168178" y="1825625"/>
            <a:ext cx="1106499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برنامه کاربردی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D8ECF6-3756-47BD-9485-B5BC91B25F86}"/>
              </a:ext>
            </a:extLst>
          </p:cNvPr>
          <p:cNvSpPr/>
          <p:nvPr/>
        </p:nvSpPr>
        <p:spPr>
          <a:xfrm>
            <a:off x="1906363" y="2997395"/>
            <a:ext cx="1615616" cy="766920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زیرسامانه شبکه کرنل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EED8A3-BBE0-4992-AACA-F66CF63F8511}"/>
              </a:ext>
            </a:extLst>
          </p:cNvPr>
          <p:cNvSpPr/>
          <p:nvPr/>
        </p:nvSpPr>
        <p:spPr>
          <a:xfrm>
            <a:off x="2220686" y="4273205"/>
            <a:ext cx="1001486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درایور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2075BC-F880-46D7-88E0-905E65FED0A6}"/>
              </a:ext>
            </a:extLst>
          </p:cNvPr>
          <p:cNvSpPr/>
          <p:nvPr/>
        </p:nvSpPr>
        <p:spPr>
          <a:xfrm>
            <a:off x="3802743" y="4273204"/>
            <a:ext cx="1759000" cy="537029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ماشین مجازی ای  بی پی اف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93B2-FEBC-4977-A4E9-3F6441B3D969}"/>
              </a:ext>
            </a:extLst>
          </p:cNvPr>
          <p:cNvCxnSpPr>
            <a:cxnSpLocks/>
          </p:cNvCxnSpPr>
          <p:nvPr/>
        </p:nvCxnSpPr>
        <p:spPr>
          <a:xfrm>
            <a:off x="828382" y="2524949"/>
            <a:ext cx="4195482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6E14A9-61DC-449D-86BE-78E15F4CC240}"/>
              </a:ext>
            </a:extLst>
          </p:cNvPr>
          <p:cNvSpPr txBox="1"/>
          <p:nvPr/>
        </p:nvSpPr>
        <p:spPr>
          <a:xfrm>
            <a:off x="1024558" y="201760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فضای کاربر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AC200-2466-407C-9788-E86F0B3F24FE}"/>
              </a:ext>
            </a:extLst>
          </p:cNvPr>
          <p:cNvSpPr txBox="1"/>
          <p:nvPr/>
        </p:nvSpPr>
        <p:spPr>
          <a:xfrm>
            <a:off x="1059656" y="260546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فضای هسته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8AC1A4-B3C4-4838-83C7-3DCB357751FC}"/>
              </a:ext>
            </a:extLst>
          </p:cNvPr>
          <p:cNvSpPr/>
          <p:nvPr/>
        </p:nvSpPr>
        <p:spPr>
          <a:xfrm>
            <a:off x="2220686" y="5576694"/>
            <a:ext cx="1001486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کارت شبکه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7F988B-68D9-4B13-BEE5-7F7E3EBC6A05}"/>
              </a:ext>
            </a:extLst>
          </p:cNvPr>
          <p:cNvCxnSpPr>
            <a:cxnSpLocks/>
          </p:cNvCxnSpPr>
          <p:nvPr/>
        </p:nvCxnSpPr>
        <p:spPr>
          <a:xfrm>
            <a:off x="1024558" y="5461822"/>
            <a:ext cx="3999306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03281-2D66-4A7C-BDA0-3389F647EDA1}"/>
              </a:ext>
            </a:extLst>
          </p:cNvPr>
          <p:cNvSpPr txBox="1"/>
          <p:nvPr/>
        </p:nvSpPr>
        <p:spPr>
          <a:xfrm>
            <a:off x="1055014" y="5578825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سخت افزار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CD033D-4429-4088-895D-180418692DC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714171" y="2365027"/>
            <a:ext cx="0" cy="6323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DE798-4341-4665-B6FA-ED32592AC1A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14171" y="3728918"/>
            <a:ext cx="7258" cy="5442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8AB3D8-28A4-4921-93F3-F48CABFD5E1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721428" y="4792924"/>
            <a:ext cx="1" cy="78377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8CD37E-D5AF-4C3E-B599-E365F8F3DE45}"/>
              </a:ext>
            </a:extLst>
          </p:cNvPr>
          <p:cNvCxnSpPr>
            <a:cxnSpLocks/>
          </p:cNvCxnSpPr>
          <p:nvPr/>
        </p:nvCxnSpPr>
        <p:spPr>
          <a:xfrm flipH="1">
            <a:off x="3222172" y="4335105"/>
            <a:ext cx="58057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BEEBDC-46CE-4DB7-8909-6C3851BF715F}"/>
              </a:ext>
            </a:extLst>
          </p:cNvPr>
          <p:cNvCxnSpPr>
            <a:cxnSpLocks/>
          </p:cNvCxnSpPr>
          <p:nvPr/>
        </p:nvCxnSpPr>
        <p:spPr>
          <a:xfrm>
            <a:off x="3229428" y="4780545"/>
            <a:ext cx="573315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48D3C9-4598-42DE-AE56-CC3929DD9FAF}"/>
              </a:ext>
            </a:extLst>
          </p:cNvPr>
          <p:cNvSpPr txBox="1"/>
          <p:nvPr/>
        </p:nvSpPr>
        <p:spPr>
          <a:xfrm>
            <a:off x="2967966" y="4863655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عملبات مربوطه (گذر، فیلترو..)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3B9C7-EA93-4390-A868-BCCE8CE3EBB7}"/>
              </a:ext>
            </a:extLst>
          </p:cNvPr>
          <p:cNvSpPr txBox="1"/>
          <p:nvPr/>
        </p:nvSpPr>
        <p:spPr>
          <a:xfrm>
            <a:off x="3078574" y="3984937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اتصال به ایکس. دی. پی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F9881-0517-4D9F-97A7-335902A056DE}"/>
              </a:ext>
            </a:extLst>
          </p:cNvPr>
          <p:cNvSpPr txBox="1"/>
          <p:nvPr/>
        </p:nvSpPr>
        <p:spPr>
          <a:xfrm>
            <a:off x="1929611" y="5030935"/>
            <a:ext cx="888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200" dirty="0">
                <a:solidFill>
                  <a:srgbClr val="00B050"/>
                </a:solidFill>
                <a:cs typeface="B Nazanin" panose="00000400000000000000" pitchFamily="2" charset="-78"/>
              </a:rPr>
              <a:t>رینگ حافظه</a:t>
            </a:r>
            <a:endParaRPr lang="en-US" sz="12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97208E-F9E9-42EE-A0D0-5986C44A431E}"/>
              </a:ext>
            </a:extLst>
          </p:cNvPr>
          <p:cNvSpPr txBox="1"/>
          <p:nvPr/>
        </p:nvSpPr>
        <p:spPr>
          <a:xfrm>
            <a:off x="2676379" y="2547545"/>
            <a:ext cx="1196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>
                <a:solidFill>
                  <a:srgbClr val="00B050"/>
                </a:solidFill>
                <a:cs typeface="B Nazanin" panose="00000400000000000000" pitchFamily="2" charset="-78"/>
              </a:rPr>
              <a:t>اتصال با سوکت</a:t>
            </a:r>
            <a:endParaRPr lang="en-US" sz="11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563E1E-5B7E-42B5-AB9A-29D68D19B2EC}"/>
              </a:ext>
            </a:extLst>
          </p:cNvPr>
          <p:cNvSpPr txBox="1"/>
          <p:nvPr/>
        </p:nvSpPr>
        <p:spPr>
          <a:xfrm>
            <a:off x="2429480" y="3873535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بافر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5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5D06C-E638-41C0-AC1A-49AA2BF4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Data-Plane Programming</a:t>
            </a:r>
          </a:p>
          <a:p>
            <a:pPr lvl="1"/>
            <a:r>
              <a:rPr lang="en-US" dirty="0"/>
              <a:t>hardware switch</a:t>
            </a:r>
          </a:p>
          <a:p>
            <a:pPr lvl="2"/>
            <a:r>
              <a:rPr lang="en-US" dirty="0"/>
              <a:t>FPGA</a:t>
            </a:r>
          </a:p>
          <a:p>
            <a:pPr lvl="2"/>
            <a:r>
              <a:rPr lang="en-US" dirty="0"/>
              <a:t>ASIC</a:t>
            </a:r>
          </a:p>
          <a:p>
            <a:pPr lvl="2"/>
            <a:r>
              <a:rPr lang="en-US" dirty="0"/>
              <a:t>Network Processor</a:t>
            </a:r>
          </a:p>
          <a:p>
            <a:pPr lvl="1"/>
            <a:r>
              <a:rPr lang="en-US"/>
              <a:t>Software switch</a:t>
            </a:r>
            <a:endParaRPr lang="en-US" dirty="0"/>
          </a:p>
          <a:p>
            <a:pPr lvl="1"/>
            <a:r>
              <a:rPr lang="en-US" dirty="0"/>
              <a:t>Commodity multi-core CPUs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B36CA-DC7D-4A0D-B363-DB771E241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0667" y="82620"/>
            <a:ext cx="4551364" cy="720725"/>
          </a:xfrm>
        </p:spPr>
        <p:txBody>
          <a:bodyPr>
            <a:normAutofit/>
          </a:bodyPr>
          <a:lstStyle/>
          <a:p>
            <a:r>
              <a:rPr lang="fa-IR" dirty="0"/>
              <a:t>راه‌گزين‌هاي برنامه‌پذير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6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90874-4C20-4507-9FEC-A1713A90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برتري‌ نسبت به سخت افزارهاي ديگر. </a:t>
            </a:r>
            <a:endParaRPr lang="en-US" dirty="0"/>
          </a:p>
          <a:p>
            <a:r>
              <a:rPr lang="fa-IR" dirty="0"/>
              <a:t>قابليت برنامه نويسي با استفاده از زبان‌هاي مثل پي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0DCF-1D3B-4227-ADE8-61257742F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82620"/>
            <a:ext cx="5093231" cy="720725"/>
          </a:xfrm>
        </p:spPr>
        <p:txBody>
          <a:bodyPr/>
          <a:lstStyle/>
          <a:p>
            <a:r>
              <a:rPr lang="fa-IR" dirty="0"/>
              <a:t>راه‌گزين‌هاي برنامه‌پذير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C52B9A-3D10-4151-858A-6E3E5FAA7FFC}"/>
              </a:ext>
            </a:extLst>
          </p:cNvPr>
          <p:cNvGrpSpPr/>
          <p:nvPr/>
        </p:nvGrpSpPr>
        <p:grpSpPr>
          <a:xfrm>
            <a:off x="2213429" y="3563384"/>
            <a:ext cx="1302108" cy="538716"/>
            <a:chOff x="930729" y="680484"/>
            <a:chExt cx="1302108" cy="538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9BA148-6662-4833-86A2-A6590A93B202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E51E06-D4DC-4543-BBDC-C9191A95B31A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191470-6A7D-478C-8FAA-EC5B9710063E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6B7BBF-7415-4801-955D-213D1BA51044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2C2EA-B3CF-4642-B8F1-FE619DCE0B04}"/>
              </a:ext>
            </a:extLst>
          </p:cNvPr>
          <p:cNvGrpSpPr/>
          <p:nvPr/>
        </p:nvGrpSpPr>
        <p:grpSpPr>
          <a:xfrm>
            <a:off x="2213429" y="4277487"/>
            <a:ext cx="1302108" cy="538716"/>
            <a:chOff x="930729" y="680484"/>
            <a:chExt cx="1302108" cy="5387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C4D783-B34F-435D-8BAA-237E99E846F9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37999-C6B5-46AD-B6D6-9E65E06BD3A6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C1C0CD-1AE5-4DEF-9D4F-6C5C7A4B0CE1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31109-2303-4C51-83C5-5F0512EEDA3A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C2F96-AAA4-422A-86AA-C2D22F793348}"/>
              </a:ext>
            </a:extLst>
          </p:cNvPr>
          <p:cNvGrpSpPr/>
          <p:nvPr/>
        </p:nvGrpSpPr>
        <p:grpSpPr>
          <a:xfrm>
            <a:off x="2213429" y="4991590"/>
            <a:ext cx="1302108" cy="538716"/>
            <a:chOff x="930729" y="680484"/>
            <a:chExt cx="1302108" cy="5387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547283-457A-47CB-9593-9A6886D8052F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C063F1-8BD6-4732-8A68-A97B0FD896DA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23244-AEDB-4379-8B0B-9FFD322055DF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61D32F-6DE1-4A9B-8F6E-C3F4E7FC3E46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13AC06-913E-44B4-831C-F2ED4F104AF0}"/>
              </a:ext>
            </a:extLst>
          </p:cNvPr>
          <p:cNvGrpSpPr/>
          <p:nvPr/>
        </p:nvGrpSpPr>
        <p:grpSpPr>
          <a:xfrm flipH="1">
            <a:off x="4546072" y="3563384"/>
            <a:ext cx="1302108" cy="538716"/>
            <a:chOff x="930729" y="680484"/>
            <a:chExt cx="1302108" cy="5387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0B9364-7C96-474C-8DE7-C1778B416521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A02D7-8E0D-4A5D-AE67-22D1C663818B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E2B24-BBAD-48A0-B830-E4520D78A25C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ABEF9C-D4CE-457F-B045-B4F72120FB69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E8FBB0-C628-4066-A3C6-6AE30986C10F}"/>
              </a:ext>
            </a:extLst>
          </p:cNvPr>
          <p:cNvGrpSpPr/>
          <p:nvPr/>
        </p:nvGrpSpPr>
        <p:grpSpPr>
          <a:xfrm flipH="1">
            <a:off x="4546072" y="4272035"/>
            <a:ext cx="1302108" cy="538716"/>
            <a:chOff x="930729" y="680484"/>
            <a:chExt cx="1302108" cy="53871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1561CB-0017-4F67-91E0-A5D3E76B509E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79BB4-C42A-4713-A618-20B78B0EF985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EFF5E9-F475-4DED-9899-796BCF5794DF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EEA437-A025-43A7-8F37-403A0597D6A3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DDFE2-1A3E-4933-9100-C2259EFC2C24}"/>
              </a:ext>
            </a:extLst>
          </p:cNvPr>
          <p:cNvGrpSpPr/>
          <p:nvPr/>
        </p:nvGrpSpPr>
        <p:grpSpPr>
          <a:xfrm flipH="1">
            <a:off x="4546072" y="4991590"/>
            <a:ext cx="1302108" cy="538716"/>
            <a:chOff x="930729" y="680484"/>
            <a:chExt cx="1302108" cy="5387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5B081A-E27E-4F52-8D01-8B3AD107DF97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453880-784F-4222-AFF0-BE2C6D2FD1BE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0E2B1D-C22B-4866-BCB9-4DB94DEB6C88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C195F8-1F3E-45F3-A33C-3DBAA1DD5349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73D42D-AA69-4642-BD65-8848505ADAC2}"/>
              </a:ext>
            </a:extLst>
          </p:cNvPr>
          <p:cNvSpPr/>
          <p:nvPr/>
        </p:nvSpPr>
        <p:spPr>
          <a:xfrm>
            <a:off x="3515537" y="3563384"/>
            <a:ext cx="1030535" cy="1966922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بافر </a:t>
            </a:r>
            <a:r>
              <a:rPr lang="fa-IR" sz="2000">
                <a:cs typeface="B Nazanin" panose="00000400000000000000" pitchFamily="2" charset="-78"/>
              </a:rPr>
              <a:t>صف بندي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83B0EE-4694-4623-A9F3-649340590D7C}"/>
              </a:ext>
            </a:extLst>
          </p:cNvPr>
          <p:cNvSpPr/>
          <p:nvPr/>
        </p:nvSpPr>
        <p:spPr>
          <a:xfrm>
            <a:off x="1577407" y="3728307"/>
            <a:ext cx="368025" cy="208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B5713-2DE0-40A9-A74C-097F95D761EA}"/>
              </a:ext>
            </a:extLst>
          </p:cNvPr>
          <p:cNvSpPr txBox="1"/>
          <p:nvPr/>
        </p:nvSpPr>
        <p:spPr>
          <a:xfrm>
            <a:off x="2427331" y="555758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خط لوله ورودي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0AC3E-C190-4786-905E-4D3709C55448}"/>
              </a:ext>
            </a:extLst>
          </p:cNvPr>
          <p:cNvSpPr txBox="1"/>
          <p:nvPr/>
        </p:nvSpPr>
        <p:spPr>
          <a:xfrm>
            <a:off x="4560746" y="555725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خط لوله خروجي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38" name="Connector: Elbow 41">
            <a:extLst>
              <a:ext uri="{FF2B5EF4-FFF2-40B4-BE49-F238E27FC236}">
                <a16:creationId xmlns:a16="http://schemas.microsoft.com/office/drawing/2014/main" id="{9E2249AA-4BFA-4907-B3BE-66C1700CF6CA}"/>
              </a:ext>
            </a:extLst>
          </p:cNvPr>
          <p:cNvCxnSpPr>
            <a:stCxn id="35" idx="3"/>
            <a:endCxn id="5" idx="3"/>
          </p:cNvCxnSpPr>
          <p:nvPr/>
        </p:nvCxnSpPr>
        <p:spPr>
          <a:xfrm>
            <a:off x="1945432" y="3832742"/>
            <a:ext cx="157010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C2DFA5-0EF9-438E-A2DF-777EB2E4D04E}"/>
              </a:ext>
            </a:extLst>
          </p:cNvPr>
          <p:cNvCxnSpPr>
            <a:stCxn id="5" idx="3"/>
            <a:endCxn id="30" idx="3"/>
          </p:cNvCxnSpPr>
          <p:nvPr/>
        </p:nvCxnSpPr>
        <p:spPr>
          <a:xfrm>
            <a:off x="3515537" y="3832742"/>
            <a:ext cx="1030535" cy="1428206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41">
            <a:extLst>
              <a:ext uri="{FF2B5EF4-FFF2-40B4-BE49-F238E27FC236}">
                <a16:creationId xmlns:a16="http://schemas.microsoft.com/office/drawing/2014/main" id="{7FE15F83-BD8A-4DCE-B0C2-93107675D844}"/>
              </a:ext>
            </a:extLst>
          </p:cNvPr>
          <p:cNvCxnSpPr>
            <a:cxnSpLocks/>
          </p:cNvCxnSpPr>
          <p:nvPr/>
        </p:nvCxnSpPr>
        <p:spPr>
          <a:xfrm>
            <a:off x="4546072" y="5260948"/>
            <a:ext cx="155246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329D8BE-D597-4263-8341-59F445F51FDE}"/>
              </a:ext>
            </a:extLst>
          </p:cNvPr>
          <p:cNvSpPr/>
          <p:nvPr/>
        </p:nvSpPr>
        <p:spPr>
          <a:xfrm>
            <a:off x="6982317" y="3512907"/>
            <a:ext cx="3848419" cy="40059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Nazanin" panose="00000400000000000000" pitchFamily="2" charset="-78"/>
              </a:rPr>
              <a:t>سرآيند </a:t>
            </a:r>
            <a:r>
              <a:rPr lang="fa-IR" dirty="0">
                <a:cs typeface="B Nazanin" panose="00000400000000000000" pitchFamily="2" charset="-78"/>
              </a:rPr>
              <a:t>بسته و فراداده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A5FA79-0B9E-42A2-8F79-54F458A6B906}"/>
              </a:ext>
            </a:extLst>
          </p:cNvPr>
          <p:cNvSpPr/>
          <p:nvPr/>
        </p:nvSpPr>
        <p:spPr>
          <a:xfrm>
            <a:off x="6982317" y="3992009"/>
            <a:ext cx="887931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Nazanin" panose="00000400000000000000" pitchFamily="2" charset="-78"/>
              </a:rPr>
              <a:t>جدول تطبيق-عمل كنترل دسترسي</a:t>
            </a:r>
            <a:endParaRPr lang="en-US" sz="1400" dirty="0">
              <a:cs typeface="B Nazanin" panose="00000400000000000000" pitchFamily="2" charset="-7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39E356-CA44-47D0-84C1-16126D0DBA01}"/>
              </a:ext>
            </a:extLst>
          </p:cNvPr>
          <p:cNvSpPr/>
          <p:nvPr/>
        </p:nvSpPr>
        <p:spPr>
          <a:xfrm>
            <a:off x="7955667" y="3992009"/>
            <a:ext cx="701182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ارتباطات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71429E-14EA-4621-9E97-7F6CA1342C91}"/>
              </a:ext>
            </a:extLst>
          </p:cNvPr>
          <p:cNvSpPr/>
          <p:nvPr/>
        </p:nvSpPr>
        <p:spPr>
          <a:xfrm>
            <a:off x="8742266" y="3965061"/>
            <a:ext cx="901316" cy="790182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پروكسي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DAE5B-794D-4B20-A4E5-246E3C15061C}"/>
              </a:ext>
            </a:extLst>
          </p:cNvPr>
          <p:cNvSpPr/>
          <p:nvPr/>
        </p:nvSpPr>
        <p:spPr>
          <a:xfrm>
            <a:off x="8742267" y="4810751"/>
            <a:ext cx="901315" cy="735598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شمارشي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984A38-33A5-4C58-A9FA-49E3795B0DB2}"/>
              </a:ext>
            </a:extLst>
          </p:cNvPr>
          <p:cNvSpPr/>
          <p:nvPr/>
        </p:nvSpPr>
        <p:spPr>
          <a:xfrm>
            <a:off x="9728998" y="3965062"/>
            <a:ext cx="1104261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</a:t>
            </a:r>
            <a:r>
              <a:rPr lang="fa-IR" sz="1400" dirty="0">
                <a:solidFill>
                  <a:prstClr val="black"/>
                </a:solidFill>
                <a:latin typeface="Calibri" panose="020F0502020204030204"/>
                <a:cs typeface="B Nazanin" panose="00000400000000000000" pitchFamily="2" charset="-78"/>
              </a:rPr>
              <a:t>هدايت آي‌.پي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D00CCF-E702-47F7-9D29-DCF552909BCB}"/>
              </a:ext>
            </a:extLst>
          </p:cNvPr>
          <p:cNvSpPr txBox="1"/>
          <p:nvPr/>
        </p:nvSpPr>
        <p:spPr>
          <a:xfrm>
            <a:off x="1338065" y="388521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بسته ورودي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AEECAEA5-B19F-4CE6-91DB-7AF009DA4E54}"/>
              </a:ext>
            </a:extLst>
          </p:cNvPr>
          <p:cNvSpPr/>
          <p:nvPr/>
        </p:nvSpPr>
        <p:spPr>
          <a:xfrm rot="5400000">
            <a:off x="5029156" y="2818031"/>
            <a:ext cx="167970" cy="1104792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3A5608D2-BBA6-464C-B90C-744E1338300B}"/>
              </a:ext>
            </a:extLst>
          </p:cNvPr>
          <p:cNvSpPr/>
          <p:nvPr/>
        </p:nvSpPr>
        <p:spPr>
          <a:xfrm rot="5400000">
            <a:off x="8822541" y="1426204"/>
            <a:ext cx="167970" cy="3848420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02E87A-B1C1-4720-962D-259EE041A2C8}"/>
              </a:ext>
            </a:extLst>
          </p:cNvPr>
          <p:cNvCxnSpPr>
            <a:stCxn id="48" idx="1"/>
            <a:endCxn id="49" idx="1"/>
          </p:cNvCxnSpPr>
          <p:nvPr/>
        </p:nvCxnSpPr>
        <p:spPr>
          <a:xfrm rot="5400000" flipH="1" flipV="1">
            <a:off x="6999827" y="1379744"/>
            <a:ext cx="20013" cy="3793385"/>
          </a:xfrm>
          <a:prstGeom prst="bentConnector3">
            <a:avLst>
              <a:gd name="adj1" fmla="val 136461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9AC0389-8265-417F-B1AD-9817BBAA402E}"/>
              </a:ext>
            </a:extLst>
          </p:cNvPr>
          <p:cNvSpPr txBox="1"/>
          <p:nvPr/>
        </p:nvSpPr>
        <p:spPr>
          <a:xfrm>
            <a:off x="6982316" y="5557256"/>
            <a:ext cx="8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1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1A2D8A-EB78-49AF-980F-A7FB0A39537E}"/>
              </a:ext>
            </a:extLst>
          </p:cNvPr>
          <p:cNvSpPr txBox="1"/>
          <p:nvPr/>
        </p:nvSpPr>
        <p:spPr>
          <a:xfrm>
            <a:off x="7953138" y="5557256"/>
            <a:ext cx="71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2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96F4A4-CEBE-4A15-8461-A52FE15A1928}"/>
              </a:ext>
            </a:extLst>
          </p:cNvPr>
          <p:cNvSpPr txBox="1"/>
          <p:nvPr/>
        </p:nvSpPr>
        <p:spPr>
          <a:xfrm>
            <a:off x="8755652" y="5557256"/>
            <a:ext cx="8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3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86CB3B-5424-4135-8533-FFE97FABFDF6}"/>
              </a:ext>
            </a:extLst>
          </p:cNvPr>
          <p:cNvSpPr txBox="1"/>
          <p:nvPr/>
        </p:nvSpPr>
        <p:spPr>
          <a:xfrm>
            <a:off x="9726474" y="5557256"/>
            <a:ext cx="110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4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534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73094-708D-4651-9BD4-27F9B97F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روش‌های مبتنی بر امضا</a:t>
            </a:r>
          </a:p>
          <a:p>
            <a:pPr lvl="1"/>
            <a:r>
              <a:rPr lang="fa-IR" dirty="0"/>
              <a:t>مقایسه فیلد‌های بسته‌ها با امضاهای بسته‌های مهاجم مشاهده شده قبلی</a:t>
            </a:r>
          </a:p>
          <a:p>
            <a:pPr lvl="1"/>
            <a:r>
              <a:rPr lang="fa-IR" dirty="0"/>
              <a:t>سرعت بالا</a:t>
            </a:r>
          </a:p>
          <a:p>
            <a:pPr lvl="1"/>
            <a:r>
              <a:rPr lang="fa-IR" dirty="0"/>
              <a:t>ناکارآمد در شناسایی حملات با الگوهای جدید تر</a:t>
            </a:r>
          </a:p>
          <a:p>
            <a:pPr lvl="1"/>
            <a:r>
              <a:rPr lang="fa-IR" dirty="0"/>
              <a:t>استفاده در سیستم‌های تشخیص نفوذ</a:t>
            </a:r>
          </a:p>
          <a:p>
            <a:r>
              <a:rPr lang="fa-IR" dirty="0"/>
              <a:t>روش‌‌های مبتنی بر تشخيص ناهنجاری</a:t>
            </a:r>
          </a:p>
          <a:p>
            <a:pPr lvl="1"/>
            <a:r>
              <a:rPr lang="fa-IR" dirty="0"/>
              <a:t>شبیه‌سازی رفتار عادی شبکه با ضبط کردن ترافیک در یک بازه زمانی</a:t>
            </a:r>
          </a:p>
          <a:p>
            <a:pPr lvl="1"/>
            <a:r>
              <a:rPr lang="fa-IR" dirty="0"/>
              <a:t>هرگونه رفتار مغایر با این مدل به عنوان ناهنجاری و بروز حمله</a:t>
            </a:r>
          </a:p>
          <a:p>
            <a:pPr lvl="1"/>
            <a:r>
              <a:rPr lang="fa-IR" dirty="0"/>
              <a:t>یادگیری ماشین یکی از روش‌های محبوب در این دسته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58FB4-8C72-473F-A224-10354144C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9200" y="82620"/>
            <a:ext cx="6972831" cy="720725"/>
          </a:xfrm>
        </p:spPr>
        <p:txBody>
          <a:bodyPr>
            <a:normAutofit/>
          </a:bodyPr>
          <a:lstStyle/>
          <a:p>
            <a:r>
              <a:rPr lang="fa-IR" dirty="0"/>
              <a:t>روش‌های تشخیص حملات منع خدمت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92766-411E-464C-B453-2504D54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مبتنی بر امضا</a:t>
            </a:r>
          </a:p>
          <a:p>
            <a:r>
              <a:rPr lang="fa-IR" dirty="0"/>
              <a:t>تولید امضای سازگار با </a:t>
            </a:r>
            <a:r>
              <a:rPr lang="de-DE" dirty="0"/>
              <a:t>Snort</a:t>
            </a:r>
            <a:endParaRPr lang="fa-IR" dirty="0"/>
          </a:p>
          <a:p>
            <a:r>
              <a:rPr lang="fa-IR" dirty="0"/>
              <a:t>دسته‌بندی جریان مبتنی بر </a:t>
            </a:r>
            <a:r>
              <a:rPr lang="de-DE" dirty="0"/>
              <a:t>IPFIX</a:t>
            </a:r>
            <a:endParaRPr lang="fa-IR" dirty="0"/>
          </a:p>
          <a:p>
            <a:r>
              <a:rPr lang="fa-IR" dirty="0"/>
              <a:t>مشکلات</a:t>
            </a:r>
          </a:p>
          <a:p>
            <a:pPr lvl="1"/>
            <a:r>
              <a:rPr lang="fa-IR" dirty="0"/>
              <a:t> عدم کارایی در شناسایی حملات با الگوهای متنوع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DB0E-080A-465E-A54B-C6CC4D207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1013" y="82620"/>
            <a:ext cx="3901018" cy="720725"/>
          </a:xfrm>
        </p:spPr>
        <p:txBody>
          <a:bodyPr/>
          <a:lstStyle/>
          <a:p>
            <a:r>
              <a:rPr lang="fa-IR" dirty="0"/>
              <a:t>ارلاکر ۲۰۲۰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8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92766-411E-464C-B453-2504D54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مبتنی بر امضا</a:t>
            </a:r>
            <a:endParaRPr lang="de-DE" dirty="0"/>
          </a:p>
          <a:p>
            <a:r>
              <a:rPr lang="fa-IR" dirty="0"/>
              <a:t>استفاده از راه‌گزین‌های برنامه‌پذیر سطح داده</a:t>
            </a:r>
          </a:p>
          <a:p>
            <a:r>
              <a:rPr lang="fa-IR" dirty="0"/>
              <a:t>مشکلات</a:t>
            </a:r>
          </a:p>
          <a:p>
            <a:pPr lvl="1"/>
            <a:r>
              <a:rPr lang="fa-IR" dirty="0"/>
              <a:t> عدم کارایی در شناسایی حملات با الگوهای متنوع</a:t>
            </a:r>
          </a:p>
          <a:p>
            <a:pPr lvl="1"/>
            <a:r>
              <a:rPr lang="fa-IR" dirty="0"/>
              <a:t>عدم صحبت در مورد نحوه یاددهی مدل‌ها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DB0E-080A-465E-A54B-C6CC4D207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1013" y="82620"/>
            <a:ext cx="3901018" cy="720725"/>
          </a:xfrm>
        </p:spPr>
        <p:txBody>
          <a:bodyPr/>
          <a:lstStyle/>
          <a:p>
            <a:r>
              <a:rPr lang="fa-IR" dirty="0"/>
              <a:t>دیمیلانیوس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C3ACB7-5C8B-4702-89E7-54B68192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مبتني بر تشخيص ناهنجاري</a:t>
            </a:r>
          </a:p>
          <a:p>
            <a:r>
              <a:rPr lang="fa-IR" dirty="0"/>
              <a:t>درنظرگرفتن‌ بسته‌ها در قالب جریان</a:t>
            </a:r>
          </a:p>
          <a:p>
            <a:r>
              <a:rPr lang="fa-IR" dirty="0"/>
              <a:t>استفاده از یک بخش اعتماد‌ساز</a:t>
            </a:r>
          </a:p>
          <a:p>
            <a:r>
              <a:rPr lang="fa-IR" dirty="0"/>
              <a:t>دخالت انسان به عنوان شخص تعیین کننده برچسب جریان </a:t>
            </a:r>
          </a:p>
          <a:p>
            <a:r>
              <a:rPr lang="fa-IR" dirty="0"/>
              <a:t>به‌روزرسانی افزایشی مدل طبقه‌بندی کننده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42C-3A45-4FD6-A1D7-541B2C4DC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بیگ‌ فلو ۲۰۱۹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C3BD49-EE62-4422-BB08-4934BD2E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مبتني بر تشخيص ناهنجاري</a:t>
            </a:r>
          </a:p>
          <a:p>
            <a:r>
              <a:rPr lang="fa-IR" dirty="0"/>
              <a:t>جمع‌آوری اطلاعات آماری بسته‌ها</a:t>
            </a:r>
          </a:p>
          <a:p>
            <a:r>
              <a:rPr lang="fa-IR" dirty="0"/>
              <a:t>شناسایی قربانی بودن یک آدرس به کمک نامتوازن بودن مقادیر یک ویژگی خاص</a:t>
            </a:r>
          </a:p>
          <a:p>
            <a:r>
              <a:rPr lang="fa-IR" dirty="0"/>
              <a:t>استفاده از انگاره‌ها</a:t>
            </a:r>
          </a:p>
          <a:p>
            <a:r>
              <a:rPr lang="fa-IR" dirty="0"/>
              <a:t>ویژگی‌های نشان‌دهنده وقوع حمله؟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E7D4-EE37-42B3-BB69-D5AF712DA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0888" y="82620"/>
            <a:ext cx="4901143" cy="720725"/>
          </a:xfrm>
        </p:spPr>
        <p:txBody>
          <a:bodyPr/>
          <a:lstStyle/>
          <a:p>
            <a:r>
              <a:rPr lang="fa-IR" dirty="0"/>
              <a:t>آر.تی.سد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1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A3253-F3BF-4200-8497-03095B37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مبتني بر تشخيص ناهنجاري</a:t>
            </a:r>
          </a:p>
          <a:p>
            <a:r>
              <a:rPr lang="fa-IR" dirty="0"/>
              <a:t>جمع‌آوری اطلاعات آماری توسط راه‌گزین‌های برنامه‌پذیر با استفاده از زبان </a:t>
            </a:r>
            <a:r>
              <a:rPr lang="de-DE" dirty="0"/>
              <a:t>P4</a:t>
            </a:r>
          </a:p>
          <a:p>
            <a:r>
              <a:rPr lang="fa-IR" dirty="0"/>
              <a:t>یک کنترل‌کننده مرکزی به منظور تشخیص و مدیریت مقابله با حملات</a:t>
            </a:r>
          </a:p>
          <a:p>
            <a:r>
              <a:rPr lang="fa-IR" dirty="0"/>
              <a:t>عدم وارسی محتوای کامل بسته‌ها </a:t>
            </a:r>
            <a:r>
              <a:rPr lang="fa-IR" dirty="0">
                <a:sym typeface="Wingdings" panose="05000000000000000000" pitchFamily="2" charset="2"/>
              </a:rPr>
              <a:t> عدم کارایی در تنوع پروتکلی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E0D6-6D58-4E9E-9A47-96F94DAEE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جاکن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25140-B816-4B99-99AC-D6D6E657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فراگیر شدن برنامه‌های کاربردی مختلف</a:t>
            </a:r>
          </a:p>
          <a:p>
            <a:pPr lvl="1"/>
            <a:r>
              <a:rPr lang="fa-IR" dirty="0"/>
              <a:t> تنوع ترافيكی پروتكل‌هاي مختلف</a:t>
            </a:r>
          </a:p>
          <a:p>
            <a:pPr lvl="1"/>
            <a:r>
              <a:rPr lang="fa-IR" dirty="0"/>
              <a:t> رفتار‌هاي متفاوت در ترافيك شبكه</a:t>
            </a:r>
          </a:p>
          <a:p>
            <a:r>
              <a:rPr lang="fa-IR" dirty="0"/>
              <a:t>افزايش حملات منع خدمت (توزيع‌شده)</a:t>
            </a:r>
          </a:p>
          <a:p>
            <a:r>
              <a:rPr lang="fa-IR" dirty="0"/>
              <a:t>ظهور شبکه‌های پهن باند</a:t>
            </a:r>
          </a:p>
          <a:p>
            <a:r>
              <a:rPr lang="fa-IR" dirty="0"/>
              <a:t>مشكلات روش‌هاي پيشين</a:t>
            </a:r>
          </a:p>
          <a:p>
            <a:pPr lvl="1"/>
            <a:r>
              <a:rPr lang="fa-IR" dirty="0"/>
              <a:t> عدم تطبيق پذيري</a:t>
            </a:r>
          </a:p>
          <a:p>
            <a:pPr lvl="1"/>
            <a:r>
              <a:rPr lang="fa-IR" dirty="0"/>
              <a:t> عدم مقياس پذيري</a:t>
            </a:r>
          </a:p>
          <a:p>
            <a:pPr lvl="4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2CC1A-0841-48A8-913B-4A31DA7D2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طرح مسئله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3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0832A-4108-45AD-BD1F-C5606B54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مبتني بر تشخيص ناهنجاري</a:t>
            </a:r>
          </a:p>
          <a:p>
            <a:r>
              <a:rPr lang="fa-IR" dirty="0"/>
              <a:t>استفاده از شبکه‌های عصبی عمیق در سمت لبه مشتری</a:t>
            </a:r>
          </a:p>
          <a:p>
            <a:r>
              <a:rPr lang="fa-IR" dirty="0"/>
              <a:t>استفاده از شبکه‌های عصبی عمیق با الگوریتم‌های پیشرفته‌تر در سمت فراهم‌کننده </a:t>
            </a:r>
          </a:p>
          <a:p>
            <a:r>
              <a:rPr lang="fa-IR" dirty="0"/>
              <a:t>عدم ارایه راهکاری بهینه به منظور آموزش مجدد شبکه‌های عصبی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7448-7177-4819-B9E4-6CBBAA0A0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دفاع هوشمند ۲۰۲۲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BC667-5E69-409A-9B4A-5341584F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مشکل روش‌های پیشین: عدم توجه به تنوع ترافیکی بالا در شبکه‌های پهن‌باند</a:t>
            </a:r>
          </a:p>
          <a:p>
            <a:r>
              <a:rPr lang="fa-IR" dirty="0"/>
              <a:t>پردازش جامع و تطبیق پذیر با ترافیک</a:t>
            </a:r>
            <a:endParaRPr lang="de-DE" dirty="0"/>
          </a:p>
          <a:p>
            <a:pPr lvl="1"/>
            <a:r>
              <a:rPr lang="fa-IR" b="1" dirty="0">
                <a:solidFill>
                  <a:schemeClr val="accent6">
                    <a:lumMod val="75000"/>
                  </a:schemeClr>
                </a:solidFill>
              </a:rPr>
              <a:t>ماژول طبقه‌کنندی کننده</a:t>
            </a:r>
            <a:r>
              <a:rPr lang="fa-IR" b="1" dirty="0"/>
              <a:t>: </a:t>
            </a:r>
            <a:r>
              <a:rPr lang="fa-IR" dirty="0"/>
              <a:t>برچسب‌گذاري و طبقه بندي جريان‌ها بر اساس كاربرد به كمك ماژول وارسی‌کننده عمیق بسته</a:t>
            </a:r>
          </a:p>
          <a:p>
            <a:pPr lvl="1"/>
            <a:r>
              <a:rPr lang="fa-IR" b="1" dirty="0">
                <a:solidFill>
                  <a:schemeClr val="accent6">
                    <a:lumMod val="75000"/>
                  </a:schemeClr>
                </a:solidFill>
              </a:rPr>
              <a:t>انگاره برنامه‌های کاربردی</a:t>
            </a:r>
            <a:r>
              <a:rPr lang="fa-IR" b="1" dirty="0"/>
              <a:t>: </a:t>
            </a:r>
            <a:r>
              <a:rPr lang="fa-IR" dirty="0"/>
              <a:t>ذخيره اطلاعات آماري براي هر برنامه كاربردي در انگاره جدا</a:t>
            </a:r>
          </a:p>
          <a:p>
            <a:pPr lvl="1"/>
            <a:r>
              <a:rPr lang="fa-IR" b="1" dirty="0">
                <a:solidFill>
                  <a:schemeClr val="accent6">
                    <a:lumMod val="75000"/>
                  </a:schemeClr>
                </a:solidFill>
              </a:rPr>
              <a:t>تحلیلگر</a:t>
            </a:r>
            <a:r>
              <a:rPr lang="fa-IR" b="1" dirty="0"/>
              <a:t>: </a:t>
            </a:r>
            <a:r>
              <a:rPr lang="fa-IR" dirty="0"/>
              <a:t>شناسايي ناهنجاري در ترافیک برنامه‌های مختلف براساس مشاهدات قبلی</a:t>
            </a:r>
          </a:p>
          <a:p>
            <a:pPr lvl="1"/>
            <a:r>
              <a:rPr lang="fa-IR" dirty="0"/>
              <a:t>ارسال خط‌مشي مربوطه به عنوان خروجي به ديوار آتش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18AC7-5C8D-4C33-BC46-473DF9AD0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راهکار پیشنهادی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4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61D6-7DAE-4643-8BDA-853472624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D1D31-28F6-44B1-8856-ECAFC9E0B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890" y="1825625"/>
            <a:ext cx="9654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4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284E-334C-40C5-81C3-E16559156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راهکار پیشنهادی</a:t>
            </a:r>
            <a:endParaRPr lang="en-US" dirty="0"/>
          </a:p>
        </p:txBody>
      </p:sp>
      <p:pic>
        <p:nvPicPr>
          <p:cNvPr id="4" name="pic">
            <a:extLst>
              <a:ext uri="{FF2B5EF4-FFF2-40B4-BE49-F238E27FC236}">
                <a16:creationId xmlns:a16="http://schemas.microsoft.com/office/drawing/2014/main" id="{BC55AC4E-4B4A-4B1D-AC9D-9D3EBEF0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9083" y="1811338"/>
            <a:ext cx="8733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E45AEA-CDBA-417A-935A-400AB704D8AE}"/>
              </a:ext>
            </a:extLst>
          </p:cNvPr>
          <p:cNvSpPr/>
          <p:nvPr/>
        </p:nvSpPr>
        <p:spPr>
          <a:xfrm flipH="1" flipV="1">
            <a:off x="5813966" y="3396571"/>
            <a:ext cx="564066" cy="171826"/>
          </a:xfrm>
          <a:prstGeom prst="rightArrow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DF20E4-5D24-4718-9562-9F634999F412}"/>
              </a:ext>
            </a:extLst>
          </p:cNvPr>
          <p:cNvSpPr/>
          <p:nvPr/>
        </p:nvSpPr>
        <p:spPr>
          <a:xfrm rot="2848258" flipH="1">
            <a:off x="2764314" y="2613371"/>
            <a:ext cx="1704352" cy="139213"/>
          </a:xfrm>
          <a:prstGeom prst="rightArrow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6807D-0826-4C65-A35A-2D94C498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  <a:p>
            <a:endParaRPr lang="fa-IR" dirty="0"/>
          </a:p>
          <a:p>
            <a:pPr lvl="4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12F94-AE39-44AB-8D16-A68C810F7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جمع‌بندی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AF4381-1E7E-48ED-BEE4-ADA3E8B30ED3}"/>
              </a:ext>
            </a:extLst>
          </p:cNvPr>
          <p:cNvSpPr/>
          <p:nvPr/>
        </p:nvSpPr>
        <p:spPr>
          <a:xfrm>
            <a:off x="9257199" y="3231706"/>
            <a:ext cx="1936376" cy="5378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شبکه‌های پهن‌باند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9FB4F-FFD8-479E-9A8F-42D90611E064}"/>
              </a:ext>
            </a:extLst>
          </p:cNvPr>
          <p:cNvSpPr/>
          <p:nvPr/>
        </p:nvSpPr>
        <p:spPr>
          <a:xfrm>
            <a:off x="6378034" y="3111745"/>
            <a:ext cx="1936376" cy="77780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حملات منع خدمت توزیع شده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9F7FB3-76D1-4B71-ACCD-65DEABA8F46C}"/>
              </a:ext>
            </a:extLst>
          </p:cNvPr>
          <p:cNvSpPr/>
          <p:nvPr/>
        </p:nvSpPr>
        <p:spPr>
          <a:xfrm>
            <a:off x="4159976" y="3279015"/>
            <a:ext cx="1653992" cy="44326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داده جریان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28A5EF-7826-4289-96DB-7BBB313F7C34}"/>
              </a:ext>
            </a:extLst>
          </p:cNvPr>
          <p:cNvSpPr/>
          <p:nvPr/>
        </p:nvSpPr>
        <p:spPr>
          <a:xfrm>
            <a:off x="1100422" y="3111745"/>
            <a:ext cx="1936376" cy="77780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پردازش سریع بسته‌ها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5637C8-6219-4D6D-B520-3E12F11C3C95}"/>
              </a:ext>
            </a:extLst>
          </p:cNvPr>
          <p:cNvSpPr/>
          <p:nvPr/>
        </p:nvSpPr>
        <p:spPr>
          <a:xfrm>
            <a:off x="1100422" y="4522927"/>
            <a:ext cx="1936376" cy="77780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پیاده‌سازی برنامه‌ها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D8641C-F0FA-4AC1-A316-66F05ED50F88}"/>
              </a:ext>
            </a:extLst>
          </p:cNvPr>
          <p:cNvSpPr/>
          <p:nvPr/>
        </p:nvSpPr>
        <p:spPr>
          <a:xfrm>
            <a:off x="1100422" y="1697666"/>
            <a:ext cx="1936376" cy="77780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انگاره‌ها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ABF2CAA-2A96-4B27-B9C2-E388A9F61A8A}"/>
              </a:ext>
            </a:extLst>
          </p:cNvPr>
          <p:cNvSpPr/>
          <p:nvPr/>
        </p:nvSpPr>
        <p:spPr>
          <a:xfrm flipH="1" flipV="1">
            <a:off x="3036796" y="3428996"/>
            <a:ext cx="1123179" cy="139397"/>
          </a:xfrm>
          <a:prstGeom prst="rightArrow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C0C8426C-4F8F-4700-AD51-C6F19CF3CC4A}"/>
              </a:ext>
            </a:extLst>
          </p:cNvPr>
          <p:cNvSpPr/>
          <p:nvPr/>
        </p:nvSpPr>
        <p:spPr>
          <a:xfrm>
            <a:off x="8560331" y="3313463"/>
            <a:ext cx="444500" cy="373017"/>
          </a:xfrm>
          <a:prstGeom prst="mathPlus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103F917-D997-464F-9616-6ACACFC66E16}"/>
              </a:ext>
            </a:extLst>
          </p:cNvPr>
          <p:cNvSpPr/>
          <p:nvPr/>
        </p:nvSpPr>
        <p:spPr>
          <a:xfrm rot="18751742" flipH="1" flipV="1">
            <a:off x="2757689" y="4256610"/>
            <a:ext cx="1704352" cy="139213"/>
          </a:xfrm>
          <a:prstGeom prst="rightArrow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8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6245C3-B3CE-40E2-A984-6EF1ED46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81612"/>
              </p:ext>
            </p:extLst>
          </p:nvPr>
        </p:nvGraphicFramePr>
        <p:xfrm>
          <a:off x="2185989" y="2057400"/>
          <a:ext cx="7572374" cy="34861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271838">
                  <a:extLst>
                    <a:ext uri="{9D8B030D-6E8A-4147-A177-3AD203B41FA5}">
                      <a16:colId xmlns:a16="http://schemas.microsoft.com/office/drawing/2014/main" val="883056763"/>
                    </a:ext>
                  </a:extLst>
                </a:gridCol>
                <a:gridCol w="1776142">
                  <a:extLst>
                    <a:ext uri="{9D8B030D-6E8A-4147-A177-3AD203B41FA5}">
                      <a16:colId xmlns:a16="http://schemas.microsoft.com/office/drawing/2014/main" val="2049074802"/>
                    </a:ext>
                  </a:extLst>
                </a:gridCol>
                <a:gridCol w="2524394">
                  <a:extLst>
                    <a:ext uri="{9D8B030D-6E8A-4147-A177-3AD203B41FA5}">
                      <a16:colId xmlns:a16="http://schemas.microsoft.com/office/drawing/2014/main" val="2204036101"/>
                    </a:ext>
                  </a:extLst>
                </a:gridCol>
              </a:tblGrid>
              <a:tr h="435769"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فعالیت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میزان پیشرفت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تخمین زمان باقی‌مانده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51232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۱. مطالعه و بررسی مفاهیم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۹۰٪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0641448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۲. تحلیل و بررسی کارهای پیشین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۷۰٪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3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998794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۳. ارائه و امکان‎سنجی روش پیشنهادی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548479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۴. پیاده‌سازی روش پیشنهادی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8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441543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۵. ارزیابی روش پیشنهادی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 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86266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۶. جمع‌بندی و تدوین پایان‌نامه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۰٪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25236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19B56-7C4A-4567-B010-E906EEB8E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9438" y="82620"/>
            <a:ext cx="5072593" cy="720725"/>
          </a:xfrm>
        </p:spPr>
        <p:txBody>
          <a:bodyPr/>
          <a:lstStyle/>
          <a:p>
            <a:r>
              <a:rPr lang="fa-IR" dirty="0"/>
              <a:t>مراحل انجام و پیشبرد پروژه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12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5A28-492B-40FE-814B-926C1F7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[1]</a:t>
            </a:r>
            <a:r>
              <a:rPr lang="fa-IR" sz="1000" b="0" dirty="0">
                <a:cs typeface="+mj-cs"/>
              </a:rPr>
              <a:t> </a:t>
            </a:r>
            <a:r>
              <a:rPr lang="en-US" sz="1000" b="0" dirty="0">
                <a:cs typeface="+mj-cs"/>
              </a:rPr>
              <a:t>M. </a:t>
            </a:r>
            <a:r>
              <a:rPr lang="en-US" sz="1000" b="0" dirty="0" err="1">
                <a:cs typeface="+mj-cs"/>
              </a:rPr>
              <a:t>Noferesti</a:t>
            </a:r>
            <a:r>
              <a:rPr lang="en-US" sz="1000" b="0" dirty="0">
                <a:cs typeface="+mj-cs"/>
              </a:rPr>
              <a:t> and R. Jalili, ‘ACoPE: An adaptive semi-supervised learning approach for complex-policy enforcement in high-bandwidth networks’, Computer Networks, vol. 166, p. 106943, Jan.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[2] R. K. Deka, D. K. Bhattacharyya, and J. K. </a:t>
            </a:r>
            <a:r>
              <a:rPr lang="en-US" sz="1000" b="0" dirty="0" err="1">
                <a:cs typeface="+mj-cs"/>
              </a:rPr>
              <a:t>Kalita</a:t>
            </a:r>
            <a:r>
              <a:rPr lang="en-US" sz="1000" b="0" dirty="0">
                <a:cs typeface="+mj-cs"/>
              </a:rPr>
              <a:t>, ‘Active learning to detect DDoS attack using ranked features’, Computer Communications, vol. 145, pp. 203–222, Sep. 2019.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[3</a:t>
            </a:r>
            <a:r>
              <a:rPr lang="de-DE" sz="1000" b="0" dirty="0">
                <a:cs typeface="+mj-cs"/>
              </a:rPr>
              <a:t>] </a:t>
            </a:r>
            <a:r>
              <a:rPr lang="en-US" sz="1000" b="0" dirty="0">
                <a:cs typeface="+mj-cs"/>
              </a:rPr>
              <a:t>H. Shi, G. Cheng, Y. Hu, F. Wang, and H. Ding, ‘RT-SAD: Real-Time Sketch-Based Adaptive DDoS Detection for ISP Network’, Security and Communication Networks, vol. 2021, pp. 1–10, Jul. 2021.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[4]</a:t>
            </a:r>
            <a:r>
              <a:rPr lang="fa-IR" sz="1000" b="0" dirty="0">
                <a:cs typeface="+mj-cs"/>
              </a:rPr>
              <a:t> </a:t>
            </a:r>
            <a:r>
              <a:rPr lang="en-US" sz="1000" b="0" dirty="0">
                <a:cs typeface="+mj-cs"/>
              </a:rPr>
              <a:t>R. Vishwakarma and A. K. Jain, ‘A survey of DDoS attacking techniques and </a:t>
            </a:r>
            <a:r>
              <a:rPr lang="en-US" sz="1000" b="0" dirty="0" err="1">
                <a:cs typeface="+mj-cs"/>
              </a:rPr>
              <a:t>defence</a:t>
            </a:r>
            <a:r>
              <a:rPr lang="en-US" sz="1000" b="0" dirty="0">
                <a:cs typeface="+mj-cs"/>
              </a:rPr>
              <a:t> mechanisms in the IoT network’, Tele-</a:t>
            </a:r>
            <a:r>
              <a:rPr lang="en-US" sz="1000" b="0" dirty="0" err="1">
                <a:cs typeface="+mj-cs"/>
              </a:rPr>
              <a:t>commun</a:t>
            </a:r>
            <a:r>
              <a:rPr lang="en-US" sz="1000" b="0" dirty="0">
                <a:cs typeface="+mj-cs"/>
              </a:rPr>
              <a:t> Syst, vol. 73, no. 1, pp. 3–25, Jan.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[5] ‘Cisco Annual Internet Report (2018–2023) White Paper’, Mar. 2020. [Online]. Available: https://www.a10networks.com/blog/5-most-famous-ddos-attacks/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[6] B. Zhao, X. Li, B. Tian, Z. Mei, and W. Wu, ‘DHS: Adaptive Memory Layout Organization of Sketch Slots for Fast and Ac-curate Data Stream Processing’, in Proceedings of the 27th ACM SIGKDD Conference on Knowledge Discovery &amp; Data Min-</a:t>
            </a:r>
            <a:r>
              <a:rPr lang="en-US" sz="1000" b="0" dirty="0" err="1">
                <a:cs typeface="+mj-cs"/>
              </a:rPr>
              <a:t>ing</a:t>
            </a:r>
            <a:r>
              <a:rPr lang="en-US" sz="1000" b="0" dirty="0">
                <a:cs typeface="+mj-cs"/>
              </a:rPr>
              <a:t>, Virtual Event Singapore, pp. 2285–2293, Aug. 2021.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[7] B. Krishnamurthy, S. Sen, Y. Zhang, and Y. Chen, ‘Sketch-based change detection: methods, evaluation, and applications’, in Proceedings of the 2003 ACM SIGCOMM conference on Internet measurement  - IMC ’03, Miami Beach, FL, USA, p. 234, 2003.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[8] Q. Xiao, Z. Tang, and S. Chen, ‘Universal Online Sketch for Tracking Heavy Hitters and Estimating Moments of Data Streams’, in IEEE INFOCOM 2020 - IEEE Conference on Computer Communications, Toronto, ON, Canada, pp. 974–983, Jul.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[9] V. </a:t>
            </a:r>
            <a:r>
              <a:rPr lang="en-US" sz="1000" b="0" dirty="0" err="1">
                <a:cs typeface="+mj-cs"/>
              </a:rPr>
              <a:t>Sivaraman</a:t>
            </a:r>
            <a:r>
              <a:rPr lang="en-US" sz="1000" b="0" dirty="0">
                <a:cs typeface="+mj-cs"/>
              </a:rPr>
              <a:t>, S. Narayana, O. </a:t>
            </a:r>
            <a:r>
              <a:rPr lang="en-US" sz="1000" b="0" dirty="0" err="1">
                <a:cs typeface="+mj-cs"/>
              </a:rPr>
              <a:t>Rottenstreich</a:t>
            </a:r>
            <a:r>
              <a:rPr lang="en-US" sz="1000" b="0" dirty="0">
                <a:cs typeface="+mj-cs"/>
              </a:rPr>
              <a:t>,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and J. Rexford, ‘Heavy-Hitter Detection Entirely in the Data Plane’, in Proceedings of the Symposium on SDN Research, Santa Clara CA USA, pp. 164–176, Apr. 2017.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[10] M. </a:t>
            </a:r>
            <a:r>
              <a:rPr lang="en-US" sz="1000" b="0" dirty="0" err="1">
                <a:cs typeface="+mj-cs"/>
              </a:rPr>
              <a:t>Charikar</a:t>
            </a:r>
            <a:r>
              <a:rPr lang="en-US" sz="1000" b="0" dirty="0">
                <a:cs typeface="+mj-cs"/>
              </a:rPr>
              <a:t>, K. Chen, and M. </a:t>
            </a:r>
            <a:r>
              <a:rPr lang="en-US" sz="1000" b="0" dirty="0" err="1">
                <a:cs typeface="+mj-cs"/>
              </a:rPr>
              <a:t>Farach</a:t>
            </a:r>
            <a:r>
              <a:rPr lang="en-US" sz="1000" b="0" dirty="0">
                <a:cs typeface="+mj-cs"/>
              </a:rPr>
              <a:t>-Colton, ‘Finding Frequent Items in Data Streams’, in Automata, Languages and Pro-</a:t>
            </a:r>
            <a:r>
              <a:rPr lang="en-US" sz="1000" b="0" dirty="0" err="1">
                <a:cs typeface="+mj-cs"/>
              </a:rPr>
              <a:t>gramming</a:t>
            </a:r>
            <a:r>
              <a:rPr lang="en-US" sz="1000" b="0" dirty="0">
                <a:cs typeface="+mj-cs"/>
              </a:rPr>
              <a:t>, vol. 2380, P. </a:t>
            </a:r>
            <a:r>
              <a:rPr lang="en-US" sz="1000" b="0" dirty="0" err="1">
                <a:cs typeface="+mj-cs"/>
              </a:rPr>
              <a:t>Widmayer</a:t>
            </a:r>
            <a:r>
              <a:rPr lang="en-US" sz="1000" b="0" dirty="0">
                <a:cs typeface="+mj-cs"/>
              </a:rPr>
              <a:t>, S. </a:t>
            </a:r>
            <a:r>
              <a:rPr lang="en-US" sz="1000" b="0" dirty="0" err="1">
                <a:cs typeface="+mj-cs"/>
              </a:rPr>
              <a:t>Eidenbenz</a:t>
            </a:r>
            <a:r>
              <a:rPr lang="en-US" sz="1000" b="0" dirty="0">
                <a:cs typeface="+mj-cs"/>
              </a:rPr>
              <a:t>, F. </a:t>
            </a:r>
            <a:r>
              <a:rPr lang="en-US" sz="1000" b="0" dirty="0" err="1">
                <a:cs typeface="+mj-cs"/>
              </a:rPr>
              <a:t>Triguero</a:t>
            </a:r>
            <a:r>
              <a:rPr lang="en-US" sz="1000" b="0" dirty="0">
                <a:cs typeface="+mj-cs"/>
              </a:rPr>
              <a:t>, R. Morales, R. </a:t>
            </a:r>
            <a:r>
              <a:rPr lang="en-US" sz="1000" b="0" dirty="0" err="1">
                <a:cs typeface="+mj-cs"/>
              </a:rPr>
              <a:t>Conejo</a:t>
            </a:r>
            <a:r>
              <a:rPr lang="en-US" sz="1000" b="0" dirty="0">
                <a:cs typeface="+mj-cs"/>
              </a:rPr>
              <a:t>, and M. Hennessy, Eds. Berlin, </a:t>
            </a:r>
            <a:r>
              <a:rPr lang="en-US" sz="1000" b="0" dirty="0" err="1">
                <a:cs typeface="+mj-cs"/>
              </a:rPr>
              <a:t>Hei-delberg</a:t>
            </a:r>
            <a:r>
              <a:rPr lang="en-US" sz="1000" b="0" dirty="0">
                <a:cs typeface="+mj-cs"/>
              </a:rPr>
              <a:t>: Springer Berlin Heidelberg, pp. 693–703, 2002.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[11]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‘Data Streams: Algorithms and Applications’, FNT in Theoretical Computer Science, vol. 1, no. 2, pp. 117–236, 2005.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[12] G. </a:t>
            </a:r>
            <a:r>
              <a:rPr lang="en-US" sz="1000" b="0" dirty="0" err="1">
                <a:cs typeface="+mj-cs"/>
              </a:rPr>
              <a:t>Cormode</a:t>
            </a:r>
            <a:r>
              <a:rPr lang="en-US" sz="1000" b="0" dirty="0">
                <a:cs typeface="+mj-cs"/>
              </a:rPr>
              <a:t> and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‘An improved data stream summary: the count-min sketch and its applications’, Journal of Algorithms, vol. 55, no. 1, pp. 58–75, Apr. 2005.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[13] Z. Liu, A. </a:t>
            </a:r>
            <a:r>
              <a:rPr lang="en-US" sz="1000" b="0" dirty="0" err="1">
                <a:cs typeface="+mj-cs"/>
              </a:rPr>
              <a:t>Manousis</a:t>
            </a:r>
            <a:r>
              <a:rPr lang="en-US" sz="1000" b="0" dirty="0">
                <a:cs typeface="+mj-cs"/>
              </a:rPr>
              <a:t>, G. </a:t>
            </a:r>
            <a:r>
              <a:rPr lang="en-US" sz="1000" b="0" dirty="0" err="1">
                <a:cs typeface="+mj-cs"/>
              </a:rPr>
              <a:t>Vorsanger</a:t>
            </a:r>
            <a:r>
              <a:rPr lang="en-US" sz="1000" b="0" dirty="0">
                <a:cs typeface="+mj-cs"/>
              </a:rPr>
              <a:t>, V. </a:t>
            </a:r>
            <a:r>
              <a:rPr lang="en-US" sz="1000" b="0" dirty="0" err="1">
                <a:cs typeface="+mj-cs"/>
              </a:rPr>
              <a:t>Sekar</a:t>
            </a:r>
            <a:r>
              <a:rPr lang="en-US" sz="1000" b="0" dirty="0">
                <a:cs typeface="+mj-cs"/>
              </a:rPr>
              <a:t>, and V. Braverman, ‘One Sketch to Rule Them All: Rethinking Network Flow Monitoring with </a:t>
            </a:r>
            <a:r>
              <a:rPr lang="en-US" sz="1000" b="0" dirty="0" err="1">
                <a:cs typeface="+mj-cs"/>
              </a:rPr>
              <a:t>UnivMon</a:t>
            </a:r>
            <a:r>
              <a:rPr lang="en-US" sz="1000" b="0" dirty="0">
                <a:cs typeface="+mj-cs"/>
              </a:rPr>
              <a:t>’, in Proceedings of the 2016 ACM SIGCOMM Conference, Florianopolis Brazil, pp. 101–114, Aug. 2016.</a:t>
            </a:r>
          </a:p>
          <a:p>
            <a:pPr marL="0" indent="0" algn="just" rtl="0">
              <a:buNone/>
            </a:pPr>
            <a:endParaRPr lang="en-US" sz="1000" dirty="0">
              <a:cs typeface="+mj-cs"/>
            </a:endParaRPr>
          </a:p>
          <a:p>
            <a:pPr algn="just" rtl="0"/>
            <a:endParaRPr lang="en-US" sz="1000" dirty="0"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148D-E8B6-4CA4-8C41-9791F9F70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5A28-492B-40FE-814B-926C1F7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H. Zhu, Data Plane Development Kit (DPDK): A Software Optimization Guide to the User Space-based Network Applica-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1st Edition. CRC Press, 2020.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T.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Høiland-Jørgensen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‘The eXpress data path: fast programmable packet processing in the operating system kernel’, in Proceedings of the 14th International Conference on emerging Networking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Technologies, Heraklion Greece, pp. 54–66, Dec. 2018.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M. Fleming, ‘A thorough introduction to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LWN.net Linux Weekly News, Dec. 02, 2017. https://lwn.net/Articles/740157/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M. Zhang et al., ‘Poseidon: Mitigating Volumetric DDoS Attacks with Programmable Switches’, in Proceedings 2020 Net-work and Distributed System Security Symposium, San Diego, CA, 2020.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M.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Dimolianis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Pavlidis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Maglaris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‘Signature-Based Traffic Classification and Mitigation for DDoS Attacks Using Programmable Network Data Planes’, IEEE Access, vol. 9, pp. 113061–113076, 2021.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F. Erlacher and F. Dressler, ‘On High-Speed Flow-Based Intrusion Detection Using Snort-Compatible Signatures’, IEEE Trans. Dependable and Secure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19, no. 1, pp. 495–506, Jan. 2022.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 Z. Liu et al.,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Jaqen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High-Performance Switch-Native Approach for Detecting and Mitigating Volumetric DDoS Attacks with Programmable Switches’, in 30th USENIX Security Symposium (USENIX Security 21), pp. 3829–3846, 2021.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S. Myneni, A. Chowdhary, D. Huang, and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Alshamrani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SmartDefense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distributed deep defense against DDoS attacks with edge computing’, Computer Networks, vol. 209, p. 108874, May 2022.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E.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Viegas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Santin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Bessani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Neves,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BigFlow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and reliable anomaly-based intrusion detection for high-speed networks’, Future Generation Computer Systems, vol. 93, pp. 473–485.</a:t>
            </a:r>
          </a:p>
          <a:p>
            <a:pPr algn="just" rtl="0"/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148D-E8B6-4CA4-8C41-9791F9F70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1218F-18D2-4D87-A511-AF33DFB5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4571-4795-4211-8620-7E06ECEEB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180D0B-79E6-4FC4-A493-F2777BB86008}"/>
              </a:ext>
            </a:extLst>
          </p:cNvPr>
          <p:cNvSpPr/>
          <p:nvPr/>
        </p:nvSpPr>
        <p:spPr>
          <a:xfrm>
            <a:off x="2781300" y="2486819"/>
            <a:ext cx="6629400" cy="3028950"/>
          </a:xfrm>
          <a:prstGeom prst="round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softRound"/>
            </a:sp3d>
          </a:bodyPr>
          <a:lstStyle/>
          <a:p>
            <a:pPr algn="ctr"/>
            <a:r>
              <a:rPr lang="fa-IR" sz="5400" b="1" dirty="0">
                <a:ln/>
                <a:solidFill>
                  <a:srgbClr val="01F93C"/>
                </a:solidFill>
                <a:effectLst/>
                <a:cs typeface="B Nazanin" panose="00000400000000000000" pitchFamily="2" charset="-78"/>
              </a:rPr>
              <a:t>با سپاس از توجه شما</a:t>
            </a:r>
            <a:endParaRPr lang="en-US" sz="5400" b="1" dirty="0">
              <a:ln/>
              <a:solidFill>
                <a:srgbClr val="01F93C"/>
              </a:solidFill>
              <a:effectLst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52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شبكه‌‌هاي پهن‌باند: </a:t>
            </a:r>
          </a:p>
          <a:p>
            <a:pPr lvl="2">
              <a:lnSpc>
                <a:spcPct val="150000"/>
              </a:lnSpc>
            </a:pPr>
            <a:r>
              <a:rPr lang="fa-IR" dirty="0"/>
              <a:t>نرخ گذر بالا</a:t>
            </a:r>
          </a:p>
          <a:p>
            <a:pPr lvl="3">
              <a:lnSpc>
                <a:spcPct val="150000"/>
              </a:lnSpc>
            </a:pPr>
            <a:r>
              <a:rPr lang="fa-IR" dirty="0"/>
              <a:t>سرعت و نرخ بالای تبادل اطلاعات</a:t>
            </a:r>
          </a:p>
          <a:p>
            <a:pPr lvl="2"/>
            <a:r>
              <a:rPr lang="fa-IR" dirty="0"/>
              <a:t>حجم بالا</a:t>
            </a:r>
          </a:p>
          <a:p>
            <a:pPr lvl="3"/>
            <a:r>
              <a:rPr lang="fa-IR" dirty="0"/>
              <a:t>تعداد زیادی از بسته‌ها با حجم زیادی از سرآیندها</a:t>
            </a:r>
          </a:p>
          <a:p>
            <a:pPr lvl="2"/>
            <a:r>
              <a:rPr lang="fa-IR" dirty="0"/>
              <a:t>تنوع ترافيكي بالا</a:t>
            </a:r>
          </a:p>
          <a:p>
            <a:pPr lvl="3"/>
            <a:r>
              <a:rPr lang="fa-IR" dirty="0"/>
              <a:t>ظهور پروتکل‌های جدید</a:t>
            </a:r>
          </a:p>
          <a:p>
            <a:pPr lvl="3"/>
            <a:r>
              <a:rPr lang="fa-IR" dirty="0"/>
              <a:t>پروتکل‌های یکسان کاربردها و رفتارهای مختلف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شبکه‌های پهن‌باند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هدف: نقض دسترسی‌پذیری</a:t>
            </a:r>
          </a:p>
          <a:p>
            <a:pPr lvl="1"/>
            <a:r>
              <a:rPr lang="fa-IR" dirty="0"/>
              <a:t> مصرف منابع پردازشی سیستم</a:t>
            </a:r>
          </a:p>
          <a:p>
            <a:pPr lvl="1"/>
            <a:r>
              <a:rPr lang="fa-IR" dirty="0"/>
              <a:t>مصرف منابع شبکه</a:t>
            </a:r>
          </a:p>
          <a:p>
            <a:r>
              <a:rPr lang="fa-IR" dirty="0"/>
              <a:t>حملات تقویت بازتاب: حملات منع خدمت غیر مستقیم</a:t>
            </a:r>
            <a:endParaRPr lang="en-US" dirty="0"/>
          </a:p>
          <a:p>
            <a:r>
              <a:rPr lang="fa-IR" dirty="0"/>
              <a:t>حملات منع خدمت توزیع شده : شبکه‌های بات</a:t>
            </a:r>
          </a:p>
          <a:p>
            <a:r>
              <a:rPr lang="fa-IR" dirty="0"/>
              <a:t>حجم بالای حملات در سالهای اخیر و مبتنی بر پروتکل‌های مختلف</a:t>
            </a:r>
          </a:p>
          <a:p>
            <a:pPr lvl="2"/>
            <a:endParaRPr lang="fa-IR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حملات منع خدمت (توزیع شده)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7C619A-D56A-4D49-BE99-01C600DCD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450890"/>
              </p:ext>
            </p:extLst>
          </p:nvPr>
        </p:nvGraphicFramePr>
        <p:xfrm>
          <a:off x="838200" y="3795713"/>
          <a:ext cx="4083050" cy="238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0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CA91E-AD87-4172-B4AD-76C48F4F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 پردازش دسته‌ای</a:t>
            </a:r>
          </a:p>
          <a:p>
            <a:pPr lvl="1"/>
            <a:r>
              <a:rPr lang="fa-IR" dirty="0"/>
              <a:t>جمع‌آوری بسته‌ها و پردازش آنها در زمان مناسب </a:t>
            </a:r>
          </a:p>
          <a:p>
            <a:pPr lvl="1"/>
            <a:r>
              <a:rPr lang="fa-IR" dirty="0"/>
              <a:t>سربار زمانی زیاد</a:t>
            </a:r>
          </a:p>
          <a:p>
            <a:r>
              <a:rPr lang="fa-IR" dirty="0"/>
              <a:t>پردازش داده جریان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C6B1B-7C29-48F7-AE60-E28E5F5C5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1709" y="82620"/>
            <a:ext cx="6640322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بسته‌ها در شبکه‌های پهن‌باند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C56479-1FA2-4902-B788-F26F2DE86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/>
                  <a:t>جریانی بی وقفه از داده</a:t>
                </a:r>
              </a:p>
              <a:p>
                <a:r>
                  <a:rPr lang="fa-IR" dirty="0"/>
                  <a:t>محدودیت زمانی و حافظه</a:t>
                </a:r>
              </a:p>
              <a:p>
                <a:r>
                  <a:rPr lang="fa-IR" dirty="0"/>
                  <a:t>مدل ترنستیل: </a:t>
                </a:r>
              </a:p>
              <a:p>
                <a:pPr marL="45720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Inter" panose="020B0502030000000004" pitchFamily="34" charset="0"/>
                          <a:cs typeface="Tahoma" panose="020B0604030504040204" pitchFamily="34" charset="0"/>
                        </a:rPr>
                        <m:t>𝐼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Inter" panose="020B0502030000000004" pitchFamily="34" charset="0"/>
                          <a:cs typeface="Tahom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,…</m:t>
                      </m:r>
                    </m:oMath>
                  </m:oMathPara>
                </a14:m>
                <a:endParaRPr lang="en-US" sz="1800" b="0" dirty="0">
                  <a:latin typeface="Inter" panose="020B0502030000000004" pitchFamily="34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45720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,,…,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},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}</m:t>
                      </m:r>
                    </m:oMath>
                  </m:oMathPara>
                </a14:m>
                <a:endParaRPr lang="en-US" sz="1800" b="0" dirty="0">
                  <a:latin typeface="Inter" panose="020B0502030000000004" pitchFamily="34" charset="0"/>
                  <a:ea typeface="Inter" panose="020B0502030000000004" pitchFamily="34" charset="0"/>
                </a:endParaRPr>
              </a:p>
              <a:p>
                <a:r>
                  <a:rPr lang="fa-IR" dirty="0"/>
                  <a:t>مسایل مطرح در حوزه پردازش داده جریان:</a:t>
                </a:r>
              </a:p>
              <a:p>
                <a:pPr lvl="1"/>
                <a:r>
                  <a:rPr lang="fa-IR" dirty="0"/>
                  <a:t>سایز هر جریان: یافتن سایز یک جریان </a:t>
                </a:r>
              </a:p>
              <a:p>
                <a:pPr lvl="1"/>
                <a:r>
                  <a:rPr lang="fa-IR" dirty="0"/>
                  <a:t>لحظه جریان: نشان‌دهنده وضیعیت کلی ترافيك شبكه: </a:t>
                </a:r>
              </a:p>
              <a:p>
                <a:pPr marL="457200" lvl="1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≤ƒ≤Ƒ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ƒ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fa-IR" dirty="0">
                    <a:solidFill>
                      <a:srgbClr val="FF0000"/>
                    </a:solidFill>
                  </a:rPr>
                  <a:t>شاخص‌ها: </a:t>
                </a:r>
                <a:r>
                  <a:rPr lang="fa-IR" dirty="0"/>
                  <a:t>جریان‌‌هایی با بیشترین تاثیر بر لحظه جریان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ƒ)≥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a-IR" dirty="0">
                  <a:solidFill>
                    <a:srgbClr val="FF0000"/>
                  </a:solidFill>
                </a:endParaRPr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C56479-1FA2-4902-B788-F26F2DE86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داده جریان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9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82967-56C5-43F2-AEB4-97CCA20F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حل مسائل داده جريان: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A295-17F7-4183-8BD1-C765928BC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8482" y="82620"/>
            <a:ext cx="6663549" cy="720725"/>
          </a:xfrm>
        </p:spPr>
        <p:txBody>
          <a:bodyPr/>
          <a:lstStyle/>
          <a:p>
            <a:r>
              <a:rPr lang="fa-IR" dirty="0"/>
              <a:t>مسائل داده جريان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182AA0-DCB7-46E0-8BAF-26B2E9CB3526}"/>
              </a:ext>
            </a:extLst>
          </p:cNvPr>
          <p:cNvSpPr/>
          <p:nvPr/>
        </p:nvSpPr>
        <p:spPr>
          <a:xfrm>
            <a:off x="3818965" y="2193357"/>
            <a:ext cx="4168588" cy="12610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نمونه‌گيري</a:t>
            </a:r>
            <a:r>
              <a:rPr lang="fa-IR" sz="2000" dirty="0">
                <a:cs typeface="B Nazanin" panose="00000400000000000000" pitchFamily="2" charset="-78"/>
              </a:rPr>
              <a:t>: 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656DB-1934-4E2B-AAB8-E2AC2948880C}"/>
              </a:ext>
            </a:extLst>
          </p:cNvPr>
          <p:cNvSpPr/>
          <p:nvPr/>
        </p:nvSpPr>
        <p:spPr>
          <a:xfrm>
            <a:off x="4500284" y="2138083"/>
            <a:ext cx="1936376" cy="5378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سربار زماني و حافظه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E0BCA2-9CCD-4CC7-9A61-4C9596DF97A7}"/>
              </a:ext>
            </a:extLst>
          </p:cNvPr>
          <p:cNvSpPr/>
          <p:nvPr/>
        </p:nvSpPr>
        <p:spPr>
          <a:xfrm>
            <a:off x="4052794" y="2891118"/>
            <a:ext cx="2447366" cy="5378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عدم بررسي تمامي بسته‌ها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1BEF4E-8BE0-458F-8A58-6FBAF6CBB775}"/>
              </a:ext>
            </a:extLst>
          </p:cNvPr>
          <p:cNvSpPr/>
          <p:nvPr/>
        </p:nvSpPr>
        <p:spPr>
          <a:xfrm>
            <a:off x="3841377" y="3667024"/>
            <a:ext cx="4168588" cy="7979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الگوريتم‌هاي انگاره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AC1ECC6-AD77-430A-9381-B082A7AFD7B8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7987554" y="2823884"/>
            <a:ext cx="847169" cy="60512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FA7B7B3-86D6-4889-9F7C-C56402F944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87553" y="3454409"/>
            <a:ext cx="847165" cy="60511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E07868-7862-4567-923B-261FA279D3F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6436660" y="2407024"/>
            <a:ext cx="564776" cy="416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3B31A-49B7-4E88-B099-9660DDE87BE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500160" y="2879157"/>
            <a:ext cx="501276" cy="280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C834A-12BF-4DED-94E9-4EDEB5B7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داده ساختار احتمالاتي</a:t>
            </a:r>
          </a:p>
          <a:p>
            <a:r>
              <a:rPr lang="fa-IR" dirty="0"/>
              <a:t>جدول </a:t>
            </a:r>
            <a:r>
              <a:rPr lang="de-DE" dirty="0"/>
              <a:t>KxH</a:t>
            </a:r>
            <a:endParaRPr lang="fa-IR" dirty="0"/>
          </a:p>
          <a:p>
            <a:r>
              <a:rPr lang="fa-IR" dirty="0"/>
              <a:t>مناسب براي يافتن شاخص‌ها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CF2E8-ABF4-4C2D-95AA-1DC1A3CA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انگاره شمارشي كمينه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FF3377-9758-405C-83B8-A5D5943CBC67}"/>
              </a:ext>
            </a:extLst>
          </p:cNvPr>
          <p:cNvGrpSpPr/>
          <p:nvPr/>
        </p:nvGrpSpPr>
        <p:grpSpPr>
          <a:xfrm>
            <a:off x="1456998" y="2110281"/>
            <a:ext cx="490110" cy="389860"/>
            <a:chOff x="1382233" y="1481470"/>
            <a:chExt cx="490110" cy="389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9A5CF-FAE1-42C7-8BA9-027A4CE1F5CA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8CC82AB7-B6B8-48B7-A04A-89E168DABC84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A85869-DD27-4F4E-949E-13DA2A0AF958}"/>
              </a:ext>
            </a:extLst>
          </p:cNvPr>
          <p:cNvGrpSpPr/>
          <p:nvPr/>
        </p:nvGrpSpPr>
        <p:grpSpPr>
          <a:xfrm>
            <a:off x="1456997" y="2508471"/>
            <a:ext cx="490110" cy="389860"/>
            <a:chOff x="1382233" y="1481470"/>
            <a:chExt cx="490110" cy="389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701C8-4DEF-4EA6-86E7-85C58270E124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6AEE637-7AB8-4CE6-948D-283DFBDF45F8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153BC8-60A5-45B5-B26B-96449CC3256C}"/>
              </a:ext>
            </a:extLst>
          </p:cNvPr>
          <p:cNvGrpSpPr/>
          <p:nvPr/>
        </p:nvGrpSpPr>
        <p:grpSpPr>
          <a:xfrm>
            <a:off x="1456997" y="2898511"/>
            <a:ext cx="490110" cy="389860"/>
            <a:chOff x="1382233" y="1481470"/>
            <a:chExt cx="490110" cy="3898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D1DC40-61AA-43CA-99BF-0D26C45F861F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E5E7F33-2793-4647-A4B4-9D7F12D5254E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B06F35-84BF-4AAD-BB13-EBF09E756C02}"/>
              </a:ext>
            </a:extLst>
          </p:cNvPr>
          <p:cNvGrpSpPr/>
          <p:nvPr/>
        </p:nvGrpSpPr>
        <p:grpSpPr>
          <a:xfrm>
            <a:off x="1456997" y="3288370"/>
            <a:ext cx="490110" cy="389860"/>
            <a:chOff x="1382233" y="1481470"/>
            <a:chExt cx="490110" cy="3898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A2B42F-E663-41AC-AEDA-6832D0AD963D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5958B79-602A-4249-B0F7-6E7CFC194220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50BE69-6017-4895-B6EE-079B49B0D103}"/>
              </a:ext>
            </a:extLst>
          </p:cNvPr>
          <p:cNvGrpSpPr/>
          <p:nvPr/>
        </p:nvGrpSpPr>
        <p:grpSpPr>
          <a:xfrm>
            <a:off x="1456997" y="3678295"/>
            <a:ext cx="490110" cy="389860"/>
            <a:chOff x="1382233" y="1481470"/>
            <a:chExt cx="490110" cy="3898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D9B3EC-74BB-4E22-B24C-DD241397A315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C4F9A8F5-5FF4-48C4-8768-23BC8CB1EE56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7BF72B5F-C126-4AF8-8461-311BF80C5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63339"/>
              </p:ext>
            </p:extLst>
          </p:nvPr>
        </p:nvGraphicFramePr>
        <p:xfrm>
          <a:off x="3308081" y="2858675"/>
          <a:ext cx="4366440" cy="1828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36644">
                  <a:extLst>
                    <a:ext uri="{9D8B030D-6E8A-4147-A177-3AD203B41FA5}">
                      <a16:colId xmlns:a16="http://schemas.microsoft.com/office/drawing/2014/main" val="866914442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16930916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139316266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411192861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333350137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50330569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2148471068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190546842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34482286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927953314"/>
                    </a:ext>
                  </a:extLst>
                </a:gridCol>
              </a:tblGrid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۲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5878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۲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02249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933409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81981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5516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E0068F3-2A0C-4200-8A1A-588CA925D7D7}"/>
              </a:ext>
            </a:extLst>
          </p:cNvPr>
          <p:cNvSpPr txBox="1"/>
          <p:nvPr/>
        </p:nvSpPr>
        <p:spPr>
          <a:xfrm>
            <a:off x="4962202" y="479749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اندازه توابع درهم‌نگار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2A3EB-CD12-4C08-8707-52F09A3F0297}"/>
              </a:ext>
            </a:extLst>
          </p:cNvPr>
          <p:cNvSpPr txBox="1"/>
          <p:nvPr/>
        </p:nvSpPr>
        <p:spPr>
          <a:xfrm>
            <a:off x="7779830" y="351765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تعداد جداول </a:t>
            </a:r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درهم‌نگار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7B7DE9-7E48-4A3D-9586-E3A8D721B1B3}"/>
              </a:ext>
            </a:extLst>
          </p:cNvPr>
          <p:cNvCxnSpPr/>
          <p:nvPr/>
        </p:nvCxnSpPr>
        <p:spPr>
          <a:xfrm>
            <a:off x="7779830" y="2858675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5CC15-547D-4FBF-8661-EBEF7E38D93F}"/>
              </a:ext>
            </a:extLst>
          </p:cNvPr>
          <p:cNvCxnSpPr>
            <a:cxnSpLocks/>
          </p:cNvCxnSpPr>
          <p:nvPr/>
        </p:nvCxnSpPr>
        <p:spPr>
          <a:xfrm flipH="1">
            <a:off x="3308081" y="4776809"/>
            <a:ext cx="4366440" cy="20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C4EF87-5186-4790-8C35-306FB161190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86961" y="2305211"/>
            <a:ext cx="2983223" cy="18560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B8B6C5-CD51-4747-B2ED-5EF46BDFB27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86961" y="2305211"/>
            <a:ext cx="5171251" cy="2128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3E875A-76F0-496D-AC04-5AF3F144C8D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86961" y="2305211"/>
            <a:ext cx="3391437" cy="7215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326257-4A47-4D66-A64E-38C876C9439C}"/>
              </a:ext>
            </a:extLst>
          </p:cNvPr>
          <p:cNvCxnSpPr>
            <a:stCxn id="6" idx="6"/>
          </p:cNvCxnSpPr>
          <p:nvPr/>
        </p:nvCxnSpPr>
        <p:spPr>
          <a:xfrm>
            <a:off x="1786961" y="2305211"/>
            <a:ext cx="1715690" cy="1093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13DFE0-AD90-40D9-BF43-AA25333CC45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86961" y="2305211"/>
            <a:ext cx="2576775" cy="143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E25D6-8DC4-4B04-948D-AC6BDF79A521}"/>
              </a:ext>
            </a:extLst>
          </p:cNvPr>
          <p:cNvCxnSpPr>
            <a:stCxn id="15" idx="6"/>
          </p:cNvCxnSpPr>
          <p:nvPr/>
        </p:nvCxnSpPr>
        <p:spPr>
          <a:xfrm flipV="1">
            <a:off x="1786960" y="3093440"/>
            <a:ext cx="3391438" cy="389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605FFD-51E4-47F3-8B7B-6D6EC7CA499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38863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A34AC0-5BDC-400E-B7BA-9204F7A771E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3937750" cy="389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1F6B1-8D5B-4226-8909-6CE5E4929AE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2536910" cy="6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497AA8-7383-4BE0-9396-38F98D49A1BE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1681267" cy="1029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5A8221-E0D8-4CB2-A905-FECF63F714EF}"/>
              </a:ext>
            </a:extLst>
          </p:cNvPr>
          <p:cNvCxnSpPr>
            <a:cxnSpLocks/>
          </p:cNvCxnSpPr>
          <p:nvPr/>
        </p:nvCxnSpPr>
        <p:spPr>
          <a:xfrm>
            <a:off x="1786959" y="2292796"/>
            <a:ext cx="2576775" cy="14314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837DE2-C2E3-43C0-9AB1-33A5383C3B5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1681265" cy="1016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49481821-EE65-408F-91A4-2D682AA8EEF3}"/>
              </a:ext>
            </a:extLst>
          </p:cNvPr>
          <p:cNvSpPr/>
          <p:nvPr/>
        </p:nvSpPr>
        <p:spPr>
          <a:xfrm>
            <a:off x="5165940" y="307911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65F9BFE-413C-4BB9-8993-5B332AF673AA}"/>
              </a:ext>
            </a:extLst>
          </p:cNvPr>
          <p:cNvSpPr/>
          <p:nvPr/>
        </p:nvSpPr>
        <p:spPr>
          <a:xfrm>
            <a:off x="5679696" y="345074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B9C1A3D-5364-41D2-89FB-57F5471BB013}"/>
              </a:ext>
            </a:extLst>
          </p:cNvPr>
          <p:cNvSpPr/>
          <p:nvPr/>
        </p:nvSpPr>
        <p:spPr>
          <a:xfrm>
            <a:off x="5724710" y="3816840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6B031E40-9812-4D9D-B4A5-75B3AF5CB0CE}"/>
              </a:ext>
            </a:extLst>
          </p:cNvPr>
          <p:cNvSpPr/>
          <p:nvPr/>
        </p:nvSpPr>
        <p:spPr>
          <a:xfrm>
            <a:off x="4323870" y="4156954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CEAD200-686B-4D12-AF4F-688B672C2265}"/>
              </a:ext>
            </a:extLst>
          </p:cNvPr>
          <p:cNvSpPr/>
          <p:nvPr/>
        </p:nvSpPr>
        <p:spPr>
          <a:xfrm>
            <a:off x="3420425" y="4540104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EE9FE84-7EE7-4DF8-AB61-D3CF7D2CA1DF}"/>
              </a:ext>
            </a:extLst>
          </p:cNvPr>
          <p:cNvSpPr/>
          <p:nvPr/>
        </p:nvSpPr>
        <p:spPr>
          <a:xfrm>
            <a:off x="6893100" y="4513696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1B36CF3-9212-4136-8449-D2E2CCC9CB44}"/>
              </a:ext>
            </a:extLst>
          </p:cNvPr>
          <p:cNvSpPr/>
          <p:nvPr/>
        </p:nvSpPr>
        <p:spPr>
          <a:xfrm>
            <a:off x="4764087" y="4190610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C546856C-846A-43E5-9E71-F99D692906CE}"/>
              </a:ext>
            </a:extLst>
          </p:cNvPr>
          <p:cNvSpPr/>
          <p:nvPr/>
        </p:nvSpPr>
        <p:spPr>
          <a:xfrm>
            <a:off x="5137185" y="290372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14FC736B-DB80-40C0-BCD1-79EE5B8D1BEF}"/>
              </a:ext>
            </a:extLst>
          </p:cNvPr>
          <p:cNvSpPr/>
          <p:nvPr/>
        </p:nvSpPr>
        <p:spPr>
          <a:xfrm>
            <a:off x="3439666" y="3409715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A27ECE8-4391-4783-85A5-291AE21A712A}"/>
              </a:ext>
            </a:extLst>
          </p:cNvPr>
          <p:cNvSpPr/>
          <p:nvPr/>
        </p:nvSpPr>
        <p:spPr>
          <a:xfrm>
            <a:off x="4311412" y="3787877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7299609-E034-4703-8DC9-C00079D5DB31}"/>
              </a:ext>
            </a:extLst>
          </p:cNvPr>
          <p:cNvCxnSpPr/>
          <p:nvPr/>
        </p:nvCxnSpPr>
        <p:spPr>
          <a:xfrm rot="5400000">
            <a:off x="5144678" y="2323691"/>
            <a:ext cx="813848" cy="476441"/>
          </a:xfrm>
          <a:prstGeom prst="curvedConnector3">
            <a:avLst>
              <a:gd name="adj1" fmla="val -1363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66C124-943B-4FCB-8F45-1F7AC8D9E157}"/>
              </a:ext>
            </a:extLst>
          </p:cNvPr>
          <p:cNvGrpSpPr/>
          <p:nvPr/>
        </p:nvGrpSpPr>
        <p:grpSpPr>
          <a:xfrm>
            <a:off x="1454813" y="4072903"/>
            <a:ext cx="490110" cy="389860"/>
            <a:chOff x="1382233" y="1481470"/>
            <a:chExt cx="490110" cy="3898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70907A-28EF-41C1-A514-C0C45BF18887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9E2FB932-B5B6-4173-BB4D-1DF47BE9EAF5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552EDB-4FF8-4988-917C-8C9EFEE7DD50}"/>
              </a:ext>
            </a:extLst>
          </p:cNvPr>
          <p:cNvGrpSpPr/>
          <p:nvPr/>
        </p:nvGrpSpPr>
        <p:grpSpPr>
          <a:xfrm>
            <a:off x="1454045" y="4454427"/>
            <a:ext cx="490111" cy="389860"/>
            <a:chOff x="1382233" y="1481470"/>
            <a:chExt cx="490110" cy="38986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720B48-D5A2-4603-B012-CA8EB024D375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8A2BE56-173E-419C-8B2B-D9B44461445C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9C06AB-6BC3-427E-95BD-06F392D46F6E}"/>
              </a:ext>
            </a:extLst>
          </p:cNvPr>
          <p:cNvGrpSpPr/>
          <p:nvPr/>
        </p:nvGrpSpPr>
        <p:grpSpPr>
          <a:xfrm>
            <a:off x="1456567" y="4850702"/>
            <a:ext cx="490110" cy="389860"/>
            <a:chOff x="1382233" y="1481470"/>
            <a:chExt cx="490110" cy="3898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885F4C4-969F-498D-9111-DB0A053B2A9C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113326E3-0EDB-4601-BAE4-0C5EC035A6C8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EC5448-4BCE-461C-B506-D64B5A973563}"/>
              </a:ext>
            </a:extLst>
          </p:cNvPr>
          <p:cNvGrpSpPr/>
          <p:nvPr/>
        </p:nvGrpSpPr>
        <p:grpSpPr>
          <a:xfrm>
            <a:off x="1456567" y="5251448"/>
            <a:ext cx="490110" cy="389860"/>
            <a:chOff x="1382233" y="1481470"/>
            <a:chExt cx="490110" cy="3898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62437E0-F097-41EE-8AAE-8E7723CEC1AC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46B7147-8C23-43F1-98C7-4BD99D7B75B9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44AC18-3F31-4241-A16D-D81829F482A3}"/>
              </a:ext>
            </a:extLst>
          </p:cNvPr>
          <p:cNvGrpSpPr/>
          <p:nvPr/>
        </p:nvGrpSpPr>
        <p:grpSpPr>
          <a:xfrm>
            <a:off x="1456567" y="5652260"/>
            <a:ext cx="490110" cy="389860"/>
            <a:chOff x="1382233" y="1481470"/>
            <a:chExt cx="490110" cy="38986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5DD8F0-A331-4CCE-BA26-11DFF29F5557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56ADD775-87D0-4081-A863-0397FFF18BB3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9B7190-6EBE-468C-A5A6-DE9E3FB215AB}"/>
              </a:ext>
            </a:extLst>
          </p:cNvPr>
          <p:cNvGrpSpPr/>
          <p:nvPr/>
        </p:nvGrpSpPr>
        <p:grpSpPr>
          <a:xfrm>
            <a:off x="9588626" y="3492092"/>
            <a:ext cx="490110" cy="389860"/>
            <a:chOff x="1382233" y="1481470"/>
            <a:chExt cx="490110" cy="38986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8A7874-5F65-43CC-BBDA-7F3AD4E5510B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5DB62EB7-83B8-45C4-A459-9DB5E0750322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463C9D-32C8-4497-A4CC-596DD1152899}"/>
              </a:ext>
            </a:extLst>
          </p:cNvPr>
          <p:cNvCxnSpPr>
            <a:stCxn id="64" idx="2"/>
          </p:cNvCxnSpPr>
          <p:nvPr/>
        </p:nvCxnSpPr>
        <p:spPr>
          <a:xfrm flipH="1">
            <a:off x="6679236" y="3687022"/>
            <a:ext cx="3069536" cy="97323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2961AA-D1FE-4644-A356-22CEA4CABD06}"/>
              </a:ext>
            </a:extLst>
          </p:cNvPr>
          <p:cNvCxnSpPr>
            <a:stCxn id="64" idx="2"/>
          </p:cNvCxnSpPr>
          <p:nvPr/>
        </p:nvCxnSpPr>
        <p:spPr>
          <a:xfrm flipH="1">
            <a:off x="5781599" y="3687022"/>
            <a:ext cx="3967173" cy="79683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7759086-C851-4B49-9D44-EA2609C55D25}"/>
              </a:ext>
            </a:extLst>
          </p:cNvPr>
          <p:cNvCxnSpPr>
            <a:cxnSpLocks/>
          </p:cNvCxnSpPr>
          <p:nvPr/>
        </p:nvCxnSpPr>
        <p:spPr>
          <a:xfrm flipH="1" flipV="1">
            <a:off x="6713284" y="3025406"/>
            <a:ext cx="3035488" cy="666076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AACC31-E31F-4E39-BC2F-A74978B89C63}"/>
              </a:ext>
            </a:extLst>
          </p:cNvPr>
          <p:cNvCxnSpPr>
            <a:cxnSpLocks/>
          </p:cNvCxnSpPr>
          <p:nvPr/>
        </p:nvCxnSpPr>
        <p:spPr>
          <a:xfrm flipH="1" flipV="1">
            <a:off x="5300980" y="3405294"/>
            <a:ext cx="4447792" cy="295534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406E73-24D0-45FD-A93C-8A2B396CD3C4}"/>
              </a:ext>
            </a:extLst>
          </p:cNvPr>
          <p:cNvCxnSpPr>
            <a:cxnSpLocks/>
          </p:cNvCxnSpPr>
          <p:nvPr/>
        </p:nvCxnSpPr>
        <p:spPr>
          <a:xfrm flipH="1">
            <a:off x="6626198" y="3693925"/>
            <a:ext cx="3122574" cy="393224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4F3AD82-EAED-42D5-854C-B4606685DE06}"/>
              </a:ext>
            </a:extLst>
          </p:cNvPr>
          <p:cNvSpPr txBox="1"/>
          <p:nvPr/>
        </p:nvSpPr>
        <p:spPr>
          <a:xfrm>
            <a:off x="9463000" y="3955408"/>
            <a:ext cx="736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400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كمينه</a:t>
            </a:r>
          </a:p>
          <a:p>
            <a:pPr algn="ctr"/>
            <a:r>
              <a:rPr lang="fa-IR" sz="1400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مقادیر</a:t>
            </a:r>
          </a:p>
          <a:p>
            <a:pPr algn="ctr"/>
            <a:r>
              <a:rPr lang="fa-IR" sz="1400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شمارنده‌ها</a:t>
            </a:r>
            <a:endParaRPr lang="en-US" sz="1400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E9E2AF-1D09-486A-8955-59E56ACD9148}"/>
              </a:ext>
            </a:extLst>
          </p:cNvPr>
          <p:cNvSpPr txBox="1"/>
          <p:nvPr/>
        </p:nvSpPr>
        <p:spPr>
          <a:xfrm>
            <a:off x="10102758" y="3453436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عنصر</a:t>
            </a:r>
          </a:p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پرس‌و‌جو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C1B1F7-F69E-448F-8EFB-7A2199C21349}"/>
              </a:ext>
            </a:extLst>
          </p:cNvPr>
          <p:cNvSpPr txBox="1"/>
          <p:nvPr/>
        </p:nvSpPr>
        <p:spPr>
          <a:xfrm>
            <a:off x="5744808" y="19795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تصادم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103266-FD2F-4F73-8F38-6F09D07E7245}"/>
              </a:ext>
            </a:extLst>
          </p:cNvPr>
          <p:cNvSpPr txBox="1"/>
          <p:nvPr/>
        </p:nvSpPr>
        <p:spPr>
          <a:xfrm>
            <a:off x="515918" y="3700895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جریان ورودی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977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نیاز به پردازش سریع بسته‌ها در شبکه‌های پهن‌باند</a:t>
            </a:r>
          </a:p>
          <a:p>
            <a:r>
              <a:rPr lang="fa-IR" dirty="0"/>
              <a:t>مراحل دریافت بسته در پیاده‌سازی پشته عادی سیستم عامل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دریافت بسته توسط کارت شبکه(وقفه کارت شبکه).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قرادادن بسته در فضای حافظه به کمک دی.ام.ای.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ارسال سیگنال به پردازنده(وقفه نرم افزاری).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انجام عملیات توسط پردازنده و تعامل با حافظه.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spcAft>
                <a:spcPts val="750"/>
              </a:spcAft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ارسال بسته به پشته هسته در صورت نیاز به پردازش‌های بیشتر بر روی آن.</a:t>
            </a:r>
          </a:p>
          <a:p>
            <a:pPr marL="914400" lvl="1" indent="-457200" algn="just">
              <a:spcAft>
                <a:spcPts val="750"/>
              </a:spcAft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ارسال محتویات بسته از فضای هسته به فضای کاربر.</a:t>
            </a:r>
            <a:endParaRPr lang="fa-IR" dirty="0">
              <a:latin typeface="B Nazanin" panose="00000400000000000000" pitchFamily="2" charset="-78"/>
              <a:ea typeface="Calibri" panose="020F0502020204030204" pitchFamily="34" charset="0"/>
            </a:endParaRPr>
          </a:p>
          <a:p>
            <a:pPr marL="342900" indent="-342900" algn="just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fa-IR" dirty="0"/>
              <a:t> </a:t>
            </a:r>
            <a:r>
              <a:rPr lang="fa-IR" dirty="0">
                <a:solidFill>
                  <a:srgbClr val="FF0000"/>
                </a:solidFill>
              </a:rPr>
              <a:t>وقفه‌های زیاد در شبکه‌های پهن‌باند!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سریع بسته‌ها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EBE"/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PRSNT-ddos in bandwidth intro-Jahanafrooz-010619.V2</Template>
  <TotalTime>915</TotalTime>
  <Words>2211</Words>
  <Application>Microsoft Office PowerPoint</Application>
  <PresentationFormat>Widescreen</PresentationFormat>
  <Paragraphs>304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 Nazanin</vt:lpstr>
      <vt:lpstr>Calibri</vt:lpstr>
      <vt:lpstr>Calibri Light</vt:lpstr>
      <vt:lpstr>Cambria Math</vt:lpstr>
      <vt:lpstr>Inter</vt:lpstr>
      <vt:lpstr>Symbol</vt:lpstr>
      <vt:lpstr>Times New Roman</vt:lpstr>
      <vt:lpstr>Office Theme</vt:lpstr>
      <vt:lpstr>ارائه‌ی رويكرد تطبیق‌پذير با تنوع ترافیكي شبكه‌هاي پهن‌باند براي شناسايي حملات منع‌ خدمت توزيع‌شده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 JAR</dc:creator>
  <cp:lastModifiedBy>RH JAR</cp:lastModifiedBy>
  <cp:revision>69</cp:revision>
  <dcterms:created xsi:type="dcterms:W3CDTF">2023-02-07T23:36:16Z</dcterms:created>
  <dcterms:modified xsi:type="dcterms:W3CDTF">2023-02-14T10:07:07Z</dcterms:modified>
</cp:coreProperties>
</file>