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3" r:id="rId5"/>
    <p:sldId id="261" r:id="rId6"/>
    <p:sldId id="262" r:id="rId7"/>
    <p:sldId id="265" r:id="rId8"/>
    <p:sldId id="264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77449" autoAdjust="0"/>
  </p:normalViewPr>
  <p:slideViewPr>
    <p:cSldViewPr snapToGrid="0">
      <p:cViewPr varScale="1">
        <p:scale>
          <a:sx n="88" d="100"/>
          <a:sy n="88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2A820-4F66-4A16-A4F8-0054DA409D1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FCC67-DB48-4364-93D4-BB5213739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1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생성시 팀장이 속한 반의 회원의 이름을 불러와 선택할</a:t>
            </a:r>
            <a:r>
              <a:rPr lang="ko-KR" altLang="en-US" baseline="0" dirty="0" smtClean="0"/>
              <a:t>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9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 전에 프로젝트 정보에 수정사항이 </a:t>
            </a:r>
            <a:r>
              <a:rPr lang="ko-KR" altLang="en-US" dirty="0" err="1" smtClean="0"/>
              <a:t>생겼을때</a:t>
            </a:r>
            <a:r>
              <a:rPr lang="ko-KR" altLang="en-US" dirty="0" smtClean="0"/>
              <a:t> 수정</a:t>
            </a:r>
            <a:r>
              <a:rPr lang="ko-KR" altLang="en-US" baseline="0" dirty="0" smtClean="0"/>
              <a:t> 할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파일첨부를 넣어 </a:t>
            </a:r>
            <a:r>
              <a:rPr lang="ko-KR" altLang="en-US" baseline="0" dirty="0" err="1" smtClean="0"/>
              <a:t>완료전</a:t>
            </a:r>
            <a:r>
              <a:rPr lang="ko-KR" altLang="en-US" baseline="0" dirty="0" smtClean="0"/>
              <a:t> 프로젝트 </a:t>
            </a:r>
            <a:r>
              <a:rPr lang="en-US" altLang="ko-KR" baseline="0" dirty="0" err="1" smtClean="0"/>
              <a:t>ppt</a:t>
            </a:r>
            <a:r>
              <a:rPr lang="ko-KR" altLang="en-US" baseline="0" dirty="0" smtClean="0"/>
              <a:t>를 넣어 프로젝트 완료 목록에서 확인할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2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버튼을 통해 현재 프로젝트가 진행이 되고 있는지 확인</a:t>
            </a:r>
            <a:endParaRPr lang="en-US" altLang="ko-KR" dirty="0" smtClean="0"/>
          </a:p>
          <a:p>
            <a:r>
              <a:rPr lang="ko-KR" altLang="en-US" dirty="0" err="1" smtClean="0"/>
              <a:t>단계설정은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드롭박스를</a:t>
            </a:r>
            <a:r>
              <a:rPr lang="ko-KR" altLang="en-US" dirty="0" smtClean="0"/>
              <a:t> 이용하여 자신이 원하는 순서로 단계를 설정할</a:t>
            </a:r>
            <a:r>
              <a:rPr lang="ko-KR" altLang="en-US" baseline="0" dirty="0" smtClean="0"/>
              <a:t> 수 있으며 단계를 설정한 후 버튼을 누르면 자동으로 정렬됨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정보가 다 입력되고 포트폴리오를 누르면 포트폴리오 페이지가 생성됨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9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설정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진행상태 확인 가능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승인여부 클릭한 후 </a:t>
            </a:r>
            <a:r>
              <a:rPr lang="ko-KR" altLang="en-US" dirty="0" err="1" smtClean="0"/>
              <a:t>생성승인</a:t>
            </a:r>
            <a:r>
              <a:rPr lang="ko-KR" altLang="en-US" dirty="0" smtClean="0"/>
              <a:t> 누르면 승인 완료가 되고 앞에서 설명한 순서대로 진행됨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삭제 </a:t>
            </a:r>
            <a:r>
              <a:rPr lang="ko-KR" altLang="en-US" dirty="0" err="1" smtClean="0"/>
              <a:t>클릭한후</a:t>
            </a:r>
            <a:r>
              <a:rPr lang="ko-KR" altLang="en-US" dirty="0" smtClean="0"/>
              <a:t> 프로젝트 삭제를 누르면 프로젝트가 삭제되면서 회원의 프로젝트 아이디가</a:t>
            </a:r>
            <a:r>
              <a:rPr lang="ko-KR" altLang="en-US" baseline="0" dirty="0" smtClean="0"/>
              <a:t> 초기 값으로 바뀜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(</a:t>
            </a:r>
            <a:r>
              <a:rPr lang="ko-KR" altLang="en-US" baseline="0" dirty="0" err="1" smtClean="0"/>
              <a:t>삭제된다고해서</a:t>
            </a:r>
            <a:r>
              <a:rPr lang="ko-KR" altLang="en-US" baseline="0" dirty="0" smtClean="0"/>
              <a:t> 프로젝트 </a:t>
            </a:r>
            <a:r>
              <a:rPr lang="ko-KR" altLang="en-US" baseline="0" dirty="0" smtClean="0"/>
              <a:t>데이터가 </a:t>
            </a:r>
            <a:r>
              <a:rPr lang="ko-KR" altLang="en-US" baseline="0" dirty="0" err="1" smtClean="0"/>
              <a:t>지워지는것이</a:t>
            </a:r>
            <a:r>
              <a:rPr lang="ko-KR" altLang="en-US" baseline="0" dirty="0" smtClean="0"/>
              <a:t> 아니라 서버에 남아 있음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9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팀장이 승인신청을 요청하면 관리자가 프로젝트를</a:t>
            </a:r>
            <a:r>
              <a:rPr lang="ko-KR" altLang="en-US" baseline="0" dirty="0" smtClean="0"/>
              <a:t> 승인함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프로젝트번호가 해당 프로젝트 정보에 실질적으로 발급되며 프로젝트 단계에 기본값으로 설정한 내용들이 추가됨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삭제를 누르면 문서가 닫히고 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 번호 순으로 삭제가 됨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통합검색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키워드를 기준으로 각 게시판의 테이블을 리스트화해서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작성자가 검색 되도록 했음</a:t>
            </a:r>
            <a:endParaRPr lang="en-US" altLang="ko-KR" dirty="0" smtClean="0"/>
          </a:p>
          <a:p>
            <a:r>
              <a:rPr lang="en-US" altLang="ko-KR" dirty="0" smtClean="0"/>
              <a:t> Union</a:t>
            </a:r>
            <a:r>
              <a:rPr lang="ko-KR" altLang="en-US" dirty="0" smtClean="0"/>
              <a:t>을 사용하지 않고 테이블이름을 가변적으로 사용함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66563-7CE2-495A-9C84-686E9C39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0CE05-43A1-4D61-9A18-EBF37027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F0D0-7069-4036-AFD0-A4E61D06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5353-E725-4FCF-A10A-B48740B4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AF2C6-127B-456A-8F63-CD28DBDD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9E84D-246F-4762-8C53-7DF35A9E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A4410-BD98-45CA-8EEF-5C812E75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7508E-CF79-41DE-B260-6EDA6FA0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8F3D0-1EAE-4F9E-B963-3EEA05B5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F9A48-CB29-4293-9EB1-7188ED16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5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E8617-83D1-4392-841C-E45AAB52F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D7FDE-BB90-4450-81F2-A9060852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CDAD0-9037-491F-BC4D-95EC27B6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7481A-7325-498C-A9A3-0A960C65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D5ECA-9211-4F14-A61A-C1939598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5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099E-BB5B-4948-85D8-DFE639D1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1FB5-24AB-499C-AD78-63B9CA1F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28FE-4BB2-4AF0-A7CB-906FFCD5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292CA-5C28-49D4-A1F7-57F40A40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4CA99-E780-41A7-8298-4BD2CC15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E7A1-F3B3-4E2C-B2D4-C18BCBB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14392-43B4-420D-A73D-FADC5C97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34C8F-1F63-4B28-B57C-600572FA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47BED-AFA6-43BC-B680-74FE4E6D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DBCC9-97E0-4942-8740-785C3E46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6F825-F3C8-48ED-8AE7-D9F21DE8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8E736-16AA-4443-851F-C2A53B47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3D1BD-E561-4438-A285-A00DBD5F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C6D23-DC56-4FF8-930A-5F6EDF83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07B8D-815F-4A05-AB5C-37D08956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FB3ED-826F-441C-9EE0-4F59FB2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5466-F840-4F67-AAEF-E97B21C6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B5686-3032-483C-BEB6-E966402E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180CE-54F3-4D8B-8C32-C83524F4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B82ED7-2943-49B6-A491-008A8F18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F7CE0-8425-4EFD-B102-3329AA5CA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15DFFA-A6FE-4A8F-A8F4-29BB772A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3A10B-EFBB-4EF5-83D8-E894676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73ABB-A56F-442B-A76C-B7B6B50D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58252-9CB9-44F1-9B9F-164F6342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58159-6C11-40A8-9E26-D64CCDBD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9549C-3E64-4161-9238-CE2FCE0C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32E5A-D181-4556-A1FC-F81BEBF2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3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E8B8A9-B62E-4987-903D-928758F8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E9F52-107A-497E-8B8D-C656B3D3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90930-639F-4517-881F-91785F3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AB443-2E40-44F8-89C2-D33A6CF4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DCE7B-D849-4F19-929F-198DD954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CA2E-E8D3-49DD-8E49-01FF890F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D93CE-4BAE-4C0C-9CC8-ED65A4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989DE-7429-40C1-B47D-879D4D3E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ECA7C-DFA0-4A9A-B519-F1794729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2D7B4-4275-4C64-B009-28FF0D0C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1267A-BEE5-4817-B277-52CC93123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5CCE9-5412-4F39-A851-A525179B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97810-342C-48D8-8646-8CD60462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75C27-9551-4FAD-96BD-F0E7302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8E1AF-5C64-4EC8-A31D-CD4A248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82F3B-D970-4A9B-B366-47EFCD00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D54C-34DB-4FDA-B754-CAD474B1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C5FB4-A955-47E6-9BE7-6A0304804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1692-5973-47C0-95BF-4FBDA4F03E0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E9545-E3AA-4501-AEDE-62E6F289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351B1-5B7D-470C-9948-C77F80BCC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D0E0-0325-436C-9DF9-ADBF1018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48F52-03C8-41EE-A5C3-E3AD2C98A031}"/>
              </a:ext>
            </a:extLst>
          </p:cNvPr>
          <p:cNvSpPr txBox="1"/>
          <p:nvPr/>
        </p:nvSpPr>
        <p:spPr>
          <a:xfrm>
            <a:off x="2628549" y="460041"/>
            <a:ext cx="7070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>
                <a:latin typeface="a큐브" panose="02020600000000000000" pitchFamily="18" charset="-127"/>
                <a:ea typeface="a큐브" panose="02020600000000000000" pitchFamily="18" charset="-127"/>
              </a:defRPr>
            </a:lvl1pPr>
          </a:lstStyle>
          <a:p>
            <a:r>
              <a:rPr lang="ko-KR" altLang="en-US" dirty="0"/>
              <a:t>프로젝트 생성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2C87A-0108-4665-9C98-84A0C8D1AC27}"/>
              </a:ext>
            </a:extLst>
          </p:cNvPr>
          <p:cNvSpPr/>
          <p:nvPr/>
        </p:nvSpPr>
        <p:spPr>
          <a:xfrm>
            <a:off x="1833563" y="3848100"/>
            <a:ext cx="1704975" cy="190500"/>
          </a:xfrm>
          <a:prstGeom prst="rect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37702-32B7-4554-90CA-AFE5A751C919}"/>
              </a:ext>
            </a:extLst>
          </p:cNvPr>
          <p:cNvSpPr/>
          <p:nvPr/>
        </p:nvSpPr>
        <p:spPr>
          <a:xfrm>
            <a:off x="3538538" y="3848100"/>
            <a:ext cx="1704975" cy="190500"/>
          </a:xfrm>
          <a:prstGeom prst="rect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F0F64-1576-4F6A-AEDD-393A91FB189F}"/>
              </a:ext>
            </a:extLst>
          </p:cNvPr>
          <p:cNvSpPr/>
          <p:nvPr/>
        </p:nvSpPr>
        <p:spPr>
          <a:xfrm>
            <a:off x="5243513" y="3848100"/>
            <a:ext cx="1704975" cy="190500"/>
          </a:xfrm>
          <a:prstGeom prst="rect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E379F-2956-4748-98CB-73A83AD079FA}"/>
              </a:ext>
            </a:extLst>
          </p:cNvPr>
          <p:cNvSpPr/>
          <p:nvPr/>
        </p:nvSpPr>
        <p:spPr>
          <a:xfrm>
            <a:off x="6948488" y="3848100"/>
            <a:ext cx="1704975" cy="190500"/>
          </a:xfrm>
          <a:prstGeom prst="rect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FF07D-FBFF-4D5D-BB2B-7DC71E4F58E0}"/>
              </a:ext>
            </a:extLst>
          </p:cNvPr>
          <p:cNvSpPr/>
          <p:nvPr/>
        </p:nvSpPr>
        <p:spPr>
          <a:xfrm>
            <a:off x="8653463" y="3848100"/>
            <a:ext cx="1704975" cy="190500"/>
          </a:xfrm>
          <a:prstGeom prst="rect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9C4488-834A-4772-825A-3107C46C7C02}"/>
              </a:ext>
            </a:extLst>
          </p:cNvPr>
          <p:cNvCxnSpPr/>
          <p:nvPr/>
        </p:nvCxnSpPr>
        <p:spPr>
          <a:xfrm flipV="1">
            <a:off x="2695575" y="3009900"/>
            <a:ext cx="0" cy="676275"/>
          </a:xfrm>
          <a:prstGeom prst="line">
            <a:avLst/>
          </a:prstGeom>
          <a:ln w="19050">
            <a:solidFill>
              <a:srgbClr val="5B93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7D5F09-E65E-4274-A0BF-4F43C5469E45}"/>
              </a:ext>
            </a:extLst>
          </p:cNvPr>
          <p:cNvCxnSpPr>
            <a:cxnSpLocks/>
          </p:cNvCxnSpPr>
          <p:nvPr/>
        </p:nvCxnSpPr>
        <p:spPr>
          <a:xfrm flipV="1">
            <a:off x="4391025" y="4200525"/>
            <a:ext cx="0" cy="676275"/>
          </a:xfrm>
          <a:prstGeom prst="line">
            <a:avLst/>
          </a:prstGeom>
          <a:ln w="19050">
            <a:solidFill>
              <a:srgbClr val="DCA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0D56FC-F3E9-43C7-9132-8DA4686FB6B7}"/>
              </a:ext>
            </a:extLst>
          </p:cNvPr>
          <p:cNvCxnSpPr>
            <a:cxnSpLocks/>
          </p:cNvCxnSpPr>
          <p:nvPr/>
        </p:nvCxnSpPr>
        <p:spPr>
          <a:xfrm flipV="1">
            <a:off x="6096000" y="3009900"/>
            <a:ext cx="0" cy="676275"/>
          </a:xfrm>
          <a:prstGeom prst="line">
            <a:avLst/>
          </a:prstGeom>
          <a:ln w="19050">
            <a:solidFill>
              <a:srgbClr val="D87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ACAE14-6391-4D5A-836A-69FC58921083}"/>
              </a:ext>
            </a:extLst>
          </p:cNvPr>
          <p:cNvCxnSpPr>
            <a:cxnSpLocks/>
          </p:cNvCxnSpPr>
          <p:nvPr/>
        </p:nvCxnSpPr>
        <p:spPr>
          <a:xfrm flipV="1">
            <a:off x="7800975" y="4200525"/>
            <a:ext cx="0" cy="676275"/>
          </a:xfrm>
          <a:prstGeom prst="line">
            <a:avLst/>
          </a:prstGeom>
          <a:ln w="19050">
            <a:solidFill>
              <a:srgbClr val="C32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9016BE-C770-4CC7-9E87-F6388466FC97}"/>
              </a:ext>
            </a:extLst>
          </p:cNvPr>
          <p:cNvCxnSpPr>
            <a:cxnSpLocks/>
          </p:cNvCxnSpPr>
          <p:nvPr/>
        </p:nvCxnSpPr>
        <p:spPr>
          <a:xfrm flipV="1">
            <a:off x="9505950" y="3009900"/>
            <a:ext cx="0" cy="676275"/>
          </a:xfrm>
          <a:prstGeom prst="line">
            <a:avLst/>
          </a:prstGeom>
          <a:ln w="19050">
            <a:solidFill>
              <a:srgbClr val="7E0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7BE27A-92EF-47AF-8D8B-85E8D484D586}"/>
              </a:ext>
            </a:extLst>
          </p:cNvPr>
          <p:cNvGrpSpPr/>
          <p:nvPr/>
        </p:nvGrpSpPr>
        <p:grpSpPr>
          <a:xfrm>
            <a:off x="1805114" y="4543424"/>
            <a:ext cx="1766886" cy="839717"/>
            <a:chOff x="1805114" y="4543424"/>
            <a:chExt cx="1766886" cy="8397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6D0574-D060-48F8-BD7B-C50F09C5FE23}"/>
                </a:ext>
              </a:extLst>
            </p:cNvPr>
            <p:cNvSpPr txBox="1"/>
            <p:nvPr/>
          </p:nvSpPr>
          <p:spPr>
            <a:xfrm>
              <a:off x="1805114" y="4543424"/>
              <a:ext cx="176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B938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생성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782832-BD49-4502-B0D7-A2D4AFC2864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팀장이 프로젝트 생성을 통해 상세 정보 입력</a:t>
              </a:r>
            </a:p>
          </p:txBody>
        </p:sp>
      </p:grpSp>
      <p:sp>
        <p:nvSpPr>
          <p:cNvPr id="18" name="눈물 방울 17">
            <a:extLst>
              <a:ext uri="{FF2B5EF4-FFF2-40B4-BE49-F238E27FC236}">
                <a16:creationId xmlns:a16="http://schemas.microsoft.com/office/drawing/2014/main" id="{0A562DCC-20E3-424B-BA10-14FEE8BCC3D6}"/>
              </a:ext>
            </a:extLst>
          </p:cNvPr>
          <p:cNvSpPr/>
          <p:nvPr/>
        </p:nvSpPr>
        <p:spPr>
          <a:xfrm rot="8100000">
            <a:off x="2397964" y="2129478"/>
            <a:ext cx="595222" cy="595222"/>
          </a:xfrm>
          <a:prstGeom prst="teardrop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눈물 방울 18">
            <a:extLst>
              <a:ext uri="{FF2B5EF4-FFF2-40B4-BE49-F238E27FC236}">
                <a16:creationId xmlns:a16="http://schemas.microsoft.com/office/drawing/2014/main" id="{8CF9DAB6-03B7-4B5A-988A-5FAF660885BD}"/>
              </a:ext>
            </a:extLst>
          </p:cNvPr>
          <p:cNvSpPr/>
          <p:nvPr/>
        </p:nvSpPr>
        <p:spPr>
          <a:xfrm rot="8100000">
            <a:off x="5798388" y="2129478"/>
            <a:ext cx="595222" cy="595222"/>
          </a:xfrm>
          <a:prstGeom prst="teardrop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눈물 방울 19">
            <a:extLst>
              <a:ext uri="{FF2B5EF4-FFF2-40B4-BE49-F238E27FC236}">
                <a16:creationId xmlns:a16="http://schemas.microsoft.com/office/drawing/2014/main" id="{B006619B-A815-467F-89D9-8F4745FBF86D}"/>
              </a:ext>
            </a:extLst>
          </p:cNvPr>
          <p:cNvSpPr/>
          <p:nvPr/>
        </p:nvSpPr>
        <p:spPr>
          <a:xfrm rot="8100000">
            <a:off x="9208338" y="2129478"/>
            <a:ext cx="595222" cy="595222"/>
          </a:xfrm>
          <a:prstGeom prst="teardrop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1B2AF331-1A7C-4E17-B52F-1FCC3DBE62AC}"/>
              </a:ext>
            </a:extLst>
          </p:cNvPr>
          <p:cNvSpPr/>
          <p:nvPr/>
        </p:nvSpPr>
        <p:spPr>
          <a:xfrm rot="18900000">
            <a:off x="4093413" y="5162000"/>
            <a:ext cx="595222" cy="595222"/>
          </a:xfrm>
          <a:prstGeom prst="teardrop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FF4D35EB-B93E-4371-8F79-03FF7DFDAAB5}"/>
              </a:ext>
            </a:extLst>
          </p:cNvPr>
          <p:cNvSpPr/>
          <p:nvPr/>
        </p:nvSpPr>
        <p:spPr>
          <a:xfrm rot="18900000">
            <a:off x="7503363" y="5162000"/>
            <a:ext cx="595222" cy="595222"/>
          </a:xfrm>
          <a:prstGeom prst="teardrop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979940-66E1-4BEB-911A-9B85BF7E7F67}"/>
              </a:ext>
            </a:extLst>
          </p:cNvPr>
          <p:cNvGrpSpPr/>
          <p:nvPr/>
        </p:nvGrpSpPr>
        <p:grpSpPr>
          <a:xfrm>
            <a:off x="4724524" y="4507468"/>
            <a:ext cx="2776413" cy="875673"/>
            <a:chOff x="1314575" y="4507468"/>
            <a:chExt cx="2776413" cy="8756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8920F-D5EE-4A4B-ADC6-C47FC103EEB6}"/>
                </a:ext>
              </a:extLst>
            </p:cNvPr>
            <p:cNvSpPr txBox="1"/>
            <p:nvPr/>
          </p:nvSpPr>
          <p:spPr>
            <a:xfrm>
              <a:off x="1314575" y="4507468"/>
              <a:ext cx="277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87D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단계 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0BCC7-9DD3-4890-8B38-936990D387FA}"/>
                </a:ext>
              </a:extLst>
            </p:cNvPr>
            <p:cNvSpPr txBox="1"/>
            <p:nvPr/>
          </p:nvSpPr>
          <p:spPr>
            <a:xfrm>
              <a:off x="1833563" y="4912756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단계설정을 통한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진행 전 과정 파악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79AB2-FAD8-4AFE-A8CD-C186AEFC3AA3}"/>
              </a:ext>
            </a:extLst>
          </p:cNvPr>
          <p:cNvGrpSpPr/>
          <p:nvPr/>
        </p:nvGrpSpPr>
        <p:grpSpPr>
          <a:xfrm>
            <a:off x="8591550" y="4543424"/>
            <a:ext cx="1792364" cy="851289"/>
            <a:chOff x="1771651" y="4543424"/>
            <a:chExt cx="1792364" cy="851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339F-9917-40FE-A5A8-DCE9560C12D8}"/>
                </a:ext>
              </a:extLst>
            </p:cNvPr>
            <p:cNvSpPr txBox="1"/>
            <p:nvPr/>
          </p:nvSpPr>
          <p:spPr>
            <a:xfrm>
              <a:off x="1771651" y="4543424"/>
              <a:ext cx="176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7E040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완료</a:t>
              </a:r>
              <a:endParaRPr lang="ko-KR" altLang="en-US" dirty="0">
                <a:solidFill>
                  <a:srgbClr val="7E040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239328-2896-4990-9C29-1D0371BBE64B}"/>
                </a:ext>
              </a:extLst>
            </p:cNvPr>
            <p:cNvSpPr txBox="1"/>
            <p:nvPr/>
          </p:nvSpPr>
          <p:spPr>
            <a:xfrm>
              <a:off x="1797131" y="4924328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완료 후 프로젝트 완료 목록을 통한 서류화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ACEBF5-94CD-489D-BC28-C5A91746439C}"/>
              </a:ext>
            </a:extLst>
          </p:cNvPr>
          <p:cNvGrpSpPr/>
          <p:nvPr/>
        </p:nvGrpSpPr>
        <p:grpSpPr>
          <a:xfrm>
            <a:off x="3538537" y="2542103"/>
            <a:ext cx="1704974" cy="839717"/>
            <a:chOff x="1833563" y="4543424"/>
            <a:chExt cx="1704974" cy="8397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3C635D-4F87-4F21-BD60-FEFE9878C786}"/>
                </a:ext>
              </a:extLst>
            </p:cNvPr>
            <p:cNvSpPr txBox="1"/>
            <p:nvPr/>
          </p:nvSpPr>
          <p:spPr>
            <a:xfrm>
              <a:off x="1933956" y="4543424"/>
              <a:ext cx="151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CA705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관리자 승인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3F8DF-D473-40B4-9658-8777CEAC276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생성된 프로젝트를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관리자가 승인 및 삭제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1CEE71-E0C2-4D25-B47E-CFA4E32D5D8E}"/>
              </a:ext>
            </a:extLst>
          </p:cNvPr>
          <p:cNvGrpSpPr/>
          <p:nvPr/>
        </p:nvGrpSpPr>
        <p:grpSpPr>
          <a:xfrm>
            <a:off x="6869168" y="2589283"/>
            <a:ext cx="1741290" cy="839717"/>
            <a:chOff x="1771219" y="4543424"/>
            <a:chExt cx="1741290" cy="8397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FAC404-29C1-4E6B-B3BE-B77EE80AF23C}"/>
                </a:ext>
              </a:extLst>
            </p:cNvPr>
            <p:cNvSpPr txBox="1"/>
            <p:nvPr/>
          </p:nvSpPr>
          <p:spPr>
            <a:xfrm>
              <a:off x="1771219" y="4543424"/>
              <a:ext cx="174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328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시작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BCEE7-968D-4DA6-8F1E-A716FC729A0A}"/>
                </a:ext>
              </a:extLst>
            </p:cNvPr>
            <p:cNvSpPr txBox="1"/>
            <p:nvPr/>
          </p:nvSpPr>
          <p:spPr>
            <a:xfrm>
              <a:off x="1833563" y="4912756"/>
              <a:ext cx="167894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시작과 동시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진행 상태 및 과정 기입</a:t>
              </a:r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0AB7D66-1475-45BA-BA41-06B14405E726}"/>
              </a:ext>
            </a:extLst>
          </p:cNvPr>
          <p:cNvSpPr/>
          <p:nvPr/>
        </p:nvSpPr>
        <p:spPr>
          <a:xfrm>
            <a:off x="5900736" y="2247492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C20CCC56-199B-4041-A414-ED542011A61E}"/>
              </a:ext>
            </a:extLst>
          </p:cNvPr>
          <p:cNvSpPr/>
          <p:nvPr/>
        </p:nvSpPr>
        <p:spPr>
          <a:xfrm>
            <a:off x="4205287" y="5245299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44E177D-F241-4F3A-AC26-C6CEF52399E3}"/>
              </a:ext>
            </a:extLst>
          </p:cNvPr>
          <p:cNvSpPr/>
          <p:nvPr/>
        </p:nvSpPr>
        <p:spPr>
          <a:xfrm>
            <a:off x="7596187" y="5254824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C95A4A-1E15-45D8-8752-883B10DF7AEB}"/>
              </a:ext>
            </a:extLst>
          </p:cNvPr>
          <p:cNvGrpSpPr/>
          <p:nvPr/>
        </p:nvGrpSpPr>
        <p:grpSpPr>
          <a:xfrm>
            <a:off x="2492740" y="2233738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6AF9DF9-7114-439F-BBF5-C0E7D4ACB1DE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A010E77-38DD-429D-BDFD-B766709C276D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C729149-9D12-4C51-BB3F-A036D3397FD1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A442DDF-C490-4D46-80CE-DA3DCB209248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5C0820B-361D-44DB-9D3C-BBD2ABA4E447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CCF7DD-A381-40A5-B07D-CD91DFD27C92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0E4FC5C-6FD2-43F8-9C74-E1373CE181F3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8747F91-F05A-4B6D-A50E-3DB92C92204D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ED213E7A-DE3D-413B-86B8-4266F645A132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15D87C22-23FD-43A5-A653-BD65A0771C65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106CAF1-4052-45F1-ABEC-6B8A5C664CA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A8C46A8-89AD-40D9-A648-92D0B284CF9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BA9241D-6F2B-4923-BBC2-9046FE4CEED6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6E49755-EABD-4E78-968D-0EBD3B9625D5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77726216-4A16-48ED-96F0-97DBF226D653}"/>
              </a:ext>
            </a:extLst>
          </p:cNvPr>
          <p:cNvSpPr/>
          <p:nvPr/>
        </p:nvSpPr>
        <p:spPr>
          <a:xfrm>
            <a:off x="9308735" y="2233738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관리자페이지 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등록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삭제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수정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84" y="5642084"/>
            <a:ext cx="749188" cy="749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1448711"/>
            <a:ext cx="1063526" cy="1063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7" y="1448711"/>
            <a:ext cx="914095" cy="9140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169" y="2574929"/>
            <a:ext cx="904061" cy="904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20" y="3724487"/>
            <a:ext cx="932733" cy="932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01" y="2681806"/>
            <a:ext cx="945419" cy="945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13" y="2555764"/>
            <a:ext cx="942389" cy="9423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3955652"/>
            <a:ext cx="985347" cy="9853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5393744"/>
            <a:ext cx="997528" cy="997528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" idx="3"/>
            <a:endCxn id="12" idx="0"/>
          </p:cNvCxnSpPr>
          <p:nvPr/>
        </p:nvCxnSpPr>
        <p:spPr>
          <a:xfrm>
            <a:off x="1784349" y="1980474"/>
            <a:ext cx="1553662" cy="70133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793887" y="2813204"/>
            <a:ext cx="1661282" cy="2067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94927" y="2833883"/>
            <a:ext cx="1552165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9036323" y="1710047"/>
            <a:ext cx="1142354" cy="1103157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1" idx="1"/>
          </p:cNvCxnSpPr>
          <p:nvPr/>
        </p:nvCxnSpPr>
        <p:spPr>
          <a:xfrm rot="10800000">
            <a:off x="9036324" y="3284430"/>
            <a:ext cx="1191896" cy="906425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2" idx="2"/>
            <a:endCxn id="14" idx="3"/>
          </p:cNvCxnSpPr>
          <p:nvPr/>
        </p:nvCxnSpPr>
        <p:spPr>
          <a:xfrm rot="5400000">
            <a:off x="2111541" y="3221855"/>
            <a:ext cx="821101" cy="16318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6394927" y="3329946"/>
            <a:ext cx="1516468" cy="70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866294" y="3343986"/>
            <a:ext cx="15154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1"/>
          </p:cNvCxnSpPr>
          <p:nvPr/>
        </p:nvCxnSpPr>
        <p:spPr>
          <a:xfrm>
            <a:off x="1718351" y="6016678"/>
            <a:ext cx="862523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04588" y="1563822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승인신청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0820" y="2201453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추가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8646" y="2160388"/>
            <a:ext cx="190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단계프로세스 생성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24987" y="1014537"/>
            <a:ext cx="142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시작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354" y="4770837"/>
            <a:ext cx="132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8721" y="3737642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11395" y="3780756"/>
            <a:ext cx="96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문서 닫힘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0798" y="5506574"/>
            <a:ext cx="28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관리자 프로젝트 기본정보 수정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09523" y="3856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통합검색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44" y="2848471"/>
            <a:ext cx="875396" cy="875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9515" y="3782105"/>
            <a:ext cx="23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게시판 테이블 리스트화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42" y="1305408"/>
            <a:ext cx="654425" cy="65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1572" y="2004100"/>
            <a:ext cx="119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 검색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00" y="5159297"/>
            <a:ext cx="728303" cy="7283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00" y="5159295"/>
            <a:ext cx="728303" cy="7283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64" y="5159296"/>
            <a:ext cx="728303" cy="728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5331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제목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94564" y="6070611"/>
            <a:ext cx="87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73205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본문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0158049" y="2311877"/>
            <a:ext cx="3987" cy="42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50051" y="4683147"/>
            <a:ext cx="2008663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250051" y="468314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0223279" y="4239491"/>
            <a:ext cx="1376" cy="7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258714" y="470689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6" y="1788457"/>
            <a:ext cx="7589118" cy="42950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129" y="1305408"/>
            <a:ext cx="2038580" cy="4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4" y="1360341"/>
            <a:ext cx="8381698" cy="5276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5259" y="31703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" idx="3"/>
          </p:cNvCxnSpPr>
          <p:nvPr/>
        </p:nvCxnSpPr>
        <p:spPr>
          <a:xfrm flipV="1">
            <a:off x="6681849" y="3728165"/>
            <a:ext cx="293023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766892" y="3358833"/>
            <a:ext cx="2425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프로젝트 생성시 팀장이 속한 반의 회원의 이름을 불러와 선택할 수 있도록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071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FAA11D-1C7C-4E35-9C51-52B4250B326D}"/>
              </a:ext>
            </a:extLst>
          </p:cNvPr>
          <p:cNvCxnSpPr/>
          <p:nvPr/>
        </p:nvCxnSpPr>
        <p:spPr>
          <a:xfrm>
            <a:off x="822330" y="1014537"/>
            <a:ext cx="105473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STEP PROCESS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EFADCD-780D-4212-845F-31C7C7DFD598}"/>
              </a:ext>
            </a:extLst>
          </p:cNvPr>
          <p:cNvSpPr txBox="1"/>
          <p:nvPr/>
        </p:nvSpPr>
        <p:spPr>
          <a:xfrm>
            <a:off x="1170925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개발하고자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소프트웨어를 구성하는 여러 기능을 체계적으로 정의하고 목표 사용자가 제공하는 요구 사항을 명확히 할 수 있습니다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9156D-BA32-4CB3-9F7D-EB5FA26E2741}"/>
              </a:ext>
            </a:extLst>
          </p:cNvPr>
          <p:cNvSpPr txBox="1"/>
          <p:nvPr/>
        </p:nvSpPr>
        <p:spPr>
          <a:xfrm>
            <a:off x="3138433" y="3841886"/>
            <a:ext cx="1785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설계는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기본적으로 시스템의 방식과 동작 데이터 저장 방식 및 사용되는 소프트웨어와 하드웨어 코드를 정의합니다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EE734C-70F1-41F2-8DE1-20A268AD662E}"/>
              </a:ext>
            </a:extLst>
          </p:cNvPr>
          <p:cNvSpPr txBox="1"/>
          <p:nvPr/>
        </p:nvSpPr>
        <p:spPr>
          <a:xfrm>
            <a:off x="5105942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 사항을 프로그램 코드로 변환합니다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라이브러리와 데이터베이스를 사용하여 코드를 작성하며 기본 과정을 완료합니다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A8285B-4D5E-4A01-9219-ADF1D844D6EC}"/>
              </a:ext>
            </a:extLst>
          </p:cNvPr>
          <p:cNvSpPr txBox="1"/>
          <p:nvPr/>
        </p:nvSpPr>
        <p:spPr>
          <a:xfrm>
            <a:off x="7073451" y="3841886"/>
            <a:ext cx="1785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기능에 대한 유효성 검사가 필요한데 모든 일을 완료한 후 버그의 존재를 확인합니다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E02FBC-75CC-4462-B67A-DC2C0DD1DD74}"/>
              </a:ext>
            </a:extLst>
          </p:cNvPr>
          <p:cNvSpPr txBox="1"/>
          <p:nvPr/>
        </p:nvSpPr>
        <p:spPr>
          <a:xfrm>
            <a:off x="9040958" y="3841886"/>
            <a:ext cx="1785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테스트가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완료되면 애플리케이션을 배포합니다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6451B0-AA74-4E3A-8345-11EE3109118C}"/>
              </a:ext>
            </a:extLst>
          </p:cNvPr>
          <p:cNvSpPr txBox="1"/>
          <p:nvPr/>
        </p:nvSpPr>
        <p:spPr>
          <a:xfrm>
            <a:off x="1601372" y="34401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011AF-B0A3-4DFA-BF66-14794995EAE3}"/>
              </a:ext>
            </a:extLst>
          </p:cNvPr>
          <p:cNvSpPr txBox="1"/>
          <p:nvPr/>
        </p:nvSpPr>
        <p:spPr>
          <a:xfrm>
            <a:off x="3547241" y="344015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1E5697-E960-439E-A644-0B346B490666}"/>
              </a:ext>
            </a:extLst>
          </p:cNvPr>
          <p:cNvSpPr txBox="1"/>
          <p:nvPr/>
        </p:nvSpPr>
        <p:spPr>
          <a:xfrm>
            <a:off x="5517154" y="34401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89D5F2-2516-41ED-AD88-8FFEBEBC9980}"/>
              </a:ext>
            </a:extLst>
          </p:cNvPr>
          <p:cNvSpPr txBox="1"/>
          <p:nvPr/>
        </p:nvSpPr>
        <p:spPr>
          <a:xfrm>
            <a:off x="7475046" y="344015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63267C-FA2B-4DEA-9E00-BF02561A7622}"/>
              </a:ext>
            </a:extLst>
          </p:cNvPr>
          <p:cNvSpPr txBox="1"/>
          <p:nvPr/>
        </p:nvSpPr>
        <p:spPr>
          <a:xfrm>
            <a:off x="9446562" y="344015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634BC41-371A-4EAA-B434-E0F192AF9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40" y="1575392"/>
            <a:ext cx="707902" cy="7079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C678F5B-502A-4E21-A240-542396CA45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>
          <a:xfrm>
            <a:off x="7709556" y="1627735"/>
            <a:ext cx="707902" cy="60321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F9B60BB-DD9F-452C-B11E-ACB024A421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8"/>
          <a:stretch/>
        </p:blipFill>
        <p:spPr>
          <a:xfrm>
            <a:off x="5694674" y="1645016"/>
            <a:ext cx="808918" cy="63396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6A3CCC6-CA32-4376-9884-1E5B2B91AD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4"/>
          <a:stretch/>
        </p:blipFill>
        <p:spPr>
          <a:xfrm>
            <a:off x="9677065" y="1637698"/>
            <a:ext cx="707902" cy="58335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8A68E26-0D5B-4ACE-B020-D67E042345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1"/>
          <a:stretch/>
        </p:blipFill>
        <p:spPr>
          <a:xfrm>
            <a:off x="3828772" y="1710424"/>
            <a:ext cx="599436" cy="503154"/>
          </a:xfrm>
          <a:prstGeom prst="rect">
            <a:avLst/>
          </a:prstGeom>
        </p:spPr>
      </p:pic>
      <p:sp>
        <p:nvSpPr>
          <p:cNvPr id="70" name="갈매기형 수장 1">
            <a:extLst>
              <a:ext uri="{FF2B5EF4-FFF2-40B4-BE49-F238E27FC236}">
                <a16:creationId xmlns:a16="http://schemas.microsoft.com/office/drawing/2014/main" id="{5C5723B0-42B5-47D6-B133-AB79E5105E26}"/>
              </a:ext>
            </a:extLst>
          </p:cNvPr>
          <p:cNvSpPr/>
          <p:nvPr/>
        </p:nvSpPr>
        <p:spPr>
          <a:xfrm>
            <a:off x="1170925" y="2463398"/>
            <a:ext cx="1970030" cy="653142"/>
          </a:xfrm>
          <a:prstGeom prst="chevron">
            <a:avLst>
              <a:gd name="adj" fmla="val 3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43">
            <a:extLst>
              <a:ext uri="{FF2B5EF4-FFF2-40B4-BE49-F238E27FC236}">
                <a16:creationId xmlns:a16="http://schemas.microsoft.com/office/drawing/2014/main" id="{321ED0FF-3230-4711-9B6D-577926E13346}"/>
              </a:ext>
            </a:extLst>
          </p:cNvPr>
          <p:cNvSpPr/>
          <p:nvPr/>
        </p:nvSpPr>
        <p:spPr>
          <a:xfrm>
            <a:off x="314095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갈매기형 수장 44">
            <a:extLst>
              <a:ext uri="{FF2B5EF4-FFF2-40B4-BE49-F238E27FC236}">
                <a16:creationId xmlns:a16="http://schemas.microsoft.com/office/drawing/2014/main" id="{B84FF200-6366-4AB0-8AEF-DA2A2C2D83A9}"/>
              </a:ext>
            </a:extLst>
          </p:cNvPr>
          <p:cNvSpPr/>
          <p:nvPr/>
        </p:nvSpPr>
        <p:spPr>
          <a:xfrm>
            <a:off x="511098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갈매기형 수장 45">
            <a:extLst>
              <a:ext uri="{FF2B5EF4-FFF2-40B4-BE49-F238E27FC236}">
                <a16:creationId xmlns:a16="http://schemas.microsoft.com/office/drawing/2014/main" id="{7DFB301A-D431-4CF1-8643-D6BA1112BF6C}"/>
              </a:ext>
            </a:extLst>
          </p:cNvPr>
          <p:cNvSpPr/>
          <p:nvPr/>
        </p:nvSpPr>
        <p:spPr>
          <a:xfrm>
            <a:off x="708101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갈매기형 수장 72">
            <a:extLst>
              <a:ext uri="{FF2B5EF4-FFF2-40B4-BE49-F238E27FC236}">
                <a16:creationId xmlns:a16="http://schemas.microsoft.com/office/drawing/2014/main" id="{A84DA862-31B5-4C74-B9A4-D610CE3866A5}"/>
              </a:ext>
            </a:extLst>
          </p:cNvPr>
          <p:cNvSpPr/>
          <p:nvPr/>
        </p:nvSpPr>
        <p:spPr>
          <a:xfrm>
            <a:off x="905104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0C615F-25C8-4057-88F6-EF7C7F0BD54D}"/>
              </a:ext>
            </a:extLst>
          </p:cNvPr>
          <p:cNvCxnSpPr/>
          <p:nvPr/>
        </p:nvCxnSpPr>
        <p:spPr>
          <a:xfrm>
            <a:off x="977409" y="6350714"/>
            <a:ext cx="9793142" cy="0"/>
          </a:xfrm>
          <a:prstGeom prst="line">
            <a:avLst/>
          </a:prstGeom>
          <a:ln w="28575">
            <a:solidFill>
              <a:srgbClr val="C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8423CB-3891-4EC7-BE51-9A63CB292C2D}"/>
              </a:ext>
            </a:extLst>
          </p:cNvPr>
          <p:cNvSpPr txBox="1"/>
          <p:nvPr/>
        </p:nvSpPr>
        <p:spPr>
          <a:xfrm>
            <a:off x="1348899" y="2639564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요구사항 분석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0E1FD0-9F95-4444-AA05-CA81FE0606C3}"/>
              </a:ext>
            </a:extLst>
          </p:cNvPr>
          <p:cNvSpPr txBox="1"/>
          <p:nvPr/>
        </p:nvSpPr>
        <p:spPr>
          <a:xfrm>
            <a:off x="3801444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설계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D6FA1-F7D9-450A-9FAD-6BF59206CAFA}"/>
              </a:ext>
            </a:extLst>
          </p:cNvPr>
          <p:cNvSpPr txBox="1"/>
          <p:nvPr/>
        </p:nvSpPr>
        <p:spPr>
          <a:xfrm>
            <a:off x="5771472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79BAF0-584A-4B5A-B6B6-A81D3D8AB170}"/>
              </a:ext>
            </a:extLst>
          </p:cNvPr>
          <p:cNvSpPr txBox="1"/>
          <p:nvPr/>
        </p:nvSpPr>
        <p:spPr>
          <a:xfrm>
            <a:off x="7626088" y="2639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테스트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E87F8-BB55-40BF-88D4-443C38FC4EF6}"/>
              </a:ext>
            </a:extLst>
          </p:cNvPr>
          <p:cNvSpPr txBox="1"/>
          <p:nvPr/>
        </p:nvSpPr>
        <p:spPr>
          <a:xfrm>
            <a:off x="9713789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32534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" y="737487"/>
            <a:ext cx="11039227" cy="5081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2346" y="4655127"/>
            <a:ext cx="3462771" cy="6412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2345" y="26369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768935" y="3194765"/>
            <a:ext cx="2168236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6" idx="2"/>
          </p:cNvCxnSpPr>
          <p:nvPr/>
        </p:nvCxnSpPr>
        <p:spPr>
          <a:xfrm rot="16200000" flipH="1">
            <a:off x="3098192" y="4741934"/>
            <a:ext cx="952005" cy="206092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04657" y="5954923"/>
            <a:ext cx="4626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파일첨부를 넣어 </a:t>
            </a:r>
            <a:r>
              <a:rPr lang="ko-KR" altLang="en-US" sz="1400" dirty="0" err="1"/>
              <a:t>완료전</a:t>
            </a:r>
            <a:r>
              <a:rPr lang="ko-KR" altLang="en-US" sz="1400" dirty="0"/>
              <a:t> 프로젝트 </a:t>
            </a:r>
            <a:r>
              <a:rPr lang="en-US" altLang="ko-KR" sz="1400" dirty="0" err="1"/>
              <a:t>ppt</a:t>
            </a:r>
            <a:r>
              <a:rPr lang="ko-KR" altLang="en-US" sz="1400" dirty="0"/>
              <a:t>를 넣어 프로젝트 완료 목록에서 확인할 수 있도록 함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937171" y="3040876"/>
            <a:ext cx="4626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멤버 추가 및 제거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3" y="871513"/>
            <a:ext cx="8087165" cy="5707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27075" y="2992582"/>
            <a:ext cx="700644" cy="36813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443" y="3788229"/>
            <a:ext cx="1056973" cy="26481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84416" y="5094514"/>
            <a:ext cx="220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0"/>
          </p:cNvCxnSpPr>
          <p:nvPr/>
        </p:nvCxnSpPr>
        <p:spPr>
          <a:xfrm rot="5400000" flipH="1" flipV="1">
            <a:off x="8340436" y="1873333"/>
            <a:ext cx="456211" cy="1782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59686" y="2274762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시작 → 진행중</a:t>
            </a:r>
            <a:endParaRPr lang="en-US" altLang="ko-KR" sz="1400" dirty="0"/>
          </a:p>
          <a:p>
            <a:r>
              <a:rPr lang="ko-KR" altLang="en-US" sz="1400" dirty="0" smtClean="0"/>
              <a:t>프로젝트 종료 → 완료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90257" y="4635273"/>
            <a:ext cx="2906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단계설정은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드롭박스를</a:t>
            </a:r>
            <a:r>
              <a:rPr lang="ko-KR" altLang="en-US" sz="1400" dirty="0"/>
              <a:t> 이용하여 자신이 원하는 순서로 단계를 설정할 수 있으며 단계를 설정한 후 버튼을 누르면 자동으로 정렬됨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04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8" y="1004549"/>
            <a:ext cx="11047575" cy="46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15" y="1260978"/>
            <a:ext cx="10061037" cy="42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676894"/>
            <a:ext cx="8233457" cy="59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3" y="1158715"/>
            <a:ext cx="11303120" cy="3995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39472" y="2197541"/>
            <a:ext cx="624570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03190" y="2197541"/>
            <a:ext cx="627316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412</Words>
  <Application>Microsoft Office PowerPoint</Application>
  <PresentationFormat>와이드스크린</PresentationFormat>
  <Paragraphs>76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a큐브</vt:lpstr>
      <vt:lpstr>KoPub돋움체 Medium</vt:lpstr>
      <vt:lpstr>돋움</vt:lpstr>
      <vt:lpstr>맑은 고딕</vt:lpstr>
      <vt:lpstr>배달의민족 한나</vt:lpstr>
      <vt:lpstr>스웨거 TTF</vt:lpstr>
      <vt:lpstr>에스코어 드림 3 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인정</dc:creator>
  <cp:lastModifiedBy>admin</cp:lastModifiedBy>
  <cp:revision>21</cp:revision>
  <dcterms:created xsi:type="dcterms:W3CDTF">2023-11-21T11:16:31Z</dcterms:created>
  <dcterms:modified xsi:type="dcterms:W3CDTF">2023-11-22T03:40:12Z</dcterms:modified>
</cp:coreProperties>
</file>