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0" r:id="rId3"/>
    <p:sldId id="293" r:id="rId4"/>
    <p:sldId id="294" r:id="rId5"/>
    <p:sldId id="295" r:id="rId6"/>
    <p:sldId id="296" r:id="rId7"/>
    <p:sldId id="297" r:id="rId8"/>
    <p:sldId id="31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1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13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4" r:id="rId44"/>
    <p:sldId id="257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  <p:sldId id="315" r:id="rId55"/>
    <p:sldId id="278" r:id="rId56"/>
    <p:sldId id="279" r:id="rId57"/>
    <p:sldId id="280" r:id="rId58"/>
    <p:sldId id="281" r:id="rId59"/>
    <p:sldId id="282" r:id="rId60"/>
    <p:sldId id="283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2T14:25:08.78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97125-D34C-4826-8332-D696284E15E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9CDD-E787-4DEC-A01F-199CB896E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3BDA-3425-4E65-B236-AA88C70C36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33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통합검색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키워드를 기준으로 각 게시판의 테이블을 리스트화해서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작성자가 검색 되도록 했음</a:t>
            </a:r>
            <a:endParaRPr lang="en-US" altLang="ko-KR" dirty="0" smtClean="0"/>
          </a:p>
          <a:p>
            <a:r>
              <a:rPr lang="en-US" altLang="ko-KR" dirty="0" smtClean="0"/>
              <a:t> Union</a:t>
            </a:r>
            <a:r>
              <a:rPr lang="ko-KR" altLang="en-US" dirty="0" smtClean="0"/>
              <a:t>을 사용하지 않고 테이블이름을 가변적으로 사용함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6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STOMP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publish</a:t>
            </a:r>
            <a:r>
              <a:rPr lang="en-US" altLang="ko-KR" baseline="0" dirty="0" smtClean="0"/>
              <a:t> – subscribe </a:t>
            </a:r>
            <a:r>
              <a:rPr lang="ko-KR" altLang="en-US" baseline="0" dirty="0" smtClean="0"/>
              <a:t>구조로 이뤄져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구독한 채널에 데이터가 들어오게 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자동으로 데이터를 받을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HTTP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request – response</a:t>
            </a:r>
            <a:r>
              <a:rPr lang="ko-KR" altLang="en-US" baseline="0" dirty="0" smtClean="0"/>
              <a:t>구조로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요청이 없으면 응답도 없지만</a:t>
            </a:r>
            <a:r>
              <a:rPr lang="en-US" altLang="ko-KR" baseline="0" dirty="0" smtClean="0"/>
              <a:t>,</a:t>
            </a:r>
            <a:br>
              <a:rPr lang="en-US" altLang="ko-KR" baseline="0" dirty="0" smtClean="0"/>
            </a:br>
            <a:r>
              <a:rPr lang="en-US" altLang="ko-KR" baseline="0" dirty="0" err="1" smtClean="0"/>
              <a:t>WebSocket</a:t>
            </a:r>
            <a:r>
              <a:rPr lang="ko-KR" altLang="en-US" baseline="0" dirty="0" smtClean="0"/>
              <a:t>을 사용한 </a:t>
            </a:r>
            <a:r>
              <a:rPr lang="en-US" altLang="ko-KR" baseline="0" dirty="0" smtClean="0"/>
              <a:t>STOMP</a:t>
            </a:r>
            <a:r>
              <a:rPr lang="ko-KR" altLang="en-US" baseline="0" dirty="0" smtClean="0"/>
              <a:t>는 서버가 요청을 보낼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-------------</a:t>
            </a:r>
          </a:p>
          <a:p>
            <a:r>
              <a:rPr lang="ko-KR" altLang="en-US" baseline="0" dirty="0" smtClean="0"/>
              <a:t>메시지를 전송할 때</a:t>
            </a:r>
            <a:r>
              <a:rPr lang="en-US" altLang="ko-KR" baseline="0" dirty="0" smtClean="0"/>
              <a:t>, /app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/topic</a:t>
            </a:r>
            <a:r>
              <a:rPr lang="ko-KR" altLang="en-US" baseline="0" dirty="0" smtClean="0"/>
              <a:t>으로 나눠서 전송할 수 있는데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이는</a:t>
            </a:r>
            <a:r>
              <a:rPr lang="en-US" altLang="ko-KR" baseline="0" dirty="0" smtClean="0"/>
              <a:t> app</a:t>
            </a:r>
            <a:r>
              <a:rPr lang="ko-KR" altLang="en-US" baseline="0" dirty="0" smtClean="0"/>
              <a:t>으로 전송하면 브로커를 거쳐 메시지를 가공할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Topic</a:t>
            </a:r>
            <a:r>
              <a:rPr lang="ko-KR" altLang="en-US" baseline="0" dirty="0" smtClean="0"/>
              <a:t>으로 전송하게 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가공하지 않고 바로 전송할 수 있게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SimpleAnnotationMethod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@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MessageMapping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받아서 처리한다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SimpleBroker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정보를 메모리 상에 들고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MessageHandler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Message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처리에 대한 계약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2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채팅방에</a:t>
            </a:r>
            <a:r>
              <a:rPr lang="ko-KR" altLang="en-US" dirty="0" smtClean="0"/>
              <a:t> 접속하면 해당 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메시지를 조회하고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읽음상태를</a:t>
            </a:r>
            <a:r>
              <a:rPr lang="ko-KR" altLang="en-US" dirty="0" smtClean="0"/>
              <a:t> 업데이트한다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Great : </a:t>
            </a:r>
            <a:r>
              <a:rPr lang="ko-KR" altLang="en-US" dirty="0" smtClean="0"/>
              <a:t>메시지 </a:t>
            </a:r>
            <a:r>
              <a:rPr lang="ko-KR" altLang="en-US" dirty="0" err="1" smtClean="0"/>
              <a:t>읽음처리</a:t>
            </a:r>
            <a:r>
              <a:rPr lang="ko-KR" altLang="en-US" dirty="0" smtClean="0"/>
              <a:t> 및</a:t>
            </a:r>
            <a:r>
              <a:rPr lang="ko-KR" altLang="en-US" baseline="0" dirty="0" smtClean="0"/>
              <a:t> 해당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메시지 수신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Chatreceive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저장된 메시지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자신의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상대방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전송한다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Main_header.jsp</a:t>
            </a:r>
            <a:r>
              <a:rPr lang="ko-KR" altLang="en-US" dirty="0" smtClean="0"/>
              <a:t>에서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메시지를 </a:t>
            </a:r>
            <a:r>
              <a:rPr lang="ko-KR" altLang="en-US" dirty="0" err="1" smtClean="0"/>
              <a:t>읽음처리하며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읽지않은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최신 메시지</a:t>
            </a:r>
            <a:r>
              <a:rPr lang="ko-KR" altLang="en-US" baseline="0" dirty="0" smtClean="0"/>
              <a:t> 등을 </a:t>
            </a:r>
            <a:r>
              <a:rPr lang="ko-KR" altLang="en-US" baseline="0" dirty="0" err="1" smtClean="0"/>
              <a:t>최신화한다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/queue/chat/receive: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자신의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상대방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전송한다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err="1" smtClean="0"/>
              <a:t>전송받은</a:t>
            </a:r>
            <a:r>
              <a:rPr lang="ko-KR" altLang="en-US" baseline="0" dirty="0" smtClean="0"/>
              <a:t> 데이터를 기준으로 상대방과 </a:t>
            </a:r>
            <a:r>
              <a:rPr lang="ko-KR" altLang="en-US" baseline="0" dirty="0" err="1" smtClean="0"/>
              <a:t>채팅방의</a:t>
            </a:r>
            <a:r>
              <a:rPr lang="ko-KR" altLang="en-US" baseline="0" dirty="0" smtClean="0"/>
              <a:t> 메시지를 조회한다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/app/great: </a:t>
            </a:r>
            <a:r>
              <a:rPr lang="ko-KR" altLang="en-US" baseline="0" dirty="0" smtClean="0"/>
              <a:t>가공된 메시지들을 </a:t>
            </a:r>
            <a:r>
              <a:rPr lang="ko-KR" altLang="en-US" baseline="0" dirty="0" err="1" smtClean="0"/>
              <a:t>읽음처리</a:t>
            </a:r>
            <a:r>
              <a:rPr lang="ko-KR" altLang="en-US" baseline="0" dirty="0" smtClean="0"/>
              <a:t> 및 전송한다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/queue/chat/send: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자신의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상대방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메시지 내용을 전송한다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메시지를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저장한 후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저장된 메시지를 조회한다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8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전 페이지에서 수신한</a:t>
            </a:r>
            <a:r>
              <a:rPr lang="ko-KR" altLang="en-US" baseline="0" dirty="0" smtClean="0"/>
              <a:t> 메시지의 수신자가 본인일 경우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/queue/chat/</a:t>
            </a:r>
            <a:r>
              <a:rPr lang="en-US" altLang="ko-KR" baseline="0" dirty="0" err="1" smtClean="0"/>
              <a:t>cnt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main_header</a:t>
            </a:r>
            <a:r>
              <a:rPr lang="ko-KR" altLang="en-US" baseline="0" dirty="0" smtClean="0"/>
              <a:t>의 최근에 받은 메시지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읽음 상태를 </a:t>
            </a:r>
            <a:r>
              <a:rPr lang="ko-KR" altLang="en-US" baseline="0" dirty="0" err="1" smtClean="0"/>
              <a:t>최신화한다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/app/great: </a:t>
            </a:r>
            <a:r>
              <a:rPr lang="ko-KR" altLang="en-US" baseline="0" dirty="0" err="1" smtClean="0"/>
              <a:t>전송받은</a:t>
            </a:r>
            <a:r>
              <a:rPr lang="ko-KR" altLang="en-US" baseline="0" dirty="0" smtClean="0"/>
              <a:t> 데이터를 기준으로 </a:t>
            </a:r>
            <a:r>
              <a:rPr lang="ko-KR" altLang="en-US" baseline="0" dirty="0" err="1" smtClean="0"/>
              <a:t>채팅방의</a:t>
            </a:r>
            <a:r>
              <a:rPr lang="ko-KR" altLang="en-US" baseline="0" dirty="0" smtClean="0"/>
              <a:t> 상대방과 메시지를 조회한다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28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이동시 요청되는 </a:t>
            </a:r>
            <a:r>
              <a:rPr lang="en-US" altLang="ko-KR" dirty="0" err="1" smtClean="0"/>
              <a:t>main_header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를 통해</a:t>
            </a:r>
            <a:endParaRPr lang="en-US" altLang="ko-KR" dirty="0" smtClean="0"/>
          </a:p>
          <a:p>
            <a:r>
              <a:rPr lang="ko-KR" altLang="en-US" dirty="0" smtClean="0"/>
              <a:t>웹 소켓에 연결될 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본인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와 이름을 전송하고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/app/</a:t>
            </a:r>
            <a:r>
              <a:rPr lang="en-US" altLang="ko-KR" baseline="0" dirty="0" err="1" smtClean="0"/>
              <a:t>cnttomsg</a:t>
            </a:r>
            <a:r>
              <a:rPr lang="ko-KR" altLang="en-US" baseline="0" dirty="0" smtClean="0"/>
              <a:t>를 통해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채팅과 관련된 모든 최신 정보를 받는다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6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강의실 별 학생들을 모두 조회하고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팀장여부를</a:t>
            </a:r>
            <a:r>
              <a:rPr lang="ko-KR" altLang="en-US" dirty="0" smtClean="0"/>
              <a:t> 확인하며 버튼 클릭을 통해 </a:t>
            </a:r>
            <a:r>
              <a:rPr lang="ko-KR" altLang="en-US" dirty="0" err="1" smtClean="0"/>
              <a:t>팀장여부를</a:t>
            </a:r>
            <a:r>
              <a:rPr lang="ko-KR" altLang="en-US" dirty="0" smtClean="0"/>
              <a:t> 선택하여 팀장 권한을 부여할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권한 승인여부를</a:t>
            </a:r>
            <a:endParaRPr lang="en-US" altLang="ko-KR" dirty="0" smtClean="0"/>
          </a:p>
          <a:p>
            <a:r>
              <a:rPr lang="en-US" altLang="ko-KR" dirty="0" err="1" smtClean="0"/>
              <a:t>AList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Blist</a:t>
            </a:r>
            <a:r>
              <a:rPr lang="ko-KR" altLang="en-US" dirty="0" smtClean="0"/>
              <a:t>로 나눠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BList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“manager”</a:t>
            </a:r>
            <a:r>
              <a:rPr lang="ko-KR" altLang="en-US" dirty="0" smtClean="0"/>
              <a:t>인 </a:t>
            </a:r>
            <a:endParaRPr lang="en-US" altLang="ko-KR" dirty="0" smtClean="0"/>
          </a:p>
          <a:p>
            <a:r>
              <a:rPr lang="en-US" altLang="ko-KR" dirty="0" err="1" smtClean="0"/>
              <a:t>AList</a:t>
            </a:r>
            <a:r>
              <a:rPr lang="ko-KR" altLang="en-US" dirty="0" smtClean="0"/>
              <a:t>의 값과 아닌 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user_manager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user_student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리스트로 나눠 저장한 후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Update</a:t>
            </a:r>
            <a:r>
              <a:rPr lang="ko-KR" altLang="en-US" dirty="0" smtClean="0"/>
              <a:t>쿼리를 통해 해당 사용자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기준으로 </a:t>
            </a:r>
            <a:r>
              <a:rPr lang="ko-KR" altLang="en-US" dirty="0" err="1" smtClean="0"/>
              <a:t>팀장권한을</a:t>
            </a:r>
            <a:r>
              <a:rPr lang="ko-KR" altLang="en-US" dirty="0" smtClean="0"/>
              <a:t> 수정한다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33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 실 별 모든 프로젝트를 조회하여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박스에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선택된 프로젝트를 기준으로</a:t>
            </a:r>
            <a:endParaRPr lang="en-US" altLang="ko-KR" dirty="0" smtClean="0"/>
          </a:p>
          <a:p>
            <a:r>
              <a:rPr lang="ko-KR" altLang="en-US" dirty="0" smtClean="0"/>
              <a:t>공지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자료를 보여준다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삭제 버튼이 선택된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값과 프로젝트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글의 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좋아요 테이블의 </a:t>
            </a:r>
            <a:endParaRPr lang="en-US" altLang="ko-KR" dirty="0" smtClean="0"/>
          </a:p>
          <a:p>
            <a:r>
              <a:rPr lang="ko-KR" altLang="en-US" dirty="0" smtClean="0"/>
              <a:t>값도 함께 삭제한다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페이지에서 발생하는 모든 이벤트는 비동기처리를 </a:t>
            </a:r>
            <a:r>
              <a:rPr lang="ko-KR" altLang="en-US" dirty="0" err="1" smtClean="0"/>
              <a:t>하게된다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68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삭제 버튼이 선택된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기준으로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클라이언트가 </a:t>
            </a:r>
            <a:r>
              <a:rPr lang="ko-KR" altLang="en-US" dirty="0" err="1" smtClean="0">
                <a:solidFill>
                  <a:schemeClr val="tx1"/>
                </a:solidFill>
              </a:rPr>
              <a:t>접근할때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DispatcherServlet</a:t>
            </a:r>
            <a:r>
              <a:rPr lang="ko-KR" altLang="en-US" dirty="0" smtClean="0">
                <a:solidFill>
                  <a:schemeClr val="tx1"/>
                </a:solidFill>
              </a:rPr>
              <a:t>을 통해 들어오는데</a:t>
            </a:r>
            <a:r>
              <a:rPr lang="ko-KR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InterCeptor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preHandler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ko-KR" altLang="en-US" dirty="0" err="1" smtClean="0">
                <a:solidFill>
                  <a:schemeClr val="tx1"/>
                </a:solidFill>
              </a:rPr>
              <a:t>유저정보</a:t>
            </a:r>
            <a:r>
              <a:rPr lang="ko-KR" altLang="en-US" dirty="0" smtClean="0">
                <a:solidFill>
                  <a:schemeClr val="tx1"/>
                </a:solidFill>
              </a:rPr>
              <a:t> 세션이 있으면 </a:t>
            </a:r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r>
              <a:rPr lang="ko-KR" altLang="en-US" dirty="0" smtClean="0">
                <a:solidFill>
                  <a:schemeClr val="tx1"/>
                </a:solidFill>
              </a:rPr>
              <a:t>를 수행함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유저정보가</a:t>
            </a:r>
            <a:r>
              <a:rPr lang="ko-KR" altLang="en-US" dirty="0" smtClean="0">
                <a:solidFill>
                  <a:schemeClr val="tx1"/>
                </a:solidFill>
              </a:rPr>
              <a:t> 세션에 없다면 </a:t>
            </a:r>
            <a:r>
              <a:rPr lang="en-US" altLang="ko-KR" dirty="0" err="1" smtClean="0">
                <a:solidFill>
                  <a:schemeClr val="tx1"/>
                </a:solidFill>
              </a:rPr>
              <a:t>InterCeptor</a:t>
            </a:r>
            <a:r>
              <a:rPr lang="ko-KR" altLang="en-US" dirty="0" smtClean="0">
                <a:solidFill>
                  <a:schemeClr val="tx1"/>
                </a:solidFill>
              </a:rPr>
              <a:t>로 인해 로그인 페이지로 이동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3BDA-3425-4E65-B236-AA88C70C36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27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37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8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3BDA-3425-4E65-B236-AA88C70C36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생성시 팀장이 속한 반의 회원의 이름을 불러와 선택할</a:t>
            </a:r>
            <a:r>
              <a:rPr lang="ko-KR" altLang="en-US" baseline="0" dirty="0" smtClean="0"/>
              <a:t> 수 있도록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7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 전에 프로젝트 정보에 수정사항이 </a:t>
            </a:r>
            <a:r>
              <a:rPr lang="ko-KR" altLang="en-US" dirty="0" err="1" smtClean="0"/>
              <a:t>생겼을때</a:t>
            </a:r>
            <a:r>
              <a:rPr lang="ko-KR" altLang="en-US" dirty="0" smtClean="0"/>
              <a:t> 수정</a:t>
            </a:r>
            <a:r>
              <a:rPr lang="ko-KR" altLang="en-US" baseline="0" dirty="0" smtClean="0"/>
              <a:t> 할 수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파일첨부를 넣어 </a:t>
            </a:r>
            <a:r>
              <a:rPr lang="ko-KR" altLang="en-US" baseline="0" dirty="0" err="1" smtClean="0"/>
              <a:t>완료전</a:t>
            </a:r>
            <a:r>
              <a:rPr lang="ko-KR" altLang="en-US" baseline="0" dirty="0" smtClean="0"/>
              <a:t> 프로젝트 </a:t>
            </a:r>
            <a:r>
              <a:rPr lang="en-US" altLang="ko-KR" baseline="0" dirty="0" err="1" smtClean="0"/>
              <a:t>ppt</a:t>
            </a:r>
            <a:r>
              <a:rPr lang="ko-KR" altLang="en-US" baseline="0" dirty="0" smtClean="0"/>
              <a:t>를 넣어 프로젝트 완료 목록에서 확인할 수 있도록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46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버튼을 통해 현재 프로젝트가 진행이 되고 있는지 확인</a:t>
            </a:r>
            <a:endParaRPr lang="en-US" altLang="ko-KR" dirty="0" smtClean="0"/>
          </a:p>
          <a:p>
            <a:r>
              <a:rPr lang="ko-KR" altLang="en-US" dirty="0" err="1" smtClean="0"/>
              <a:t>단계설정은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드롭박스를</a:t>
            </a:r>
            <a:r>
              <a:rPr lang="ko-KR" altLang="en-US" dirty="0" smtClean="0"/>
              <a:t> 이용하여 자신이 원하는 순서로 단계를 설정할</a:t>
            </a:r>
            <a:r>
              <a:rPr lang="ko-KR" altLang="en-US" baseline="0" dirty="0" smtClean="0"/>
              <a:t> 수 있으며 단계를 설정한 후 버튼을 누르면 자동으로 정렬됨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5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정보가 다 입력되고 포트폴리오를 누르면 포트폴리오 페이지가 생성됨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06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설정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진행상태 확인 가능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승인여부 클릭한 후 </a:t>
            </a:r>
            <a:r>
              <a:rPr lang="ko-KR" altLang="en-US" dirty="0" err="1" smtClean="0"/>
              <a:t>생성승인</a:t>
            </a:r>
            <a:r>
              <a:rPr lang="ko-KR" altLang="en-US" dirty="0" smtClean="0"/>
              <a:t> 누르면 승인 완료가 되고 앞에서 설명한 순서대로 진행됨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삭제 </a:t>
            </a:r>
            <a:r>
              <a:rPr lang="ko-KR" altLang="en-US" dirty="0" err="1" smtClean="0"/>
              <a:t>클릭한후</a:t>
            </a:r>
            <a:r>
              <a:rPr lang="ko-KR" altLang="en-US" dirty="0" smtClean="0"/>
              <a:t> 프로젝트 삭제를 누르면 프로젝트가 삭제되면서 회원의 프로젝트 아이디가</a:t>
            </a:r>
            <a:r>
              <a:rPr lang="ko-KR" altLang="en-US" baseline="0" dirty="0" smtClean="0"/>
              <a:t> 초기 값으로 바뀜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   (</a:t>
            </a:r>
            <a:r>
              <a:rPr lang="ko-KR" altLang="en-US" baseline="0" dirty="0" err="1" smtClean="0"/>
              <a:t>삭제된다고해서</a:t>
            </a:r>
            <a:r>
              <a:rPr lang="ko-KR" altLang="en-US" baseline="0" dirty="0" smtClean="0"/>
              <a:t> 프로젝트 데이터가 </a:t>
            </a:r>
            <a:r>
              <a:rPr lang="ko-KR" altLang="en-US" baseline="0" dirty="0" err="1" smtClean="0"/>
              <a:t>지워지는것이</a:t>
            </a:r>
            <a:r>
              <a:rPr lang="ko-KR" altLang="en-US" baseline="0" dirty="0" smtClean="0"/>
              <a:t> 아니라 서버에 남아 있음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7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팀장이 승인신청을 요청하면 관리자가 프로젝트를</a:t>
            </a:r>
            <a:r>
              <a:rPr lang="ko-KR" altLang="en-US" baseline="0" dirty="0" smtClean="0"/>
              <a:t> 승인함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멤버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프로젝트번호가 해당 프로젝트 정보에 실질적으로 발급되며 프로젝트 단계에 기본값으로 설정한 내용들이 추가됨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삭제를 누르면 문서가 닫히고 멤버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 번호 순으로 삭제가 됨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9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7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9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7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5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8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6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0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4" y="1360341"/>
            <a:ext cx="8381698" cy="5276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5259" y="3170329"/>
            <a:ext cx="5956590" cy="1115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5" idx="3"/>
          </p:cNvCxnSpPr>
          <p:nvPr/>
        </p:nvCxnSpPr>
        <p:spPr>
          <a:xfrm flipV="1">
            <a:off x="6681849" y="3728165"/>
            <a:ext cx="2930237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766892" y="3358833"/>
            <a:ext cx="24251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프로젝트 생성시 팀장이 속한 반의 회원의 이름을 불러와 선택할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384067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FAA11D-1C7C-4E35-9C51-52B4250B326D}"/>
              </a:ext>
            </a:extLst>
          </p:cNvPr>
          <p:cNvCxnSpPr/>
          <p:nvPr/>
        </p:nvCxnSpPr>
        <p:spPr>
          <a:xfrm>
            <a:off x="822330" y="1014537"/>
            <a:ext cx="105473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1942C1-3E96-4FE2-A208-D84885E8335D}"/>
              </a:ext>
            </a:extLst>
          </p:cNvPr>
          <p:cNvSpPr txBox="1"/>
          <p:nvPr/>
        </p:nvSpPr>
        <p:spPr>
          <a:xfrm>
            <a:off x="754128" y="552872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STEP PROCESS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EFADCD-780D-4212-845F-31C7C7DFD598}"/>
              </a:ext>
            </a:extLst>
          </p:cNvPr>
          <p:cNvSpPr txBox="1"/>
          <p:nvPr/>
        </p:nvSpPr>
        <p:spPr>
          <a:xfrm>
            <a:off x="1170925" y="3841886"/>
            <a:ext cx="1785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개발하고자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소프트웨어를 구성하는 여러 기능을 체계적으로 정의하고 목표 사용자가 제공하는 요구 사항을 명확히 할 수 있습니다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89156D-BA32-4CB3-9F7D-EB5FA26E2741}"/>
              </a:ext>
            </a:extLst>
          </p:cNvPr>
          <p:cNvSpPr txBox="1"/>
          <p:nvPr/>
        </p:nvSpPr>
        <p:spPr>
          <a:xfrm>
            <a:off x="3138433" y="3841886"/>
            <a:ext cx="1785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설계는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기본적으로 시스템의 방식과 동작 데이터 저장 방식 및 사용되는 소프트웨어와 하드웨어 코드를 정의합니다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EE734C-70F1-41F2-8DE1-20A268AD662E}"/>
              </a:ext>
            </a:extLst>
          </p:cNvPr>
          <p:cNvSpPr txBox="1"/>
          <p:nvPr/>
        </p:nvSpPr>
        <p:spPr>
          <a:xfrm>
            <a:off x="5105942" y="3841886"/>
            <a:ext cx="1785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 사항을 프로그램 코드로 변환합니다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관련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라이브러리와 데이터베이스를 사용하여 코드를 작성하며 기본 과정을 완료합니다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A8285B-4D5E-4A01-9219-ADF1D844D6EC}"/>
              </a:ext>
            </a:extLst>
          </p:cNvPr>
          <p:cNvSpPr txBox="1"/>
          <p:nvPr/>
        </p:nvSpPr>
        <p:spPr>
          <a:xfrm>
            <a:off x="7073451" y="3841886"/>
            <a:ext cx="17855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기능에 대한 유효성 검사가 필요한데 모든 일을 완료한 후 버그의 존재를 확인합니다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E02FBC-75CC-4462-B67A-DC2C0DD1DD74}"/>
              </a:ext>
            </a:extLst>
          </p:cNvPr>
          <p:cNvSpPr txBox="1"/>
          <p:nvPr/>
        </p:nvSpPr>
        <p:spPr>
          <a:xfrm>
            <a:off x="9040958" y="3841886"/>
            <a:ext cx="1785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테스트가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완료되면 애플리케이션을 배포합니다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6451B0-AA74-4E3A-8345-11EE3109118C}"/>
              </a:ext>
            </a:extLst>
          </p:cNvPr>
          <p:cNvSpPr txBox="1"/>
          <p:nvPr/>
        </p:nvSpPr>
        <p:spPr>
          <a:xfrm>
            <a:off x="1601372" y="344015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1st STEP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011AF-B0A3-4DFA-BF66-14794995EAE3}"/>
              </a:ext>
            </a:extLst>
          </p:cNvPr>
          <p:cNvSpPr txBox="1"/>
          <p:nvPr/>
        </p:nvSpPr>
        <p:spPr>
          <a:xfrm>
            <a:off x="3547241" y="344015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2st STEP</a:t>
            </a:r>
            <a:endParaRPr lang="ko-KR" altLang="en-US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1E5697-E960-439E-A644-0B346B490666}"/>
              </a:ext>
            </a:extLst>
          </p:cNvPr>
          <p:cNvSpPr txBox="1"/>
          <p:nvPr/>
        </p:nvSpPr>
        <p:spPr>
          <a:xfrm>
            <a:off x="5517154" y="34401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3st STEP</a:t>
            </a:r>
            <a:endParaRPr lang="ko-KR" altLang="en-US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89D5F2-2516-41ED-AD88-8FFEBEBC9980}"/>
              </a:ext>
            </a:extLst>
          </p:cNvPr>
          <p:cNvSpPr txBox="1"/>
          <p:nvPr/>
        </p:nvSpPr>
        <p:spPr>
          <a:xfrm>
            <a:off x="7475046" y="344015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4st STEP</a:t>
            </a:r>
            <a:endParaRPr lang="ko-KR" altLang="en-US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63267C-FA2B-4DEA-9E00-BF02561A7622}"/>
              </a:ext>
            </a:extLst>
          </p:cNvPr>
          <p:cNvSpPr txBox="1"/>
          <p:nvPr/>
        </p:nvSpPr>
        <p:spPr>
          <a:xfrm>
            <a:off x="9446562" y="344015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5st STEP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634BC41-371A-4EAA-B434-E0F192AF9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40" y="1575392"/>
            <a:ext cx="707902" cy="7079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C678F5B-502A-4E21-A240-542396CA45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>
          <a:xfrm>
            <a:off x="7709556" y="1627735"/>
            <a:ext cx="707902" cy="60321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F9B60BB-DD9F-452C-B11E-ACB024A421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8"/>
          <a:stretch/>
        </p:blipFill>
        <p:spPr>
          <a:xfrm>
            <a:off x="5694674" y="1645016"/>
            <a:ext cx="808918" cy="63396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6A3CCC6-CA32-4376-9884-1E5B2B91AD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94"/>
          <a:stretch/>
        </p:blipFill>
        <p:spPr>
          <a:xfrm>
            <a:off x="9677065" y="1637698"/>
            <a:ext cx="707902" cy="58335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48A68E26-0D5B-4ACE-B020-D67E042345D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1"/>
          <a:stretch/>
        </p:blipFill>
        <p:spPr>
          <a:xfrm>
            <a:off x="3828772" y="1710424"/>
            <a:ext cx="599436" cy="503154"/>
          </a:xfrm>
          <a:prstGeom prst="rect">
            <a:avLst/>
          </a:prstGeom>
        </p:spPr>
      </p:pic>
      <p:sp>
        <p:nvSpPr>
          <p:cNvPr id="70" name="갈매기형 수장 1">
            <a:extLst>
              <a:ext uri="{FF2B5EF4-FFF2-40B4-BE49-F238E27FC236}">
                <a16:creationId xmlns:a16="http://schemas.microsoft.com/office/drawing/2014/main" id="{5C5723B0-42B5-47D6-B133-AB79E5105E26}"/>
              </a:ext>
            </a:extLst>
          </p:cNvPr>
          <p:cNvSpPr/>
          <p:nvPr/>
        </p:nvSpPr>
        <p:spPr>
          <a:xfrm>
            <a:off x="1170925" y="2463398"/>
            <a:ext cx="1970030" cy="653142"/>
          </a:xfrm>
          <a:prstGeom prst="chevron">
            <a:avLst>
              <a:gd name="adj" fmla="val 38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43">
            <a:extLst>
              <a:ext uri="{FF2B5EF4-FFF2-40B4-BE49-F238E27FC236}">
                <a16:creationId xmlns:a16="http://schemas.microsoft.com/office/drawing/2014/main" id="{321ED0FF-3230-4711-9B6D-577926E13346}"/>
              </a:ext>
            </a:extLst>
          </p:cNvPr>
          <p:cNvSpPr/>
          <p:nvPr/>
        </p:nvSpPr>
        <p:spPr>
          <a:xfrm>
            <a:off x="3140954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갈매기형 수장 44">
            <a:extLst>
              <a:ext uri="{FF2B5EF4-FFF2-40B4-BE49-F238E27FC236}">
                <a16:creationId xmlns:a16="http://schemas.microsoft.com/office/drawing/2014/main" id="{B84FF200-6366-4AB0-8AEF-DA2A2C2D83A9}"/>
              </a:ext>
            </a:extLst>
          </p:cNvPr>
          <p:cNvSpPr/>
          <p:nvPr/>
        </p:nvSpPr>
        <p:spPr>
          <a:xfrm>
            <a:off x="5110985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갈매기형 수장 45">
            <a:extLst>
              <a:ext uri="{FF2B5EF4-FFF2-40B4-BE49-F238E27FC236}">
                <a16:creationId xmlns:a16="http://schemas.microsoft.com/office/drawing/2014/main" id="{7DFB301A-D431-4CF1-8643-D6BA1112BF6C}"/>
              </a:ext>
            </a:extLst>
          </p:cNvPr>
          <p:cNvSpPr/>
          <p:nvPr/>
        </p:nvSpPr>
        <p:spPr>
          <a:xfrm>
            <a:off x="7081014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갈매기형 수장 72">
            <a:extLst>
              <a:ext uri="{FF2B5EF4-FFF2-40B4-BE49-F238E27FC236}">
                <a16:creationId xmlns:a16="http://schemas.microsoft.com/office/drawing/2014/main" id="{A84DA862-31B5-4C74-B9A4-D610CE3866A5}"/>
              </a:ext>
            </a:extLst>
          </p:cNvPr>
          <p:cNvSpPr/>
          <p:nvPr/>
        </p:nvSpPr>
        <p:spPr>
          <a:xfrm>
            <a:off x="9051045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0C615F-25C8-4057-88F6-EF7C7F0BD54D}"/>
              </a:ext>
            </a:extLst>
          </p:cNvPr>
          <p:cNvCxnSpPr/>
          <p:nvPr/>
        </p:nvCxnSpPr>
        <p:spPr>
          <a:xfrm>
            <a:off x="977409" y="6350714"/>
            <a:ext cx="9793142" cy="0"/>
          </a:xfrm>
          <a:prstGeom prst="line">
            <a:avLst/>
          </a:prstGeom>
          <a:ln w="28575">
            <a:solidFill>
              <a:srgbClr val="C5D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B8423CB-3891-4EC7-BE51-9A63CB292C2D}"/>
              </a:ext>
            </a:extLst>
          </p:cNvPr>
          <p:cNvSpPr txBox="1"/>
          <p:nvPr/>
        </p:nvSpPr>
        <p:spPr>
          <a:xfrm>
            <a:off x="1348899" y="2639564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요구사항 분석</a:t>
            </a:r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	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0E1FD0-9F95-4444-AA05-CA81FE0606C3}"/>
              </a:ext>
            </a:extLst>
          </p:cNvPr>
          <p:cNvSpPr txBox="1"/>
          <p:nvPr/>
        </p:nvSpPr>
        <p:spPr>
          <a:xfrm>
            <a:off x="3801444" y="263956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설계</a:t>
            </a:r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	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6D6FA1-F7D9-450A-9FAD-6BF59206CAFA}"/>
              </a:ext>
            </a:extLst>
          </p:cNvPr>
          <p:cNvSpPr txBox="1"/>
          <p:nvPr/>
        </p:nvSpPr>
        <p:spPr>
          <a:xfrm>
            <a:off x="5771472" y="263956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79BAF0-584A-4B5A-B6B6-A81D3D8AB170}"/>
              </a:ext>
            </a:extLst>
          </p:cNvPr>
          <p:cNvSpPr txBox="1"/>
          <p:nvPr/>
        </p:nvSpPr>
        <p:spPr>
          <a:xfrm>
            <a:off x="7626088" y="26395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테스트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3E87F8-BB55-40BF-88D4-443C38FC4EF6}"/>
              </a:ext>
            </a:extLst>
          </p:cNvPr>
          <p:cNvSpPr txBox="1"/>
          <p:nvPr/>
        </p:nvSpPr>
        <p:spPr>
          <a:xfrm>
            <a:off x="9713789" y="263956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36056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1" y="737487"/>
            <a:ext cx="11039227" cy="50814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2346" y="4655127"/>
            <a:ext cx="3462771" cy="6412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2345" y="2636929"/>
            <a:ext cx="5956590" cy="1115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6768935" y="3194765"/>
            <a:ext cx="2168236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6" idx="2"/>
          </p:cNvCxnSpPr>
          <p:nvPr/>
        </p:nvCxnSpPr>
        <p:spPr>
          <a:xfrm rot="16200000" flipH="1">
            <a:off x="3098192" y="4741934"/>
            <a:ext cx="952005" cy="206092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04657" y="5954923"/>
            <a:ext cx="4626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파일첨부를 넣어 </a:t>
            </a:r>
            <a:r>
              <a:rPr lang="ko-KR" altLang="en-US" sz="1400" dirty="0" err="1"/>
              <a:t>완료전</a:t>
            </a:r>
            <a:r>
              <a:rPr lang="ko-KR" altLang="en-US" sz="1400" dirty="0"/>
              <a:t> 프로젝트 </a:t>
            </a:r>
            <a:r>
              <a:rPr lang="en-US" altLang="ko-KR" sz="1400" dirty="0" err="1"/>
              <a:t>ppt</a:t>
            </a:r>
            <a:r>
              <a:rPr lang="ko-KR" altLang="en-US" sz="1400" dirty="0"/>
              <a:t>를 넣어 프로젝트 완료 목록에서 확인할 수 있도록 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37171" y="3040876"/>
            <a:ext cx="4626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프로젝트 멤버 추가 및 제거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790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43" y="871513"/>
            <a:ext cx="8087165" cy="57074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27075" y="2992582"/>
            <a:ext cx="700644" cy="36813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7443" y="3788229"/>
            <a:ext cx="1056973" cy="264819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84416" y="5094514"/>
            <a:ext cx="2205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0"/>
          </p:cNvCxnSpPr>
          <p:nvPr/>
        </p:nvCxnSpPr>
        <p:spPr>
          <a:xfrm rot="5400000" flipH="1" flipV="1">
            <a:off x="8340436" y="1873333"/>
            <a:ext cx="456211" cy="1782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59686" y="2274762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프로젝트 시작 → 진행중</a:t>
            </a:r>
            <a:endParaRPr lang="en-US" altLang="ko-KR" sz="1400" dirty="0"/>
          </a:p>
          <a:p>
            <a:r>
              <a:rPr lang="ko-KR" altLang="en-US" sz="1400" dirty="0" smtClean="0"/>
              <a:t>프로젝트 종료 → 완료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690257" y="4635273"/>
            <a:ext cx="2906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단계설정은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드롭박스를</a:t>
            </a:r>
            <a:r>
              <a:rPr lang="ko-KR" altLang="en-US" sz="1400" dirty="0"/>
              <a:t> 이용하여 자신이 원하는 순서로 단계를 설정할 수 있으며 단계를 설정한 후 버튼을 누르면 자동으로 정렬됨</a:t>
            </a:r>
          </a:p>
        </p:txBody>
      </p:sp>
    </p:spTree>
    <p:extLst>
      <p:ext uri="{BB962C8B-B14F-4D97-AF65-F5344CB8AC3E}">
        <p14:creationId xmlns:p14="http://schemas.microsoft.com/office/powerpoint/2010/main" val="280715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8" y="1004549"/>
            <a:ext cx="11047575" cy="46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15" y="1260978"/>
            <a:ext cx="10061037" cy="42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9" y="676894"/>
            <a:ext cx="8233457" cy="59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3" y="1158715"/>
            <a:ext cx="11303120" cy="3995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39472" y="2197541"/>
            <a:ext cx="624570" cy="2148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003190" y="2197541"/>
            <a:ext cx="627316" cy="2148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6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942C1-3E96-4FE2-A208-D84885E8335D}"/>
              </a:ext>
            </a:extLst>
          </p:cNvPr>
          <p:cNvSpPr txBox="1"/>
          <p:nvPr/>
        </p:nvSpPr>
        <p:spPr>
          <a:xfrm>
            <a:off x="754128" y="552872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관리자페이지 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등록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삭제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수정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84" y="5642084"/>
            <a:ext cx="749188" cy="7491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1448711"/>
            <a:ext cx="1063526" cy="10635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7" y="1448711"/>
            <a:ext cx="914095" cy="9140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169" y="2574929"/>
            <a:ext cx="904061" cy="9040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220" y="3724487"/>
            <a:ext cx="932733" cy="9327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01" y="2681806"/>
            <a:ext cx="945419" cy="945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13" y="2555764"/>
            <a:ext cx="942389" cy="9423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3955652"/>
            <a:ext cx="985347" cy="9853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5393744"/>
            <a:ext cx="997528" cy="997528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6" idx="3"/>
            <a:endCxn id="12" idx="0"/>
          </p:cNvCxnSpPr>
          <p:nvPr/>
        </p:nvCxnSpPr>
        <p:spPr>
          <a:xfrm>
            <a:off x="1784349" y="1980474"/>
            <a:ext cx="1553662" cy="70133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793887" y="2813204"/>
            <a:ext cx="1661282" cy="2067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394927" y="2833883"/>
            <a:ext cx="1552165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flipV="1">
            <a:off x="9036323" y="1710047"/>
            <a:ext cx="1142354" cy="1103157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1" idx="1"/>
          </p:cNvCxnSpPr>
          <p:nvPr/>
        </p:nvCxnSpPr>
        <p:spPr>
          <a:xfrm rot="10800000">
            <a:off x="9036324" y="3284430"/>
            <a:ext cx="1191896" cy="906425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2" idx="2"/>
            <a:endCxn id="14" idx="3"/>
          </p:cNvCxnSpPr>
          <p:nvPr/>
        </p:nvCxnSpPr>
        <p:spPr>
          <a:xfrm rot="5400000">
            <a:off x="2111541" y="3221855"/>
            <a:ext cx="821101" cy="16318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6394927" y="3329946"/>
            <a:ext cx="1516468" cy="702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866294" y="3343986"/>
            <a:ext cx="15154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5" idx="1"/>
          </p:cNvCxnSpPr>
          <p:nvPr/>
        </p:nvCxnSpPr>
        <p:spPr>
          <a:xfrm>
            <a:off x="1718351" y="6016678"/>
            <a:ext cx="862523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04588" y="1563822"/>
            <a:ext cx="99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승인신청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0820" y="2201453"/>
            <a:ext cx="237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멤버</a:t>
            </a:r>
            <a:r>
              <a:rPr lang="en-US" altLang="ko-KR" sz="1400" dirty="0" smtClean="0">
                <a:latin typeface="Arial Black" panose="020B0A04020102020204" pitchFamily="34" charset="0"/>
              </a:rPr>
              <a:t>,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프로젝트 번호 추가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8646" y="2160388"/>
            <a:ext cx="190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rial Black" panose="020B0A04020102020204" pitchFamily="34" charset="0"/>
              </a:rPr>
              <a:t>단계프로세스 생성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24987" y="1014537"/>
            <a:ext cx="142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rial Black" panose="020B0A04020102020204" pitchFamily="34" charset="0"/>
              </a:rPr>
              <a:t>프로젝트 시작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354" y="4770837"/>
            <a:ext cx="132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rial Black" panose="020B0A04020102020204" pitchFamily="34" charset="0"/>
              </a:rPr>
              <a:t>프로젝트 삭제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8721" y="3737642"/>
            <a:ext cx="237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멤버</a:t>
            </a:r>
            <a:r>
              <a:rPr lang="en-US" altLang="ko-KR" sz="1400" dirty="0" smtClean="0">
                <a:latin typeface="Arial Black" panose="020B0A04020102020204" pitchFamily="34" charset="0"/>
              </a:rPr>
              <a:t>,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프로젝트 번호 삭제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11395" y="3780756"/>
            <a:ext cx="96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문서 닫힘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30798" y="5506574"/>
            <a:ext cx="28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관리자 프로젝트 기본정보 수정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942C1-3E96-4FE2-A208-D84885E8335D}"/>
              </a:ext>
            </a:extLst>
          </p:cNvPr>
          <p:cNvSpPr txBox="1"/>
          <p:nvPr/>
        </p:nvSpPr>
        <p:spPr>
          <a:xfrm>
            <a:off x="709523" y="3856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통합검색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844" y="2848471"/>
            <a:ext cx="875396" cy="875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9515" y="3782105"/>
            <a:ext cx="23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게시판 테이블 리스트화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42" y="1305408"/>
            <a:ext cx="654425" cy="65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1572" y="2004100"/>
            <a:ext cx="119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 검색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00" y="5159297"/>
            <a:ext cx="728303" cy="7283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00" y="5159295"/>
            <a:ext cx="728303" cy="7283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564" y="5159296"/>
            <a:ext cx="728303" cy="728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45331" y="6070611"/>
            <a:ext cx="6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제목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94564" y="6070611"/>
            <a:ext cx="870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73205" y="6070611"/>
            <a:ext cx="6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본문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0158049" y="2311877"/>
            <a:ext cx="3987" cy="42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50051" y="4683147"/>
            <a:ext cx="2008663" cy="2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250051" y="4683147"/>
            <a:ext cx="0" cy="29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0223279" y="4239491"/>
            <a:ext cx="1376" cy="7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258714" y="4706897"/>
            <a:ext cx="0" cy="29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36" y="1788457"/>
            <a:ext cx="7589118" cy="42950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129" y="1305408"/>
            <a:ext cx="2038580" cy="4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문경훈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1245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이광현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624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-5RarxBEgFljrGafuxo4VP6EhZH9HJBc7maKxZp1KK4WcrAxImPuXS_2j9yBWQIW475n1mJwpFXBStH343Kg6A-vO77c4ESyIS9pqBwb7JTEw3h_N6bTy2nYIKg6xxEfCHa9khtWuOMu_nt3JWzNOlE79A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866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4740" y="128510"/>
            <a:ext cx="2894901" cy="52011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작업 생성 프로세스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04194" y="2101398"/>
            <a:ext cx="9808685" cy="2500587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64481" y="2448291"/>
            <a:ext cx="1215520" cy="2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작업 정보 입력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487680" y="1722950"/>
            <a:ext cx="2146383" cy="37844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트랜잭션 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679901" y="2576440"/>
            <a:ext cx="484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27818" y="2105093"/>
            <a:ext cx="886495" cy="953831"/>
            <a:chOff x="800862" y="1831125"/>
            <a:chExt cx="886495" cy="9538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743" y="1831125"/>
              <a:ext cx="506735" cy="50673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800862" y="2337860"/>
              <a:ext cx="886495" cy="447096"/>
            </a:xfrm>
            <a:prstGeom prst="rect">
              <a:avLst/>
            </a:prstGeom>
            <a:solidFill>
              <a:schemeClr val="tx2"/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프로젝트 인원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033864" y="2448290"/>
            <a:ext cx="1160950" cy="2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Task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6449219" y="3024866"/>
            <a:ext cx="1909597" cy="500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Task sub(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공동작업자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O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ko-KR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생성 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  <a:p>
            <a:pPr algn="ctr"/>
            <a:r>
              <a:rPr lang="ko-KR" altLang="en-US" sz="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공동작업자</a:t>
            </a:r>
            <a:r>
              <a:rPr lang="ko-KR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수 만큼 다중 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row Insert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359499" y="2585085"/>
            <a:ext cx="1653181" cy="450325"/>
          </a:xfrm>
          <a:prstGeom prst="bentConnector3">
            <a:avLst>
              <a:gd name="adj1" fmla="val 1007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08959" y="645862"/>
            <a:ext cx="104811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하나의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작업에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Task_Table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) 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대하여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공동작업자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TaskSub_Table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있고         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첨부파일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(Task Attach)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가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있을 수 있다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                   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→ 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하나의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생성 시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개 테이블에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insert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및 다중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row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Insert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해야하는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상황 발생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한 개의 서비스에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트랜잭션 처리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264375" y="2572720"/>
            <a:ext cx="369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634063" y="2440850"/>
            <a:ext cx="1724753" cy="263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Task sub(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공동작업자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생성 </a:t>
            </a:r>
            <a:r>
              <a:rPr lang="en-US" altLang="ko-KR" sz="800" dirty="0">
                <a:solidFill>
                  <a:schemeClr val="tx1"/>
                </a:solidFill>
              </a:rPr>
              <a:t>X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401301" y="2568527"/>
            <a:ext cx="249187" cy="1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5527291" y="2735837"/>
            <a:ext cx="921928" cy="442649"/>
          </a:xfrm>
          <a:prstGeom prst="bentConnector3">
            <a:avLst>
              <a:gd name="adj1" fmla="val -4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186089" y="3058924"/>
            <a:ext cx="1542004" cy="323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첨부파일이 존재 </a:t>
            </a:r>
            <a:r>
              <a:rPr lang="en-US" altLang="ko-KR" sz="1000" dirty="0" smtClean="0"/>
              <a:t>O / X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393635" y="3275284"/>
            <a:ext cx="792454" cy="38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0096500" y="3382627"/>
            <a:ext cx="30914" cy="1637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662160" y="3382627"/>
            <a:ext cx="0" cy="47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075421" y="5019952"/>
            <a:ext cx="2058716" cy="263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Task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생성완료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8611036" y="3855497"/>
            <a:ext cx="1326762" cy="41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Task attach(</a:t>
            </a:r>
            <a:r>
              <a:rPr lang="ko-KR" altLang="en-US" sz="8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다중 </a:t>
            </a:r>
            <a:r>
              <a:rPr lang="en-US" altLang="ko-KR" sz="800" dirty="0" smtClean="0">
                <a:solidFill>
                  <a:schemeClr val="tx1"/>
                </a:solidFill>
              </a:rPr>
              <a:t>row)insert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9555480" y="4272405"/>
            <a:ext cx="22860" cy="747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665219" y="2464087"/>
            <a:ext cx="1074893" cy="240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유효성 검증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806415" y="2580124"/>
            <a:ext cx="247155" cy="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0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5625" y="166323"/>
            <a:ext cx="5151236" cy="3186477"/>
            <a:chOff x="0" y="83890"/>
            <a:chExt cx="7784394" cy="4144161"/>
          </a:xfrm>
        </p:grpSpPr>
        <p:pic>
          <p:nvPicPr>
            <p:cNvPr id="2050" name="Picture 2" descr="https://lh7-us.googleusercontent.com/nVqB3O-Db9T_olO8dtX7ZMTkIxTnVASDA8o8JXZ_GvCN9Xpwo60pIcugL5AlmHUTHwWoA2VbNSUV_Z61zbvBrHJLEXbuMdjFc7aJ8kg3Eza689J9RWwtlnHqv9Wx_q0kJ6bQrzCYsuoCzmMOPWfQpXMweg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890"/>
              <a:ext cx="6878972" cy="4144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753478" y="3007215"/>
              <a:ext cx="1116838" cy="935924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57708" y="2312994"/>
              <a:ext cx="1870745" cy="553673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74030" y="3743517"/>
              <a:ext cx="925218" cy="1941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Task</a:t>
              </a:r>
              <a:endParaRPr lang="ko-KR" altLang="en-US" sz="1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47994" y="2614136"/>
              <a:ext cx="1136400" cy="25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TaskSub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0316" y="3690609"/>
              <a:ext cx="1431108" cy="2092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Task attach</a:t>
              </a:r>
              <a:endParaRPr lang="ko-KR" altLang="en-US" sz="10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05625" y="3406251"/>
            <a:ext cx="92735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insert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할 시 공통적으로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project_id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필요 그 중에서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project_id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원래 있던 값을 가져와서 사용하면 되지만</a:t>
            </a:r>
            <a:endParaRPr lang="ko-KR" altLang="en-US" sz="1200" dirty="0" smtClean="0"/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Task Table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생성 시 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MAX+1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형식으로 생성이 되는데 이 값을 똑같이 가져다 나머지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개의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넣어야 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ko-KR" altLang="en-US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task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할떄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max+1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을 하고 그 이후 두개의 테이블은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max+1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이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커밋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된 후 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값을 가져오면 같은 값을 가져오게 된다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200" dirty="0" smtClean="0"/>
          </a:p>
          <a:p>
            <a:pPr marL="228600" indent="-228600">
              <a:buAutoNum type="arabicPeriod" startAt="2"/>
            </a:pP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task_sub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는 체크박스 형식으로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user_id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를 리스트로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입력받아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List&lt;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taskSub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&gt;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형식으로 순서대로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 </a:t>
            </a:r>
          </a:p>
          <a:p>
            <a:pPr marL="228600" indent="-228600">
              <a:buAutoNum type="arabicPeriod" startAt="2"/>
            </a:pPr>
            <a:endParaRPr lang="en-US" altLang="ko-KR" sz="12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3.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먼저 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task_attac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값을 가져옴</a:t>
            </a:r>
            <a:endParaRPr lang="en-US" altLang="ko-KR" sz="1200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smtClean="0"/>
              <a:t>3.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task_attach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인 첨부파일 같은 경우는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pk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project_id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attach_no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이렇게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개인데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 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파일이 리스트 형식으로 넘어온다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그냥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문을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번 처리하여 할 수도 있지만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  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다른 방법이 없을까 생각 하던 중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예를 들어 파일이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개가 들어온다고 가정 시 현재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값ㅇㄹ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task_attac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에 값을 담으면서 따로 순서대로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max+1, max+2, max+3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처럼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씩 커지게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java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에서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pk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설정후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다중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를 한다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/>
          </a:p>
        </p:txBody>
      </p:sp>
      <p:sp>
        <p:nvSpPr>
          <p:cNvPr id="8" name="L 도형 7"/>
          <p:cNvSpPr/>
          <p:nvPr/>
        </p:nvSpPr>
        <p:spPr>
          <a:xfrm rot="5400000">
            <a:off x="1059831" y="-343665"/>
            <a:ext cx="2677893" cy="4386305"/>
          </a:xfrm>
          <a:prstGeom prst="corner">
            <a:avLst>
              <a:gd name="adj1" fmla="val 115989"/>
              <a:gd name="adj2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96763" y="1482507"/>
            <a:ext cx="5551178" cy="164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(service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task_create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(){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(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트랜잭션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000" dirty="0"/>
          </a:p>
          <a:p>
            <a:pPr lvl="1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1.task_create              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 = max+1</a:t>
            </a:r>
            <a:endParaRPr lang="en-US" altLang="ko-KR" sz="1000" dirty="0"/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 2.task sub create  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&lt;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 max</a:t>
            </a:r>
            <a:endParaRPr lang="en-US" altLang="ko-KR" sz="1000" dirty="0"/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 3. task </a:t>
            </a:r>
            <a:r>
              <a:rPr lang="en-US" altLang="ko-KR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getmaxid</a:t>
            </a:r>
            <a:endParaRPr lang="en-US" altLang="ko-KR" sz="1000" dirty="0"/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 4.task attach create 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&lt; 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max ,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attach_no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+=1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ko-KR" sz="1000" dirty="0"/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86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4740" y="128510"/>
            <a:ext cx="2894901" cy="52011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작업 수정 프로세스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9328" y="1722950"/>
            <a:ext cx="9801489" cy="3344350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44476" y="2245940"/>
            <a:ext cx="1688456" cy="2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작업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수정정보</a:t>
            </a:r>
            <a:r>
              <a:rPr lang="ko-KR" altLang="en-US" sz="1000" dirty="0" smtClean="0">
                <a:solidFill>
                  <a:schemeClr val="tx1"/>
                </a:solidFill>
              </a:rPr>
              <a:t> 입력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487680" y="1722950"/>
            <a:ext cx="2146383" cy="37844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트랜잭션 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77974" y="2400795"/>
            <a:ext cx="331336" cy="7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642" y="1859824"/>
            <a:ext cx="814868" cy="953831"/>
            <a:chOff x="800862" y="1831125"/>
            <a:chExt cx="886495" cy="9538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743" y="1831125"/>
              <a:ext cx="506735" cy="50673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800862" y="2337860"/>
              <a:ext cx="886495" cy="447096"/>
            </a:xfrm>
            <a:prstGeom prst="rect">
              <a:avLst/>
            </a:prstGeom>
            <a:solidFill>
              <a:schemeClr val="tx2"/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프로젝트 인원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314949" y="2448291"/>
            <a:ext cx="796591" cy="20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708959" y="645862"/>
            <a:ext cx="104811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하나의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작업에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Task_Table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) 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대하여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공동작업자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TaskSub_Table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있고         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첨부파일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(Task Attach)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가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있을 수 있다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                   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→ 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하나의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생성 시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개 테이블에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및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다중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row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Insert, Delete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해야하는 상황 발생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한 개의 서비스에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트랜잭션 처리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111541" y="2572720"/>
            <a:ext cx="369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481228" y="2408235"/>
            <a:ext cx="1965861" cy="303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우선 기존에 있던 모든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공동작업자</a:t>
            </a:r>
            <a:r>
              <a:rPr lang="ko-KR" altLang="en-US" sz="1000" dirty="0" smtClean="0">
                <a:solidFill>
                  <a:schemeClr val="tx1"/>
                </a:solidFill>
              </a:rPr>
              <a:t> 다중 </a:t>
            </a:r>
            <a:r>
              <a:rPr lang="en-US" altLang="ko-KR" sz="1000" dirty="0" smtClean="0">
                <a:solidFill>
                  <a:schemeClr val="tx1"/>
                </a:solidFill>
              </a:rPr>
              <a:t>row delete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>
            <a:endCxn id="144" idx="1"/>
          </p:cNvCxnSpPr>
          <p:nvPr/>
        </p:nvCxnSpPr>
        <p:spPr>
          <a:xfrm flipV="1">
            <a:off x="3260202" y="2461534"/>
            <a:ext cx="405017" cy="10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522726" y="2539543"/>
            <a:ext cx="588100" cy="2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9138344" y="2271210"/>
            <a:ext cx="1172693" cy="662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사용자가 입력한 공동작업자들 수에 따라 </a:t>
            </a:r>
            <a:r>
              <a:rPr lang="en-US" altLang="ko-KR" sz="1000" dirty="0" smtClean="0">
                <a:solidFill>
                  <a:schemeClr val="tx1"/>
                </a:solidFill>
              </a:rPr>
              <a:t>Insert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/>
          <p:nvPr/>
        </p:nvCxnSpPr>
        <p:spPr>
          <a:xfrm rot="10800000" flipV="1">
            <a:off x="8864230" y="2961495"/>
            <a:ext cx="576495" cy="279167"/>
          </a:xfrm>
          <a:prstGeom prst="bentConnector3">
            <a:avLst>
              <a:gd name="adj1" fmla="val 37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850915" y="3086063"/>
            <a:ext cx="1965861" cy="303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추가 파일만 있는 경우 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6850915" y="3531846"/>
            <a:ext cx="1965861" cy="303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삭제할 파일만 </a:t>
            </a:r>
            <a:r>
              <a:rPr lang="ko-KR" altLang="en-US" sz="1000" dirty="0">
                <a:solidFill>
                  <a:schemeClr val="tx1"/>
                </a:solidFill>
              </a:rPr>
              <a:t>있는 경우 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6844494" y="3942035"/>
            <a:ext cx="2019736" cy="303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 삭제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 둘다 있는  </a:t>
            </a:r>
            <a:r>
              <a:rPr lang="ko-KR" altLang="en-US" sz="1000" dirty="0">
                <a:solidFill>
                  <a:schemeClr val="tx1"/>
                </a:solidFill>
              </a:rPr>
              <a:t>경우 </a:t>
            </a:r>
            <a:endParaRPr lang="ko-KR" altLang="en-US" sz="1000" dirty="0"/>
          </a:p>
        </p:txBody>
      </p:sp>
      <p:cxnSp>
        <p:nvCxnSpPr>
          <p:cNvPr id="88" name="직선 화살표 연결선 76"/>
          <p:cNvCxnSpPr/>
          <p:nvPr/>
        </p:nvCxnSpPr>
        <p:spPr>
          <a:xfrm rot="10800000" flipV="1">
            <a:off x="8875633" y="2961494"/>
            <a:ext cx="901960" cy="609416"/>
          </a:xfrm>
          <a:prstGeom prst="bentConnector3">
            <a:avLst>
              <a:gd name="adj1" fmla="val 1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76"/>
          <p:cNvCxnSpPr/>
          <p:nvPr/>
        </p:nvCxnSpPr>
        <p:spPr>
          <a:xfrm rot="10800000" flipV="1">
            <a:off x="8844294" y="2933699"/>
            <a:ext cx="1241874" cy="1058130"/>
          </a:xfrm>
          <a:prstGeom prst="bentConnector3">
            <a:avLst>
              <a:gd name="adj1" fmla="val 15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5813265" y="3237961"/>
            <a:ext cx="1031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5780770" y="3722981"/>
            <a:ext cx="1031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5819686" y="4048152"/>
            <a:ext cx="1031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4339741" y="3650763"/>
            <a:ext cx="1475092" cy="436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물리적 파일 삭제 </a:t>
            </a:r>
            <a:endParaRPr lang="ko-KR" altLang="en-US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2985891" y="3531847"/>
            <a:ext cx="948641" cy="47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r>
              <a:rPr lang="ko-KR" altLang="en-US" sz="1000" dirty="0" smtClean="0">
                <a:solidFill>
                  <a:schemeClr val="tx1"/>
                </a:solidFill>
              </a:rPr>
              <a:t> 삭제 </a:t>
            </a:r>
            <a:endParaRPr lang="ko-KR" altLang="en-US" sz="1000" dirty="0"/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3934532" y="3835642"/>
            <a:ext cx="427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4332472" y="3125464"/>
            <a:ext cx="1475092" cy="287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파일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다중</a:t>
            </a:r>
            <a:r>
              <a:rPr lang="en-US" altLang="ko-KR" sz="1000" dirty="0">
                <a:solidFill>
                  <a:schemeClr val="tx1"/>
                </a:solidFill>
              </a:rPr>
              <a:t>) Inert</a:t>
            </a:r>
            <a:endParaRPr lang="ko-KR" altLang="en-US" sz="1000" dirty="0"/>
          </a:p>
        </p:txBody>
      </p:sp>
      <p:cxnSp>
        <p:nvCxnSpPr>
          <p:cNvPr id="116" name="직선 화살표 연결선 115"/>
          <p:cNvCxnSpPr/>
          <p:nvPr/>
        </p:nvCxnSpPr>
        <p:spPr>
          <a:xfrm flipH="1" flipV="1">
            <a:off x="2563297" y="3943151"/>
            <a:ext cx="381249" cy="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1143642" y="3686149"/>
            <a:ext cx="1366221" cy="358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다중</a:t>
            </a:r>
            <a:r>
              <a:rPr lang="en-US" altLang="ko-KR" sz="1000" dirty="0" smtClean="0">
                <a:solidFill>
                  <a:schemeClr val="tx1"/>
                </a:solidFill>
              </a:rPr>
              <a:t>) Inert</a:t>
            </a:r>
            <a:endParaRPr lang="ko-KR" altLang="en-US" sz="1000" dirty="0"/>
          </a:p>
        </p:txBody>
      </p:sp>
      <p:cxnSp>
        <p:nvCxnSpPr>
          <p:cNvPr id="126" name="직선 화살표 연결선 125"/>
          <p:cNvCxnSpPr/>
          <p:nvPr/>
        </p:nvCxnSpPr>
        <p:spPr>
          <a:xfrm flipH="1">
            <a:off x="563880" y="3250507"/>
            <a:ext cx="3734348" cy="8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H="1">
            <a:off x="595498" y="3963679"/>
            <a:ext cx="527661" cy="7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 flipV="1">
            <a:off x="563880" y="3570911"/>
            <a:ext cx="2422011" cy="10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H="1" flipV="1">
            <a:off x="3911392" y="3966330"/>
            <a:ext cx="421080" cy="28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113980" y="3125465"/>
            <a:ext cx="514831" cy="957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작업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수정완료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3665219" y="2374144"/>
            <a:ext cx="1074893" cy="174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유효성 검증</a:t>
            </a:r>
            <a:endParaRPr lang="ko-KR" altLang="en-US" sz="1000" dirty="0"/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4815237" y="2535823"/>
            <a:ext cx="442443" cy="3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7923" y="93743"/>
            <a:ext cx="5194675" cy="2878460"/>
            <a:chOff x="287923" y="86123"/>
            <a:chExt cx="5194675" cy="2878460"/>
          </a:xfrm>
        </p:grpSpPr>
        <p:pic>
          <p:nvPicPr>
            <p:cNvPr id="3074" name="Picture 2" descr="https://lh7-us.googleusercontent.com/CtXwZ982mMQrLO5ttmbGCLRhpGQ5Lqjf-Zgq554SwaCNH5v5wHsvCiFVYzWN-mak3gS3EeAIop0RMuyGRnEIElw06lISVvJvsnb1XfdKWxPtrG8oAQerkUjGG3-ZPf-s4kfpG_aMMDjnpqkkK94Wg-3sig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23" y="86123"/>
              <a:ext cx="4410474" cy="287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352142" y="1615861"/>
              <a:ext cx="1870745" cy="656594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52141" y="2272455"/>
              <a:ext cx="1870746" cy="593085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L 도형 3"/>
            <p:cNvSpPr/>
            <p:nvPr/>
          </p:nvSpPr>
          <p:spPr>
            <a:xfrm rot="5400000">
              <a:off x="1488071" y="-333106"/>
              <a:ext cx="2133603" cy="3714217"/>
            </a:xfrm>
            <a:prstGeom prst="corner">
              <a:avLst>
                <a:gd name="adj1" fmla="val 115989"/>
                <a:gd name="adj2" fmla="val 5359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81200" y="2590804"/>
              <a:ext cx="586740" cy="160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Task</a:t>
              </a:r>
              <a:endParaRPr lang="ko-KR" altLang="en-US" sz="1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98397" y="1615861"/>
              <a:ext cx="681323" cy="161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TaskSub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37014" y="2331720"/>
              <a:ext cx="845584" cy="144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Task attach</a:t>
              </a:r>
              <a:endParaRPr lang="ko-KR" altLang="en-US" sz="1000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848358" y="464820"/>
            <a:ext cx="3788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(service</a:t>
            </a:r>
            <a:r>
              <a:rPr lang="ko-KR" altLang="en-US" sz="1000" dirty="0"/>
              <a:t>함수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 err="1" smtClean="0"/>
              <a:t>task_update</a:t>
            </a:r>
            <a:r>
              <a:rPr lang="en-US" altLang="ko-KR" sz="1000" dirty="0" smtClean="0"/>
              <a:t>(){</a:t>
            </a:r>
            <a:endParaRPr lang="en-US" altLang="ko-KR" sz="1000" dirty="0"/>
          </a:p>
          <a:p>
            <a:r>
              <a:rPr lang="en-US" altLang="ko-KR" sz="1000" dirty="0"/>
              <a:t> (</a:t>
            </a:r>
            <a:r>
              <a:rPr lang="ko-KR" altLang="en-US" sz="1000" dirty="0"/>
              <a:t>트랜잭션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r>
              <a:rPr lang="ko-KR" altLang="en-US" sz="1000" dirty="0"/>
              <a:t>  </a:t>
            </a:r>
            <a:r>
              <a:rPr lang="en-US" altLang="ko-KR" sz="1000" dirty="0"/>
              <a:t>1.task_update               &lt; </a:t>
            </a:r>
            <a:r>
              <a:rPr lang="en-US" altLang="ko-KR" sz="1000" dirty="0" err="1"/>
              <a:t>task_id</a:t>
            </a:r>
            <a:r>
              <a:rPr lang="en-US" altLang="ko-KR" sz="1000" dirty="0"/>
              <a:t> = max+1</a:t>
            </a:r>
          </a:p>
          <a:p>
            <a:r>
              <a:rPr lang="en-US" altLang="ko-KR" sz="1000" dirty="0"/>
              <a:t>  2.task sub 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 </a:t>
            </a:r>
          </a:p>
          <a:p>
            <a:r>
              <a:rPr lang="en-US" altLang="ko-KR" sz="1000" dirty="0"/>
              <a:t>  3. task sub insert   </a:t>
            </a:r>
            <a:r>
              <a:rPr lang="en-US" altLang="ko-KR" sz="1000" dirty="0" smtClean="0"/>
              <a:t>        &lt;- </a:t>
            </a:r>
            <a:r>
              <a:rPr lang="en-US" altLang="ko-KR" sz="1000" dirty="0" err="1"/>
              <a:t>task_id</a:t>
            </a:r>
            <a:r>
              <a:rPr lang="en-US" altLang="ko-KR" sz="1000" dirty="0"/>
              <a:t>  max</a:t>
            </a:r>
          </a:p>
          <a:p>
            <a:r>
              <a:rPr lang="en-US" altLang="ko-KR" sz="1000" dirty="0"/>
              <a:t>  4. task attach delete.</a:t>
            </a:r>
          </a:p>
          <a:p>
            <a:r>
              <a:rPr lang="en-US" altLang="ko-KR" sz="1000" dirty="0"/>
              <a:t>  5, task </a:t>
            </a:r>
            <a:r>
              <a:rPr lang="en-US" altLang="ko-KR" sz="1000" dirty="0" err="1"/>
              <a:t>getmaxid</a:t>
            </a:r>
            <a:endParaRPr lang="en-US" altLang="ko-KR" sz="1000" dirty="0"/>
          </a:p>
          <a:p>
            <a:r>
              <a:rPr lang="en-US" altLang="ko-KR" sz="1000" dirty="0"/>
              <a:t>  6 .task attach create &lt;- </a:t>
            </a:r>
            <a:r>
              <a:rPr lang="en-US" altLang="ko-KR" sz="1000" dirty="0" err="1"/>
              <a:t>task_id</a:t>
            </a:r>
            <a:r>
              <a:rPr lang="en-US" altLang="ko-KR" sz="1000" dirty="0"/>
              <a:t>  max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1807" y="3038943"/>
            <a:ext cx="9662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Task update</a:t>
            </a:r>
            <a:r>
              <a:rPr lang="ko-KR" altLang="en-US" sz="1200" dirty="0" smtClean="0"/>
              <a:t>는 일반적인 </a:t>
            </a:r>
            <a:r>
              <a:rPr lang="en-US" altLang="ko-KR" sz="1200" dirty="0" smtClean="0"/>
              <a:t>update</a:t>
            </a:r>
            <a:r>
              <a:rPr lang="ko-KR" altLang="en-US" sz="1200" dirty="0" smtClean="0"/>
              <a:t>와 같다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endParaRPr lang="ko-KR" altLang="en-US" sz="1200" dirty="0"/>
          </a:p>
          <a:p>
            <a:pPr marL="228600" indent="-228600">
              <a:buAutoNum type="arabicPeriod" startAt="2"/>
            </a:pPr>
            <a:r>
              <a:rPr lang="en-US" altLang="ko-KR" sz="1200" dirty="0" err="1" smtClean="0"/>
              <a:t>Task_sub</a:t>
            </a:r>
            <a:r>
              <a:rPr lang="ko-KR" altLang="en-US" sz="1200" dirty="0" smtClean="0"/>
              <a:t>는 먼저 일반적인 </a:t>
            </a:r>
            <a:r>
              <a:rPr lang="en-US" altLang="ko-KR" sz="1200" dirty="0" smtClean="0"/>
              <a:t>update</a:t>
            </a:r>
            <a:r>
              <a:rPr lang="ko-KR" altLang="en-US" sz="1200" dirty="0" smtClean="0"/>
              <a:t>개념과 차이가 있는데 한 개의 필드가 아니라 하나의 테이블에 수정을 하는 것이기 때문에 공동작업자를 없애거나 더 추가하면 </a:t>
            </a:r>
            <a:r>
              <a:rPr lang="en-US" altLang="ko-KR" sz="1200" dirty="0" smtClean="0"/>
              <a:t>update</a:t>
            </a:r>
            <a:r>
              <a:rPr lang="ko-KR" altLang="en-US" sz="1200" dirty="0" smtClean="0"/>
              <a:t>개념이 아니라 </a:t>
            </a:r>
            <a:r>
              <a:rPr lang="en-US" altLang="ko-KR" sz="1200" dirty="0" smtClean="0"/>
              <a:t>insert 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delete </a:t>
            </a:r>
            <a:r>
              <a:rPr lang="ko-KR" altLang="en-US" sz="1200" dirty="0" smtClean="0"/>
              <a:t>하는 것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먼저 해당 작업에 대한 공동작업자를 모두 </a:t>
            </a:r>
            <a:r>
              <a:rPr lang="en-US" altLang="ko-KR" sz="1200" dirty="0"/>
              <a:t>delete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228600" indent="-228600">
              <a:buAutoNum type="arabicPeriod" startAt="2"/>
            </a:pPr>
            <a:endParaRPr lang="en-US" altLang="ko-KR" sz="1200" dirty="0"/>
          </a:p>
          <a:p>
            <a:pPr marL="228600" indent="-228600">
              <a:buAutoNum type="arabicPeriod" startAt="3"/>
            </a:pPr>
            <a:r>
              <a:rPr lang="ko-KR" altLang="en-US" sz="1200" dirty="0" smtClean="0"/>
              <a:t>그 후  </a:t>
            </a:r>
            <a:r>
              <a:rPr lang="ko-KR" altLang="en-US" sz="1200" dirty="0"/>
              <a:t>사용자가 입력한 데이터를 바탕으로 다시 </a:t>
            </a:r>
            <a:r>
              <a:rPr lang="en-US" altLang="ko-KR" sz="1200" dirty="0"/>
              <a:t>insert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/>
          </a:p>
          <a:p>
            <a:pPr marL="228600" indent="-228600">
              <a:buAutoNum type="arabicPeriod" startAt="3"/>
            </a:pPr>
            <a:r>
              <a:rPr lang="ko-KR" altLang="en-US" sz="1200" dirty="0" smtClean="0"/>
              <a:t>삭제할 파일이 있는 경우 실제 저장된 이미지를 찾아 삭제하고  그 이후 에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저장된 값을 삭제한다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 smtClean="0"/>
              <a:t>5.  </a:t>
            </a:r>
            <a:r>
              <a:rPr lang="ko-KR" altLang="en-US" sz="1200" dirty="0" smtClean="0"/>
              <a:t>우선 현재 </a:t>
            </a:r>
            <a:r>
              <a:rPr lang="en-US" altLang="ko-KR" sz="1200" dirty="0" smtClean="0"/>
              <a:t>attach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max</a:t>
            </a:r>
            <a:r>
              <a:rPr lang="ko-KR" altLang="en-US" sz="1200" dirty="0" smtClean="0"/>
              <a:t>값을 가져옴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6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파일이 리스트 형식으로 </a:t>
            </a:r>
            <a:r>
              <a:rPr lang="ko-KR" altLang="en-US" sz="1200" dirty="0" smtClean="0"/>
              <a:t>넘어오는데 </a:t>
            </a:r>
            <a:r>
              <a:rPr lang="ko-KR" altLang="en-US" sz="1200" dirty="0" err="1"/>
              <a:t>예를들어</a:t>
            </a:r>
            <a:r>
              <a:rPr lang="ko-KR" altLang="en-US" sz="1200" dirty="0"/>
              <a:t> 파일이 </a:t>
            </a:r>
            <a:r>
              <a:rPr lang="en-US" altLang="ko-KR" sz="1200" dirty="0"/>
              <a:t>3</a:t>
            </a:r>
            <a:r>
              <a:rPr lang="ko-KR" altLang="en-US" sz="1200" dirty="0"/>
              <a:t>개가 들어온다고 </a:t>
            </a:r>
            <a:r>
              <a:rPr lang="ko-KR" altLang="en-US" sz="1200" dirty="0" err="1"/>
              <a:t>가정햇을때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가져온 </a:t>
            </a:r>
            <a:r>
              <a:rPr lang="en-US" altLang="ko-KR" sz="1200" dirty="0" smtClean="0"/>
              <a:t>max</a:t>
            </a:r>
            <a:r>
              <a:rPr lang="ko-KR" altLang="en-US" sz="1200" dirty="0" smtClean="0"/>
              <a:t>에 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1, 2, 3, </a:t>
            </a:r>
            <a:r>
              <a:rPr lang="ko-KR" altLang="en-US" sz="1200" dirty="0" smtClean="0"/>
              <a:t>순서대로 더하면서 </a:t>
            </a:r>
            <a:r>
              <a:rPr lang="en-US" altLang="ko-KR" sz="1200" dirty="0" err="1" smtClean="0"/>
              <a:t>pk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값을 직접 설정해준 후 다중 </a:t>
            </a:r>
            <a:r>
              <a:rPr lang="en-US" altLang="ko-KR" sz="1200" dirty="0"/>
              <a:t>insert</a:t>
            </a:r>
            <a:r>
              <a:rPr lang="ko-KR" altLang="en-US" sz="1200" dirty="0"/>
              <a:t>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87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4740" y="128510"/>
            <a:ext cx="2894901" cy="52011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프로젝트 보드 프로세스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759748"/>
            <a:ext cx="5924550" cy="3290543"/>
          </a:xfrm>
          <a:prstGeom prst="rect">
            <a:avLst/>
          </a:prstGeom>
        </p:spPr>
      </p:pic>
      <p:sp>
        <p:nvSpPr>
          <p:cNvPr id="12" name="사각형 설명선 11"/>
          <p:cNvSpPr/>
          <p:nvPr/>
        </p:nvSpPr>
        <p:spPr>
          <a:xfrm>
            <a:off x="874711" y="1236650"/>
            <a:ext cx="2555875" cy="796925"/>
          </a:xfrm>
          <a:prstGeom prst="wedgeRectCallout">
            <a:avLst>
              <a:gd name="adj1" fmla="val 52327"/>
              <a:gd name="adj2" fmla="val 1291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</a:t>
            </a:r>
            <a:r>
              <a:rPr lang="ko-KR" altLang="en-US" sz="1000" dirty="0" smtClean="0"/>
              <a:t>의 시작일과 마감일을 가져와 </a:t>
            </a:r>
            <a:r>
              <a:rPr lang="en-US" altLang="ko-KR" sz="1000" dirty="0" smtClean="0"/>
              <a:t>Date</a:t>
            </a:r>
            <a:r>
              <a:rPr lang="ko-KR" altLang="en-US" sz="1000" dirty="0" smtClean="0"/>
              <a:t>타입 전처리</a:t>
            </a:r>
            <a:endParaRPr lang="ko-KR" altLang="en-US" sz="1000" dirty="0"/>
          </a:p>
        </p:txBody>
      </p:sp>
      <p:sp>
        <p:nvSpPr>
          <p:cNvPr id="13" name="사각형 설명선 12"/>
          <p:cNvSpPr/>
          <p:nvPr/>
        </p:nvSpPr>
        <p:spPr>
          <a:xfrm>
            <a:off x="-117686" y="4405020"/>
            <a:ext cx="2498935" cy="1443330"/>
          </a:xfrm>
          <a:prstGeom prst="wedgeRectCallout">
            <a:avLst>
              <a:gd name="adj1" fmla="val 59066"/>
              <a:gd name="adj2" fmla="val 633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작업목록 </a:t>
            </a:r>
            <a:r>
              <a:rPr lang="ko-KR" altLang="en-US" sz="1100" dirty="0" smtClean="0"/>
              <a:t>불러온 후 프로젝트 단계별 </a:t>
            </a:r>
            <a:r>
              <a:rPr lang="ko-KR" altLang="en-US" sz="1100" smtClean="0"/>
              <a:t>작업을 </a:t>
            </a:r>
            <a:r>
              <a:rPr lang="en-US" altLang="ko-KR" sz="1100" smtClean="0"/>
              <a:t>Map&lt;String , List&lt;Task&gt;&gt;</a:t>
            </a:r>
          </a:p>
          <a:p>
            <a:pPr algn="ctr"/>
            <a:r>
              <a:rPr lang="ko-KR" altLang="en-US" sz="1100" smtClean="0"/>
              <a:t>형태로 </a:t>
            </a:r>
            <a:r>
              <a:rPr lang="ko-KR" altLang="en-US" sz="1100" dirty="0" err="1" smtClean="0"/>
              <a:t>전처리하여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java script</a:t>
            </a:r>
            <a:r>
              <a:rPr lang="ko-KR" altLang="en-US" sz="1100" dirty="0" smtClean="0"/>
              <a:t>로 동적으로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생성하여 보여줌  </a:t>
            </a:r>
            <a:endParaRPr lang="ko-KR" altLang="en-US" sz="1100" dirty="0"/>
          </a:p>
        </p:txBody>
      </p:sp>
      <p:sp>
        <p:nvSpPr>
          <p:cNvPr id="14" name="사각형 설명선 13"/>
          <p:cNvSpPr/>
          <p:nvPr/>
        </p:nvSpPr>
        <p:spPr>
          <a:xfrm>
            <a:off x="7629525" y="1371600"/>
            <a:ext cx="3076574" cy="687399"/>
          </a:xfrm>
          <a:prstGeom prst="wedgeRectCallout">
            <a:avLst>
              <a:gd name="adj1" fmla="val -30120"/>
              <a:gd name="adj2" fmla="val 1359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프로젝트의 각 </a:t>
            </a:r>
            <a:r>
              <a:rPr lang="ko-KR" altLang="en-US" sz="1200" dirty="0" err="1" smtClean="0"/>
              <a:t>인원별</a:t>
            </a:r>
            <a:r>
              <a:rPr lang="ko-KR" altLang="en-US" sz="1200" dirty="0" smtClean="0"/>
              <a:t> </a:t>
            </a:r>
            <a:r>
              <a:rPr lang="ko-KR" altLang="en-US" sz="1200" smtClean="0"/>
              <a:t>작업의 상태별로 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 </a:t>
            </a:r>
            <a:r>
              <a:rPr lang="ko-KR" altLang="en-US" sz="1200" dirty="0" smtClean="0"/>
              <a:t>그래프로 시각화 </a:t>
            </a:r>
            <a:endParaRPr lang="ko-KR" altLang="en-US" sz="1200" dirty="0"/>
          </a:p>
        </p:txBody>
      </p:sp>
      <p:sp>
        <p:nvSpPr>
          <p:cNvPr id="15" name="사각형 설명선 14"/>
          <p:cNvSpPr/>
          <p:nvPr/>
        </p:nvSpPr>
        <p:spPr>
          <a:xfrm>
            <a:off x="4390230" y="1160475"/>
            <a:ext cx="2130425" cy="847725"/>
          </a:xfrm>
          <a:prstGeom prst="wedgeRectCallout">
            <a:avLst>
              <a:gd name="adj1" fmla="val -15468"/>
              <a:gd name="adj2" fmla="val 1254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Task</a:t>
            </a:r>
            <a:r>
              <a:rPr lang="ko-KR" altLang="en-US" sz="1000" dirty="0" smtClean="0"/>
              <a:t>의 상태의 합계를 가져와 그래프로 시각화 </a:t>
            </a:r>
            <a:endParaRPr lang="ko-KR" altLang="en-US" sz="1000" dirty="0"/>
          </a:p>
        </p:txBody>
      </p:sp>
      <p:sp>
        <p:nvSpPr>
          <p:cNvPr id="17" name="사각형 설명선 16"/>
          <p:cNvSpPr/>
          <p:nvPr/>
        </p:nvSpPr>
        <p:spPr>
          <a:xfrm>
            <a:off x="9591675" y="4405020"/>
            <a:ext cx="2498935" cy="1285291"/>
          </a:xfrm>
          <a:prstGeom prst="wedgeRectCallout">
            <a:avLst>
              <a:gd name="adj1" fmla="val -61000"/>
              <a:gd name="adj2" fmla="val 7599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작업목록에</a:t>
            </a:r>
            <a:r>
              <a:rPr lang="ko-KR" altLang="en-US" sz="1100" dirty="0" smtClean="0"/>
              <a:t> 현재 진행중인 작업을 불러와 </a:t>
            </a:r>
            <a:r>
              <a:rPr lang="ko-KR" altLang="en-US" sz="1100" dirty="0" err="1" smtClean="0"/>
              <a:t>시간순으로</a:t>
            </a:r>
            <a:r>
              <a:rPr lang="ko-KR" altLang="en-US" sz="1100" dirty="0" smtClean="0"/>
              <a:t> 정렬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바로 상세페이지로 이동 가능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9" name="사각형 설명선 18"/>
          <p:cNvSpPr/>
          <p:nvPr/>
        </p:nvSpPr>
        <p:spPr>
          <a:xfrm>
            <a:off x="333374" y="3001022"/>
            <a:ext cx="1819275" cy="371475"/>
          </a:xfrm>
          <a:prstGeom prst="wedgeRectCallout">
            <a:avLst>
              <a:gd name="adj1" fmla="val 60906"/>
              <a:gd name="adj2" fmla="val 68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그래프는 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 API chart.js </a:t>
            </a:r>
            <a:r>
              <a:rPr lang="ko-KR" altLang="en-US" sz="1200" dirty="0" smtClean="0"/>
              <a:t>사용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162574"/>
            <a:ext cx="10864324" cy="58097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0575" y="171450"/>
            <a:ext cx="4946387" cy="828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작업 목록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3571875" y="2057401"/>
            <a:ext cx="1876425" cy="266699"/>
          </a:xfrm>
          <a:prstGeom prst="wedgeRectCallout">
            <a:avLst>
              <a:gd name="adj1" fmla="val -51221"/>
              <a:gd name="adj2" fmla="val -1273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조건에 따라 </a:t>
            </a:r>
            <a:r>
              <a:rPr lang="ko-KR" altLang="en-US" sz="1200" dirty="0" err="1" smtClean="0"/>
              <a:t>검색가능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" name="사각형 설명선 7"/>
          <p:cNvSpPr/>
          <p:nvPr/>
        </p:nvSpPr>
        <p:spPr>
          <a:xfrm>
            <a:off x="9458325" y="3267075"/>
            <a:ext cx="1847850" cy="228600"/>
          </a:xfrm>
          <a:prstGeom prst="wedgeRectCallout">
            <a:avLst>
              <a:gd name="adj1" fmla="val -53485"/>
              <a:gd name="adj2" fmla="val 1218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/>
              <a:t>시간순으로</a:t>
            </a:r>
            <a:r>
              <a:rPr lang="ko-KR" altLang="en-US" sz="1200" dirty="0" smtClean="0"/>
              <a:t> 정렬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87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31" y="4743450"/>
            <a:ext cx="9808440" cy="2114550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6448424" y="3840291"/>
            <a:ext cx="4572001" cy="903159"/>
          </a:xfrm>
          <a:prstGeom prst="wedgeRectCallout">
            <a:avLst>
              <a:gd name="adj1" fmla="val -35372"/>
              <a:gd name="adj2" fmla="val 1187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작업을 삭제하면 </a:t>
            </a:r>
            <a:r>
              <a:rPr lang="en-US" altLang="ko-KR" sz="1200" dirty="0" err="1" smtClean="0"/>
              <a:t>task.garage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변하고 휴지통으로 이동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영구삭제를</a:t>
            </a:r>
            <a:r>
              <a:rPr lang="ko-KR" altLang="en-US" sz="1200" dirty="0" smtClean="0"/>
              <a:t> 누르면 </a:t>
            </a:r>
            <a:r>
              <a:rPr lang="en-US" altLang="ko-KR" sz="1200" dirty="0" smtClean="0"/>
              <a:t>Delete</a:t>
            </a:r>
            <a:r>
              <a:rPr lang="ko-KR" altLang="en-US" sz="1200" dirty="0" smtClean="0"/>
              <a:t>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복구를 누르면 다시 값이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변경되면서 목록으로 이동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2339" cy="3734343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5810249" y="1068516"/>
            <a:ext cx="4572001" cy="903159"/>
          </a:xfrm>
          <a:prstGeom prst="wedgeRectCallout">
            <a:avLst>
              <a:gd name="adj1" fmla="val -71622"/>
              <a:gd name="adj2" fmla="val 428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작업 상세 내역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993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138513"/>
            <a:ext cx="12030075" cy="4614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50" y="333375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작업 타임라인 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6010275" y="876300"/>
            <a:ext cx="5495925" cy="942975"/>
          </a:xfrm>
          <a:prstGeom prst="wedgeRectCallout">
            <a:avLst>
              <a:gd name="adj1" fmla="val -62220"/>
              <a:gd name="adj2" fmla="val 1038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작업 목록을 불러온 후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javasciprt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Google chart API</a:t>
            </a:r>
            <a:r>
              <a:rPr lang="ko-KR" altLang="en-US" sz="1200" dirty="0" smtClean="0"/>
              <a:t>를 사용하여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Date </a:t>
            </a:r>
            <a:r>
              <a:rPr lang="ko-KR" altLang="en-US" sz="1200" dirty="0" smtClean="0"/>
              <a:t>필드와 필요한 데이터를  규격에 맞게 </a:t>
            </a:r>
            <a:r>
              <a:rPr lang="ko-KR" altLang="en-US" sz="1200" dirty="0" err="1" smtClean="0"/>
              <a:t>전처리하여</a:t>
            </a:r>
            <a:r>
              <a:rPr lang="ko-KR" altLang="en-US" sz="1200" dirty="0" smtClean="0"/>
              <a:t> 보여줌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04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1487" y="2356432"/>
            <a:ext cx="1885950" cy="233235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5" y="2746764"/>
            <a:ext cx="1219017" cy="1047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047" y="20024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03041" y="18177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1296" y="3878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회원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429123" y="1954797"/>
            <a:ext cx="9364121" cy="3679433"/>
            <a:chOff x="2443163" y="1744740"/>
            <a:chExt cx="9364121" cy="367943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201556" y="2167992"/>
              <a:ext cx="4077385" cy="224313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32115" y="2640163"/>
              <a:ext cx="1438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1. </a:t>
              </a:r>
              <a:r>
                <a:rPr lang="ko-KR" altLang="en-US" sz="1400" dirty="0" smtClean="0"/>
                <a:t>로그인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(request)</a:t>
              </a: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2646943" y="3201455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316" y="2535504"/>
              <a:ext cx="1405862" cy="1469764"/>
            </a:xfrm>
            <a:prstGeom prst="rect">
              <a:avLst/>
            </a:prstGeom>
          </p:spPr>
        </p:pic>
        <p:sp>
          <p:nvSpPr>
            <p:cNvPr id="27" name="오른쪽 화살표 26"/>
            <p:cNvSpPr/>
            <p:nvPr/>
          </p:nvSpPr>
          <p:spPr>
            <a:xfrm rot="20965131">
              <a:off x="8576864" y="2378877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rot="21006181">
              <a:off x="8334781" y="2009134"/>
              <a:ext cx="1680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사용자 확인</a:t>
              </a:r>
              <a:endParaRPr lang="ko-KR" altLang="en-US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1898" y="1744740"/>
              <a:ext cx="1625386" cy="1657572"/>
            </a:xfrm>
            <a:prstGeom prst="rect">
              <a:avLst/>
            </a:prstGeom>
          </p:spPr>
        </p:pic>
        <p:sp>
          <p:nvSpPr>
            <p:cNvPr id="32" name="오른쪽 화살표 31"/>
            <p:cNvSpPr/>
            <p:nvPr/>
          </p:nvSpPr>
          <p:spPr>
            <a:xfrm rot="10241772">
              <a:off x="8591318" y="2851138"/>
              <a:ext cx="1314450" cy="28574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47279" y="3874156"/>
              <a:ext cx="1416813" cy="1550017"/>
            </a:xfrm>
            <a:prstGeom prst="rect">
              <a:avLst/>
            </a:prstGeom>
          </p:spPr>
        </p:pic>
        <p:sp>
          <p:nvSpPr>
            <p:cNvPr id="34" name="오른쪽 화살표 33"/>
            <p:cNvSpPr/>
            <p:nvPr/>
          </p:nvSpPr>
          <p:spPr>
            <a:xfrm rot="707256">
              <a:off x="8655885" y="3915947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 rot="11464814">
              <a:off x="8655763" y="4279389"/>
              <a:ext cx="1314450" cy="28574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65193">
              <a:off x="8329037" y="3600033"/>
              <a:ext cx="2454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회원정보 세션 생성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 rot="565193">
              <a:off x="8467014" y="4638175"/>
              <a:ext cx="1758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세션 </a:t>
              </a:r>
              <a:r>
                <a:rPr lang="en-US" altLang="ko-KR" dirty="0" smtClean="0"/>
                <a:t>ID </a:t>
              </a:r>
              <a:r>
                <a:rPr lang="ko-KR" altLang="en-US" dirty="0" smtClean="0"/>
                <a:t>발급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43163" y="3801820"/>
              <a:ext cx="1835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5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응답 </a:t>
              </a:r>
              <a:r>
                <a:rPr lang="en-US" altLang="ko-KR" sz="1400" dirty="0" smtClean="0"/>
                <a:t>(+ </a:t>
              </a:r>
              <a:r>
                <a:rPr lang="ko-KR" altLang="en-US" sz="1400" dirty="0" smtClean="0"/>
                <a:t>세션 </a:t>
              </a:r>
              <a:r>
                <a:rPr lang="en-US" altLang="ko-KR" sz="1400" dirty="0" smtClean="0"/>
                <a:t>ID)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(response)</a:t>
              </a:r>
            </a:p>
          </p:txBody>
        </p:sp>
        <p:sp>
          <p:nvSpPr>
            <p:cNvPr id="43" name="오른쪽 화살표 42"/>
            <p:cNvSpPr/>
            <p:nvPr/>
          </p:nvSpPr>
          <p:spPr>
            <a:xfrm rot="10800000">
              <a:off x="2631292" y="3503689"/>
              <a:ext cx="1314450" cy="28574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584997" y="799002"/>
            <a:ext cx="5424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Session</a:t>
            </a:r>
            <a:r>
              <a:rPr lang="ko-KR" altLang="en-US" sz="2800" b="1" dirty="0" smtClean="0"/>
              <a:t>을 사용하여 로그인 구현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5483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강준우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81512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1. STOMP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9229" y="3059416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/topic/chat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3134" y="5132398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/topic/chat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0933" y="3557993"/>
            <a:ext cx="235373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SimpleBroker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MessageHandler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6085" y="1761818"/>
            <a:ext cx="280957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SimpAnnotationMethod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messageHandler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4064000" y="2523067"/>
            <a:ext cx="1303867" cy="923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82533" y="2800066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</a:p>
        </p:txBody>
      </p:sp>
      <p:sp>
        <p:nvSpPr>
          <p:cNvPr id="12" name="순서도: 자기 디스크 11"/>
          <p:cNvSpPr/>
          <p:nvPr/>
        </p:nvSpPr>
        <p:spPr>
          <a:xfrm>
            <a:off x="7145866" y="5130801"/>
            <a:ext cx="1303867" cy="923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72866" y="5407800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</a:p>
        </p:txBody>
      </p:sp>
      <p:sp>
        <p:nvSpPr>
          <p:cNvPr id="14" name="순서도: 직접 액세스 저장소 13"/>
          <p:cNvSpPr/>
          <p:nvPr/>
        </p:nvSpPr>
        <p:spPr>
          <a:xfrm>
            <a:off x="9721852" y="1643994"/>
            <a:ext cx="1591734" cy="9083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914464" y="1937073"/>
            <a:ext cx="103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stCxn id="6" idx="3"/>
            <a:endCxn id="10" idx="2"/>
          </p:cNvCxnSpPr>
          <p:nvPr/>
        </p:nvCxnSpPr>
        <p:spPr>
          <a:xfrm flipV="1">
            <a:off x="3622963" y="2984732"/>
            <a:ext cx="441037" cy="536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" idx="1"/>
          </p:cNvCxnSpPr>
          <p:nvPr/>
        </p:nvCxnSpPr>
        <p:spPr>
          <a:xfrm flipV="1">
            <a:off x="5350933" y="2084984"/>
            <a:ext cx="1195152" cy="923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1"/>
          </p:cNvCxnSpPr>
          <p:nvPr/>
        </p:nvCxnSpPr>
        <p:spPr>
          <a:xfrm>
            <a:off x="5367867" y="3034037"/>
            <a:ext cx="1253066" cy="847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3"/>
            <a:endCxn id="14" idx="1"/>
          </p:cNvCxnSpPr>
          <p:nvPr/>
        </p:nvCxnSpPr>
        <p:spPr>
          <a:xfrm>
            <a:off x="9355664" y="2084984"/>
            <a:ext cx="366188" cy="1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8" idx="3"/>
          </p:cNvCxnSpPr>
          <p:nvPr/>
        </p:nvCxnSpPr>
        <p:spPr>
          <a:xfrm flipH="1">
            <a:off x="8974667" y="2552328"/>
            <a:ext cx="1543052" cy="132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2"/>
            <a:endCxn id="12" idx="1"/>
          </p:cNvCxnSpPr>
          <p:nvPr/>
        </p:nvCxnSpPr>
        <p:spPr>
          <a:xfrm>
            <a:off x="7797800" y="4204324"/>
            <a:ext cx="0" cy="926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2" idx="2"/>
            <a:endCxn id="7" idx="3"/>
          </p:cNvCxnSpPr>
          <p:nvPr/>
        </p:nvCxnSpPr>
        <p:spPr>
          <a:xfrm flipH="1">
            <a:off x="3716868" y="5592466"/>
            <a:ext cx="3428998" cy="1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600512" y="5104660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534748" y="258340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49"/>
          <p:cNvSpPr txBox="1"/>
          <p:nvPr/>
        </p:nvSpPr>
        <p:spPr>
          <a:xfrm>
            <a:off x="313267" y="3557993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발신자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13267" y="5986790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수신자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69230" y="1974555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/app/chat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24" idx="3"/>
            <a:endCxn id="10" idx="2"/>
          </p:cNvCxnSpPr>
          <p:nvPr/>
        </p:nvCxnSpPr>
        <p:spPr>
          <a:xfrm>
            <a:off x="3622964" y="2436220"/>
            <a:ext cx="441036" cy="548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49134" y="2088913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03901" y="2986305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/topic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23866" y="3008516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9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1317114" y="2088516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22392" y="200815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317114" y="2670408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7761" y="2216595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98924" y="3829852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501942" y="4531885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8927" y="3000117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7501945" y="370215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3283391" y="1673099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3283391" y="1481377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3283392" y="1430578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3283391" y="1278181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568952" y="1452963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26717" y="3000117"/>
            <a:ext cx="1473200" cy="923330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r>
              <a:rPr lang="ko-KR" altLang="en-US" dirty="0" smtClean="0"/>
              <a:t>메시지 조회</a:t>
            </a:r>
            <a:endParaRPr lang="en-US" altLang="ko-KR" dirty="0" smtClean="0"/>
          </a:p>
          <a:p>
            <a:r>
              <a:rPr lang="ko-KR" altLang="en-US" dirty="0" smtClean="0"/>
              <a:t>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9817773" y="3323282"/>
            <a:ext cx="5089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1054572" y="1167568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43" y="2640016"/>
            <a:ext cx="3246389" cy="30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입장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7471311" y="4571992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4923296" y="3064939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47189" y="2635228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7501945" y="283855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93586" y="2136517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923299" y="4792138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47192" y="4362427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608920" y="3882199"/>
            <a:ext cx="2352371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/queue/chat/receive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93544" y="5078514"/>
            <a:ext cx="13483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918448" y="5539044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7509762" y="5842023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35237" y="5150712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5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71311" y="3031064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923296" y="323427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42373" y="2299755"/>
            <a:ext cx="207539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SEND:</a:t>
            </a:r>
          </a:p>
          <a:p>
            <a:r>
              <a:rPr lang="en-US" altLang="ko-KR" dirty="0" smtClean="0"/>
              <a:t>/queue/chat/send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38767" y="2804559"/>
            <a:ext cx="133400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메시지저장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08303" y="3317455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918448" y="3777984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99617" y="3535766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조회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09762" y="3996295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569" y="3948680"/>
            <a:ext cx="2554562" cy="24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71311" y="4605860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923296" y="3149606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47189" y="2719895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93544" y="4993846"/>
            <a:ext cx="13483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918448" y="5454376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7501945" y="2923217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509762" y="5571091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26717" y="2221184"/>
            <a:ext cx="1473200" cy="923330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수신자가 본인 자신일 경우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77" idx="3"/>
          </p:cNvCxnSpPr>
          <p:nvPr/>
        </p:nvCxnSpPr>
        <p:spPr>
          <a:xfrm flipH="1">
            <a:off x="9612431" y="2544349"/>
            <a:ext cx="7142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93586" y="2221184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9961291" y="2544349"/>
            <a:ext cx="373496" cy="83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923299" y="4876805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47192" y="4447094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08303" y="3232778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18448" y="369330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08920" y="3916067"/>
            <a:ext cx="2352371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/queue/chat/receive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16553" y="3349493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조회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7526698" y="3810022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35237" y="4879780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8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436873" y="1292473"/>
            <a:ext cx="176229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클라이언트</a:t>
            </a:r>
            <a:endParaRPr lang="ko-KR" altLang="en-US" b="0" dirty="0" smtClean="0">
              <a:effectLst/>
            </a:endParaRPr>
          </a:p>
        </p:txBody>
      </p:sp>
      <p:cxnSp>
        <p:nvCxnSpPr>
          <p:cNvPr id="30" name="직선 화살표 연결선 29"/>
          <p:cNvCxnSpPr>
            <a:stCxn id="27" idx="2"/>
          </p:cNvCxnSpPr>
          <p:nvPr/>
        </p:nvCxnSpPr>
        <p:spPr>
          <a:xfrm>
            <a:off x="2318022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23300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488248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191444" y="1292471"/>
            <a:ext cx="176229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클라이언트</a:t>
            </a:r>
            <a:endParaRPr lang="ko-KR" altLang="en-US" b="0" dirty="0" smtClean="0">
              <a:effectLst/>
            </a:endParaRPr>
          </a:p>
        </p:txBody>
      </p:sp>
      <p:cxnSp>
        <p:nvCxnSpPr>
          <p:cNvPr id="34" name="직선 화살표 연결선 33"/>
          <p:cNvCxnSpPr>
            <a:stCxn id="33" idx="2"/>
          </p:cNvCxnSpPr>
          <p:nvPr/>
        </p:nvCxnSpPr>
        <p:spPr>
          <a:xfrm>
            <a:off x="10072593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18022" y="2756744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923300" y="4030133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78669" y="2302931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77958" y="3605675"/>
            <a:ext cx="177954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접근자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08307" y="4113318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918452" y="457384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98928" y="3050919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SEND: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501946" y="3752952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8931" y="2221184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7501949" y="2923217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43065" y="3975007"/>
            <a:ext cx="1918845" cy="1477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채팅방정보</a:t>
            </a:r>
            <a:r>
              <a:rPr lang="ko-KR" altLang="en-US" dirty="0" smtClean="0"/>
              <a:t> 수신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최근 메시지</a:t>
            </a:r>
            <a:r>
              <a:rPr lang="en-US" altLang="ko-KR" dirty="0" smtClean="0"/>
              <a:t>,        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495523" y="565745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메인 헤더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9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9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300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9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60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순서도: 직접 액세스 저장소 61"/>
          <p:cNvSpPr/>
          <p:nvPr/>
        </p:nvSpPr>
        <p:spPr>
          <a:xfrm>
            <a:off x="6656669" y="1301872"/>
            <a:ext cx="1542792" cy="7853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987955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42" y="3811495"/>
            <a:ext cx="2099187" cy="246474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00" y="3822162"/>
            <a:ext cx="2093649" cy="24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319562" y="325677"/>
            <a:ext cx="4615263" cy="63005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09672" y="325677"/>
            <a:ext cx="3991310" cy="63005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530939" y="2833523"/>
            <a:ext cx="4130715" cy="36625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15" y="325680"/>
            <a:ext cx="2819378" cy="6300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" y="786008"/>
            <a:ext cx="581025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0" y="3831790"/>
            <a:ext cx="581025" cy="59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73" y="736295"/>
            <a:ext cx="581025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743" y="5534129"/>
            <a:ext cx="581025" cy="59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148" y="5534129"/>
            <a:ext cx="581025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553" y="5534129"/>
            <a:ext cx="581025" cy="590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958" y="5534129"/>
            <a:ext cx="581025" cy="5905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56128" y="1339834"/>
            <a:ext cx="1187216" cy="4839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회원가입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1569" y="3145176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ID/PW</a:t>
            </a:r>
            <a:r>
              <a:rPr lang="ko-KR" altLang="en-US" sz="1400" smtClean="0">
                <a:solidFill>
                  <a:schemeClr val="tx1"/>
                </a:solidFill>
              </a:rPr>
              <a:t>찾기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929" y="1451289"/>
            <a:ext cx="803487" cy="23281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86951" y="3865581"/>
            <a:ext cx="1820101" cy="10572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전체게시판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공용게시판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050" dirty="0" smtClean="0">
                <a:solidFill>
                  <a:schemeClr val="tx1"/>
                </a:solidFill>
              </a:rPr>
              <a:t>게시판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82744" y="5645061"/>
            <a:ext cx="1187216" cy="6268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개인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To-Do List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86951" y="5057249"/>
            <a:ext cx="1820101" cy="5347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 프로젝트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2744" y="5037288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쪽지함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27792" y="1361160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</a:t>
            </a:r>
            <a:r>
              <a:rPr lang="ko-KR" altLang="en-US" sz="140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72877" y="4472573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86952" y="5692160"/>
            <a:ext cx="1820101" cy="60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알림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206" y="179070"/>
            <a:ext cx="1187216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MAIN</a:t>
            </a:r>
            <a:r>
              <a:rPr lang="ko-KR" altLang="en-US" sz="1400" smtClean="0">
                <a:solidFill>
                  <a:schemeClr val="bg1"/>
                </a:solidFill>
              </a:rPr>
              <a:t>화면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33224" y="179070"/>
            <a:ext cx="2328393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프로젝트 화면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61632" y="5575579"/>
            <a:ext cx="650141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팀원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19" idx="3"/>
            <a:endCxn id="16" idx="1"/>
          </p:cNvCxnSpPr>
          <p:nvPr/>
        </p:nvCxnSpPr>
        <p:spPr>
          <a:xfrm>
            <a:off x="1231416" y="1567694"/>
            <a:ext cx="324712" cy="8721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6200000" flipH="1">
            <a:off x="1958469" y="2034060"/>
            <a:ext cx="382532" cy="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7" idx="3"/>
            <a:endCxn id="61" idx="1"/>
          </p:cNvCxnSpPr>
          <p:nvPr/>
        </p:nvCxnSpPr>
        <p:spPr>
          <a:xfrm flipV="1">
            <a:off x="2720831" y="1516825"/>
            <a:ext cx="893563" cy="956739"/>
          </a:xfrm>
          <a:prstGeom prst="bentConnector3">
            <a:avLst>
              <a:gd name="adj1" fmla="val 4814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7" idx="1"/>
            <a:endCxn id="68" idx="1"/>
          </p:cNvCxnSpPr>
          <p:nvPr/>
        </p:nvCxnSpPr>
        <p:spPr>
          <a:xfrm rot="10800000" flipV="1">
            <a:off x="1531569" y="2473563"/>
            <a:ext cx="2046" cy="1850627"/>
          </a:xfrm>
          <a:prstGeom prst="bentConnector3">
            <a:avLst>
              <a:gd name="adj1" fmla="val 11273021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31569" y="4063036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로그아웃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/>
          <p:nvPr/>
        </p:nvCxnSpPr>
        <p:spPr>
          <a:xfrm rot="10800000" flipV="1">
            <a:off x="6484963" y="1662697"/>
            <a:ext cx="2652661" cy="3641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9121496" y="1214563"/>
            <a:ext cx="1933125" cy="546447"/>
            <a:chOff x="9121496" y="1214563"/>
            <a:chExt cx="1933125" cy="546447"/>
          </a:xfrm>
        </p:grpSpPr>
        <p:sp>
          <p:nvSpPr>
            <p:cNvPr id="38" name="직사각형 37"/>
            <p:cNvSpPr/>
            <p:nvPr/>
          </p:nvSpPr>
          <p:spPr>
            <a:xfrm>
              <a:off x="9121496" y="1214563"/>
              <a:ext cx="1933125" cy="546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프로젝트</a:t>
              </a:r>
              <a:r>
                <a:rPr lang="en-US" altLang="ko-KR" sz="1400">
                  <a:solidFill>
                    <a:schemeClr val="tx1"/>
                  </a:solidFill>
                </a:rPr>
                <a:t>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생성 신청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121496" y="1451907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9097908" y="3075336"/>
            <a:ext cx="1980303" cy="8458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상세 화면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</a:rPr>
              <a:t>작업문서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</a:rPr>
              <a:t>타임라인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084828" y="4025350"/>
            <a:ext cx="1980303" cy="5441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프로젝트용</a:t>
            </a:r>
            <a:r>
              <a:rPr lang="ko-KR" altLang="en-US" sz="1400" dirty="0" smtClean="0">
                <a:solidFill>
                  <a:schemeClr val="tx1"/>
                </a:solidFill>
              </a:rPr>
              <a:t> 캘린더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090537" y="4716110"/>
            <a:ext cx="1980303" cy="68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게시판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공지자료</a:t>
            </a:r>
            <a:r>
              <a:rPr lang="ko-KR" altLang="en-US" sz="1050" dirty="0" smtClean="0">
                <a:solidFill>
                  <a:schemeClr val="tx1"/>
                </a:solidFill>
              </a:rPr>
              <a:t> 업무 보고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회의록 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24741" y="3192800"/>
            <a:ext cx="582757" cy="5441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팀원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지정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113" name="꺾인 연결선 112"/>
          <p:cNvCxnSpPr/>
          <p:nvPr/>
        </p:nvCxnSpPr>
        <p:spPr>
          <a:xfrm rot="16200000" flipH="1">
            <a:off x="7499305" y="4648190"/>
            <a:ext cx="1822647" cy="16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64" idx="3"/>
            <a:endCxn id="27" idx="1"/>
          </p:cNvCxnSpPr>
          <p:nvPr/>
        </p:nvCxnSpPr>
        <p:spPr>
          <a:xfrm>
            <a:off x="6615307" y="1111750"/>
            <a:ext cx="1412485" cy="3741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991019" y="129184"/>
            <a:ext cx="1187216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회원관리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93357" y="577299"/>
            <a:ext cx="3444569" cy="28421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614394" y="1392086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관리자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18" y="802970"/>
            <a:ext cx="528205" cy="536864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983096" y="850595"/>
            <a:ext cx="1632211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팀</a:t>
            </a:r>
            <a:r>
              <a:rPr lang="ko-KR" altLang="en-US" sz="1400" smtClean="0">
                <a:solidFill>
                  <a:schemeClr val="tx1"/>
                </a:solidFill>
              </a:rPr>
              <a:t>장권한부여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64570" y="1757558"/>
            <a:ext cx="1632211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생성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승인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47051" y="2558570"/>
            <a:ext cx="1649730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>
            <a:stCxn id="61" idx="3"/>
            <a:endCxn id="64" idx="1"/>
          </p:cNvCxnSpPr>
          <p:nvPr/>
        </p:nvCxnSpPr>
        <p:spPr>
          <a:xfrm flipV="1">
            <a:off x="4391048" y="1111750"/>
            <a:ext cx="592048" cy="40507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5" idx="2"/>
            <a:endCxn id="67" idx="0"/>
          </p:cNvCxnSpPr>
          <p:nvPr/>
        </p:nvCxnSpPr>
        <p:spPr>
          <a:xfrm rot="5400000">
            <a:off x="5636945" y="2414838"/>
            <a:ext cx="278703" cy="8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 71"/>
          <p:cNvSpPr/>
          <p:nvPr/>
        </p:nvSpPr>
        <p:spPr>
          <a:xfrm>
            <a:off x="6596781" y="2618852"/>
            <a:ext cx="1010832" cy="41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27" idx="2"/>
            <a:endCxn id="108" idx="0"/>
          </p:cNvCxnSpPr>
          <p:nvPr/>
        </p:nvCxnSpPr>
        <p:spPr>
          <a:xfrm>
            <a:off x="8416119" y="1610638"/>
            <a:ext cx="1" cy="15821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122928" y="1907618"/>
            <a:ext cx="1945122" cy="55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단계별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프로파일 생성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478967" y="607951"/>
            <a:ext cx="4189157" cy="207809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27" idx="3"/>
            <a:endCxn id="38" idx="1"/>
          </p:cNvCxnSpPr>
          <p:nvPr/>
        </p:nvCxnSpPr>
        <p:spPr>
          <a:xfrm>
            <a:off x="8804446" y="1485899"/>
            <a:ext cx="317050" cy="18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7" idx="2"/>
            <a:endCxn id="18" idx="0"/>
          </p:cNvCxnSpPr>
          <p:nvPr/>
        </p:nvCxnSpPr>
        <p:spPr>
          <a:xfrm flipH="1">
            <a:off x="2125177" y="2721802"/>
            <a:ext cx="2046" cy="4233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1" idx="3"/>
            <a:endCxn id="29" idx="1"/>
          </p:cNvCxnSpPr>
          <p:nvPr/>
        </p:nvCxnSpPr>
        <p:spPr>
          <a:xfrm>
            <a:off x="2710062" y="2543209"/>
            <a:ext cx="862815" cy="205410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533615" y="2225326"/>
            <a:ext cx="1187216" cy="496476"/>
            <a:chOff x="1533615" y="2225326"/>
            <a:chExt cx="1187216" cy="496476"/>
          </a:xfrm>
        </p:grpSpPr>
        <p:sp>
          <p:nvSpPr>
            <p:cNvPr id="17" name="직사각형 16"/>
            <p:cNvSpPr/>
            <p:nvPr/>
          </p:nvSpPr>
          <p:spPr>
            <a:xfrm>
              <a:off x="1533615" y="2225326"/>
              <a:ext cx="1187216" cy="4964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로그인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59879" y="2466314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3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/>
              <a:t>팀장 권한 </a:t>
            </a:r>
            <a:r>
              <a:rPr lang="ko-KR" altLang="en-US" smtClean="0"/>
              <a:t>설정 페이지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7867" y="2386167"/>
            <a:ext cx="18118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학원 내 모든 강의실 조회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09534" y="2312361"/>
            <a:ext cx="189653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실 내 모든 학생 및 권한 </a:t>
            </a:r>
            <a:endParaRPr lang="en-US" altLang="ko-KR" dirty="0" smtClean="0"/>
          </a:p>
          <a:p>
            <a:r>
              <a:rPr lang="ko-KR" altLang="en-US" dirty="0" smtClean="0"/>
              <a:t>상태 조회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5868" y="2524665"/>
            <a:ext cx="1270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권한 수정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539066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388100" y="2692442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4572000"/>
            <a:ext cx="2404533" cy="17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574"/>
            <a:ext cx="12098438" cy="359142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838200" y="3032498"/>
            <a:ext cx="1625600" cy="1310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2"/>
          </p:cNvCxnSpPr>
          <p:nvPr/>
        </p:nvCxnSpPr>
        <p:spPr>
          <a:xfrm>
            <a:off x="5257801" y="3235691"/>
            <a:ext cx="6010274" cy="15744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2"/>
          </p:cNvCxnSpPr>
          <p:nvPr/>
        </p:nvCxnSpPr>
        <p:spPr>
          <a:xfrm flipH="1">
            <a:off x="1828800" y="2893997"/>
            <a:ext cx="5952068" cy="14494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게시판 관리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3349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9227" y="2386167"/>
            <a:ext cx="181186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학원 내 모든 강의실 조회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5493" y="2386166"/>
            <a:ext cx="189653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실 내 모든 프로젝트 조회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6656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77093" y="2432331"/>
            <a:ext cx="30480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프로젝트에 작성된</a:t>
            </a:r>
            <a:endParaRPr lang="en-US" altLang="ko-KR" dirty="0" smtClean="0"/>
          </a:p>
          <a:p>
            <a:r>
              <a:rPr lang="ko-KR" altLang="en-US" dirty="0" smtClean="0"/>
              <a:t>모든 공지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자료 조회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90426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25160" y="2676043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4572000"/>
            <a:ext cx="2404533" cy="17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133" y="15409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0030398" y="2702298"/>
            <a:ext cx="534458" cy="29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70160" y="2386166"/>
            <a:ext cx="14732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38" y="3439027"/>
            <a:ext cx="10100456" cy="240141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19" idx="2"/>
          </p:cNvCxnSpPr>
          <p:nvPr/>
        </p:nvCxnSpPr>
        <p:spPr>
          <a:xfrm flipH="1">
            <a:off x="1608710" y="3032498"/>
            <a:ext cx="806450" cy="491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828928" y="3032497"/>
            <a:ext cx="1406565" cy="4917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2"/>
          </p:cNvCxnSpPr>
          <p:nvPr/>
        </p:nvCxnSpPr>
        <p:spPr>
          <a:xfrm flipH="1">
            <a:off x="7128935" y="3078662"/>
            <a:ext cx="1272158" cy="712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0804387" y="3032497"/>
            <a:ext cx="470833" cy="1172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12357" y="2187104"/>
            <a:ext cx="1681301" cy="2987373"/>
            <a:chOff x="400050" y="2143125"/>
            <a:chExt cx="1843087" cy="308610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00050" y="2512457"/>
              <a:ext cx="1843087" cy="2716769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84" y="3172629"/>
              <a:ext cx="1219017" cy="10477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0608" y="214312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클라이언트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867818" y="3471653"/>
            <a:ext cx="1438154" cy="655081"/>
            <a:chOff x="2555171" y="3441800"/>
            <a:chExt cx="1438154" cy="655081"/>
          </a:xfrm>
        </p:grpSpPr>
        <p:sp>
          <p:nvSpPr>
            <p:cNvPr id="8" name="TextBox 7"/>
            <p:cNvSpPr txBox="1"/>
            <p:nvPr/>
          </p:nvSpPr>
          <p:spPr>
            <a:xfrm>
              <a:off x="2555171" y="3441800"/>
              <a:ext cx="143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페이지 접근</a:t>
              </a:r>
              <a:endParaRPr lang="en-US" altLang="ko-KR" dirty="0" smtClean="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558793" y="3811132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076037" y="252046"/>
            <a:ext cx="6954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 smtClean="0"/>
              <a:t>InterCeptor</a:t>
            </a:r>
            <a:r>
              <a:rPr lang="ko-KR" altLang="en-US" sz="2800" b="1" dirty="0" smtClean="0"/>
              <a:t>를 사용하여 페이지 접근 제한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05972" y="1250070"/>
            <a:ext cx="8741026" cy="5424675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37811" y="2567677"/>
            <a:ext cx="1434531" cy="28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Dispatcher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32220" y="8767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38472" y="3225637"/>
            <a:ext cx="1537418" cy="13620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preHandler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9187097" y="1345508"/>
            <a:ext cx="2332684" cy="2674652"/>
            <a:chOff x="7830918" y="1443165"/>
            <a:chExt cx="2332684" cy="267465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830918" y="1443165"/>
              <a:ext cx="2332684" cy="26746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4664" y="1884362"/>
              <a:ext cx="1795282" cy="2012489"/>
            </a:xfrm>
            <a:prstGeom prst="rect">
              <a:avLst/>
            </a:prstGeom>
          </p:spPr>
        </p:pic>
      </p:grpSp>
      <p:sp>
        <p:nvSpPr>
          <p:cNvPr id="27" name="모서리가 둥근 직사각형 26"/>
          <p:cNvSpPr/>
          <p:nvPr/>
        </p:nvSpPr>
        <p:spPr>
          <a:xfrm>
            <a:off x="9211032" y="4273998"/>
            <a:ext cx="2353513" cy="2356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4880627" y="3906652"/>
            <a:ext cx="4683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035431" y="2470759"/>
            <a:ext cx="1636774" cy="28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InterCeptor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19934386">
            <a:off x="8288414" y="2660008"/>
            <a:ext cx="1169210" cy="3582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1569929">
            <a:off x="8386663" y="4749586"/>
            <a:ext cx="1044139" cy="400858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61025" y="240833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11357" y="4468096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YES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6681782" y="3954005"/>
            <a:ext cx="4683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77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게시판 관리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5598" y="2386167"/>
            <a:ext cx="316653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r>
              <a:rPr lang="ko-KR" altLang="en-US" dirty="0" smtClean="0"/>
              <a:t>중 한 개를 선택하여</a:t>
            </a:r>
            <a:endParaRPr lang="en-US" altLang="ko-KR" dirty="0" smtClean="0"/>
          </a:p>
          <a:p>
            <a:r>
              <a:rPr lang="ko-KR" altLang="en-US" dirty="0" smtClean="0"/>
              <a:t>작성자 이름을 기준으로 </a:t>
            </a:r>
            <a:endParaRPr lang="en-US" altLang="ko-KR" dirty="0" smtClean="0"/>
          </a:p>
          <a:p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3328" y="2347667"/>
            <a:ext cx="299720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 이름이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비어있을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카테고리의 모든 글을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82666" y="2450816"/>
            <a:ext cx="15409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9864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635993" y="2679295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2133" y="1540933"/>
            <a:ext cx="397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3" y="3815849"/>
            <a:ext cx="10100456" cy="2401415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9" idx="2"/>
          </p:cNvCxnSpPr>
          <p:nvPr/>
        </p:nvCxnSpPr>
        <p:spPr>
          <a:xfrm flipH="1">
            <a:off x="1895477" y="3586496"/>
            <a:ext cx="1313389" cy="1547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971800" y="3547996"/>
            <a:ext cx="2531528" cy="15859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96501" y="3107852"/>
            <a:ext cx="485774" cy="2702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972675" y="3107852"/>
            <a:ext cx="123826" cy="2702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반 생성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08428" y="2342659"/>
            <a:ext cx="2997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강의실이 생성되면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회원가입 시 과정을 선택할 수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변경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91700" y="2347667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716180" y="2638933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81200" y="1998133"/>
            <a:ext cx="4734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 번호는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최소 </a:t>
            </a:r>
            <a:r>
              <a:rPr lang="en-US" altLang="ko-KR" dirty="0" smtClean="0"/>
              <a:t>100,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9999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숫자가 아닌 다른 타입을 입력하면 숫자를 입력하라는 에러메시지가 출력된다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강의 이름은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26" y="3875909"/>
            <a:ext cx="5277507" cy="276148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629150" y="2552700"/>
            <a:ext cx="323850" cy="1753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733800" y="4200525"/>
            <a:ext cx="1219200" cy="885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반 목록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3328" y="2347667"/>
            <a:ext cx="2997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강의실을 </a:t>
            </a:r>
            <a:r>
              <a:rPr lang="ko-KR" altLang="en-US" dirty="0" err="1" smtClean="0"/>
              <a:t>삭제하게되면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강의실 학생들의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 </a:t>
            </a:r>
            <a:r>
              <a:rPr lang="ko-KR" altLang="en-US" dirty="0" err="1" smtClean="0"/>
              <a:t>상태값이</a:t>
            </a:r>
            <a:r>
              <a:rPr lang="ko-KR" altLang="en-US" dirty="0" smtClean="0"/>
              <a:t> 변경된다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9864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8799" y="2347663"/>
            <a:ext cx="27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생성된 모든 강의실의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3" y="3480371"/>
            <a:ext cx="10528675" cy="14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이진희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01199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770296" y="1057740"/>
            <a:ext cx="99245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알림</a:t>
            </a:r>
            <a:endParaRPr lang="en-US" altLang="ko-KR" sz="1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07581" y="2824967"/>
            <a:ext cx="1297257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en-US" altLang="ko-KR" sz="14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56665" y="2824967"/>
            <a:ext cx="1297257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팀장</a:t>
            </a:r>
            <a:endParaRPr lang="en-US" altLang="ko-KR" sz="14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805749" y="2824967"/>
            <a:ext cx="1297257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학생</a:t>
            </a:r>
            <a:endParaRPr lang="en-US" altLang="ko-KR" sz="1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60283" y="4211444"/>
            <a:ext cx="2890022" cy="17782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프로젝트 생성 승인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회의 </a:t>
            </a:r>
            <a:r>
              <a:rPr lang="ko-KR" altLang="en-US" sz="1100" dirty="0"/>
              <a:t>일정 </a:t>
            </a:r>
            <a:r>
              <a:rPr lang="ko-KR" altLang="en-US" sz="1100" dirty="0" smtClean="0"/>
              <a:t>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내가 쓴 </a:t>
            </a:r>
            <a:r>
              <a:rPr lang="ko-KR" altLang="en-US" sz="1100" dirty="0" err="1" smtClean="0"/>
              <a:t>게시글에</a:t>
            </a:r>
            <a:r>
              <a:rPr lang="ko-KR" altLang="en-US" sz="1100" dirty="0" smtClean="0"/>
              <a:t> 등록된 답글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내가 쓴 </a:t>
            </a:r>
            <a:r>
              <a:rPr lang="ko-KR" altLang="en-US" sz="1100" dirty="0" err="1"/>
              <a:t>게시글에</a:t>
            </a:r>
            <a:r>
              <a:rPr lang="ko-KR" altLang="en-US" sz="1100" dirty="0"/>
              <a:t> 등록된 </a:t>
            </a:r>
            <a:r>
              <a:rPr lang="ko-KR" altLang="en-US" sz="1100" dirty="0" smtClean="0"/>
              <a:t>댓글 알림</a:t>
            </a:r>
            <a:endParaRPr lang="en-US" altLang="ko-KR" sz="11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09367" y="4211444"/>
            <a:ext cx="2890022" cy="17782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회의 </a:t>
            </a:r>
            <a:r>
              <a:rPr lang="ko-KR" altLang="en-US" sz="1100" dirty="0"/>
              <a:t>일정 </a:t>
            </a:r>
            <a:r>
              <a:rPr lang="ko-KR" altLang="en-US" sz="1100" dirty="0" smtClean="0"/>
              <a:t>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내가 쓴 </a:t>
            </a:r>
            <a:r>
              <a:rPr lang="ko-KR" altLang="en-US" sz="1100" dirty="0" err="1" smtClean="0"/>
              <a:t>게시글에</a:t>
            </a:r>
            <a:r>
              <a:rPr lang="ko-KR" altLang="en-US" sz="1100" dirty="0" smtClean="0"/>
              <a:t> 등록된 답글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내가 쓴 </a:t>
            </a:r>
            <a:r>
              <a:rPr lang="ko-KR" altLang="en-US" sz="1100" dirty="0" err="1"/>
              <a:t>게시글에</a:t>
            </a:r>
            <a:r>
              <a:rPr lang="ko-KR" altLang="en-US" sz="1100" dirty="0"/>
              <a:t> 등록된 </a:t>
            </a:r>
            <a:r>
              <a:rPr lang="ko-KR" altLang="en-US" sz="1100" dirty="0" smtClean="0"/>
              <a:t>댓글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11199" y="4211444"/>
            <a:ext cx="2890022" cy="17782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신규 프로젝트 생성 신청 건수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</p:txBody>
      </p:sp>
      <p:cxnSp>
        <p:nvCxnSpPr>
          <p:cNvPr id="22" name="직선 연결선 21"/>
          <p:cNvCxnSpPr>
            <a:stCxn id="6" idx="2"/>
            <a:endCxn id="16" idx="0"/>
          </p:cNvCxnSpPr>
          <p:nvPr/>
        </p:nvCxnSpPr>
        <p:spPr>
          <a:xfrm>
            <a:off x="2756210" y="3427133"/>
            <a:ext cx="0" cy="7843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</p:cNvCxnSpPr>
          <p:nvPr/>
        </p:nvCxnSpPr>
        <p:spPr>
          <a:xfrm>
            <a:off x="6105294" y="3427133"/>
            <a:ext cx="1" cy="7917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2"/>
            <a:endCxn id="15" idx="0"/>
          </p:cNvCxnSpPr>
          <p:nvPr/>
        </p:nvCxnSpPr>
        <p:spPr>
          <a:xfrm>
            <a:off x="9454378" y="3427133"/>
            <a:ext cx="0" cy="7843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1807" y="432353"/>
            <a:ext cx="15054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알림</a:t>
            </a:r>
            <a:endParaRPr lang="en-US" altLang="ko-KR" sz="2400" dirty="0" smtClean="0"/>
          </a:p>
        </p:txBody>
      </p:sp>
      <p:cxnSp>
        <p:nvCxnSpPr>
          <p:cNvPr id="4" name="꺾인 연결선 3"/>
          <p:cNvCxnSpPr>
            <a:stCxn id="5" idx="2"/>
            <a:endCxn id="7" idx="0"/>
          </p:cNvCxnSpPr>
          <p:nvPr/>
        </p:nvCxnSpPr>
        <p:spPr>
          <a:xfrm rot="16200000" flipH="1">
            <a:off x="4103379" y="823051"/>
            <a:ext cx="1165061" cy="283876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2"/>
            <a:endCxn id="8" idx="0"/>
          </p:cNvCxnSpPr>
          <p:nvPr/>
        </p:nvCxnSpPr>
        <p:spPr>
          <a:xfrm rot="16200000" flipH="1">
            <a:off x="5777921" y="-851491"/>
            <a:ext cx="1165061" cy="618785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2"/>
            <a:endCxn id="6" idx="0"/>
          </p:cNvCxnSpPr>
          <p:nvPr/>
        </p:nvCxnSpPr>
        <p:spPr>
          <a:xfrm rot="5400000">
            <a:off x="2428838" y="1987279"/>
            <a:ext cx="1165061" cy="5103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221817" y="1057739"/>
            <a:ext cx="5232562" cy="60587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 / Stomp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5</a:t>
            </a:r>
            <a:r>
              <a:rPr lang="ko-KR" altLang="en-US" sz="1100" dirty="0" smtClean="0"/>
              <a:t>초 마다 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재연결되어</a:t>
            </a:r>
            <a:r>
              <a:rPr lang="ko-KR" altLang="en-US" sz="1100" dirty="0" smtClean="0"/>
              <a:t> 새로운 알림 수신 가능</a:t>
            </a:r>
            <a:endParaRPr lang="en-US" altLang="ko-KR" sz="1100" dirty="0" smtClean="0"/>
          </a:p>
        </p:txBody>
      </p:sp>
      <p:cxnSp>
        <p:nvCxnSpPr>
          <p:cNvPr id="44" name="직선 연결선 43"/>
          <p:cNvCxnSpPr>
            <a:stCxn id="5" idx="3"/>
            <a:endCxn id="34" idx="1"/>
          </p:cNvCxnSpPr>
          <p:nvPr/>
        </p:nvCxnSpPr>
        <p:spPr>
          <a:xfrm>
            <a:off x="3762754" y="1358823"/>
            <a:ext cx="459063" cy="18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71349" y="363103"/>
            <a:ext cx="45370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학생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팀장</a:t>
            </a:r>
            <a:r>
              <a:rPr lang="ko-KR" altLang="en-US" sz="1100" dirty="0" smtClean="0"/>
              <a:t> 계정 접속 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당일 회의 일정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내가 쓴 </a:t>
            </a:r>
            <a:r>
              <a:rPr lang="ko-KR" altLang="en-US" sz="1100" dirty="0" err="1" smtClean="0"/>
              <a:t>게시글에</a:t>
            </a:r>
            <a:r>
              <a:rPr lang="ko-KR" altLang="en-US" sz="1100" dirty="0" smtClean="0"/>
              <a:t> 등록된 답글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댓글 알림 기능 제공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알림</a:t>
            </a:r>
            <a:endParaRPr lang="en-US" altLang="ko-KR" sz="2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81" y="1888065"/>
            <a:ext cx="2799351" cy="21184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79" y="1908810"/>
            <a:ext cx="2897795" cy="250635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693765" y="4008553"/>
            <a:ext cx="30921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 일정 클릭 시 회의록 캘린더 페이지로 이동</a:t>
            </a:r>
            <a:endParaRPr lang="en-US" altLang="ko-KR" sz="1000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64" y="5041118"/>
            <a:ext cx="6521455" cy="145526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1728439" y="5125181"/>
            <a:ext cx="50102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답글 알림 클릭 시 해당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등록된 답글 한번에 확인 가능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답글 클릭해 확인 시 </a:t>
            </a:r>
            <a:r>
              <a:rPr lang="en-US" altLang="ko-KR" sz="1000" dirty="0" err="1" smtClean="0"/>
              <a:t>alarm_flag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N</a:t>
            </a:r>
            <a:r>
              <a:rPr lang="ko-KR" altLang="en-US" sz="1000" dirty="0" smtClean="0"/>
              <a:t>으로 변경되면서 알림 사라짐</a:t>
            </a:r>
            <a:endParaRPr lang="en-US" altLang="ko-KR" sz="10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8385905" y="4800511"/>
            <a:ext cx="34901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답글 알림 클릭 시 해당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팝업으로 표출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등록되어 있는 댓글의 </a:t>
            </a:r>
            <a:r>
              <a:rPr lang="en-US" altLang="ko-KR" sz="1000" dirty="0" err="1" smtClean="0"/>
              <a:t>alarm_flag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N</a:t>
            </a:r>
            <a:r>
              <a:rPr lang="ko-KR" altLang="en-US" sz="1000" dirty="0" smtClean="0"/>
              <a:t>으로 변경되면서 해당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알림 사라짐</a:t>
            </a:r>
            <a:endParaRPr lang="en-US" altLang="ko-KR" sz="1000" dirty="0" smtClean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" y="1248666"/>
            <a:ext cx="2493154" cy="3296361"/>
          </a:xfrm>
          <a:prstGeom prst="rect">
            <a:avLst/>
          </a:prstGeom>
        </p:spPr>
      </p:pic>
      <p:cxnSp>
        <p:nvCxnSpPr>
          <p:cNvPr id="23" name="꺾인 연결선 22"/>
          <p:cNvCxnSpPr>
            <a:endCxn id="14" idx="1"/>
          </p:cNvCxnSpPr>
          <p:nvPr/>
        </p:nvCxnSpPr>
        <p:spPr>
          <a:xfrm>
            <a:off x="2567031" y="1988191"/>
            <a:ext cx="2215450" cy="9591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endCxn id="17" idx="2"/>
          </p:cNvCxnSpPr>
          <p:nvPr/>
        </p:nvCxnSpPr>
        <p:spPr>
          <a:xfrm>
            <a:off x="2768473" y="3330944"/>
            <a:ext cx="7188804" cy="1084219"/>
          </a:xfrm>
          <a:prstGeom prst="bentConnector4">
            <a:avLst>
              <a:gd name="adj1" fmla="val 12662"/>
              <a:gd name="adj2" fmla="val 12851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35" idx="1"/>
          </p:cNvCxnSpPr>
          <p:nvPr/>
        </p:nvCxnSpPr>
        <p:spPr>
          <a:xfrm rot="5400000">
            <a:off x="-912216" y="4163471"/>
            <a:ext cx="3123362" cy="87202"/>
          </a:xfrm>
          <a:prstGeom prst="bentConnector4">
            <a:avLst>
              <a:gd name="adj1" fmla="val 150"/>
              <a:gd name="adj2" fmla="val 36215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알림</a:t>
            </a:r>
            <a:endParaRPr lang="en-US" altLang="ko-KR" sz="2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971349" y="379453"/>
            <a:ext cx="667806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팀장</a:t>
            </a:r>
            <a:r>
              <a:rPr lang="ko-KR" altLang="en-US" sz="1100" dirty="0" smtClean="0"/>
              <a:t> 계정 접속 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학생 계정에서 기본으로 제공되는 당일 회의 일정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내가 쓴 </a:t>
            </a:r>
            <a:r>
              <a:rPr lang="ko-KR" altLang="en-US" sz="1100" dirty="0" err="1" smtClean="0"/>
              <a:t>게시글에</a:t>
            </a:r>
            <a:r>
              <a:rPr lang="ko-KR" altLang="en-US" sz="1100" dirty="0" smtClean="0"/>
              <a:t> 등록된 답글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댓글 알림 기능 외에 </a:t>
            </a:r>
            <a:r>
              <a:rPr lang="ko-KR" altLang="en-US" sz="1100" b="1" dirty="0" smtClean="0"/>
              <a:t>프로젝트 </a:t>
            </a:r>
            <a:r>
              <a:rPr lang="ko-KR" altLang="en-US" sz="1100" b="1" dirty="0"/>
              <a:t>생성 승인 알림</a:t>
            </a:r>
            <a:r>
              <a:rPr lang="ko-KR" altLang="en-US" sz="1100" dirty="0"/>
              <a:t> 기능 추가 </a:t>
            </a:r>
            <a:r>
              <a:rPr lang="ko-KR" altLang="en-US" sz="1100" dirty="0" smtClean="0"/>
              <a:t>제공</a:t>
            </a:r>
            <a:endParaRPr lang="en-US" altLang="ko-KR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5319106" y="5821923"/>
            <a:ext cx="484895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프로젝트 승인 알림 클릭 시 프로젝트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프로젝트 단계 프로파일 페이지로 이동</a:t>
            </a:r>
            <a:endParaRPr lang="en-US" altLang="ko-KR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14" y="2616921"/>
            <a:ext cx="4555492" cy="30669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6" y="1405814"/>
            <a:ext cx="2934470" cy="3845426"/>
          </a:xfrm>
          <a:prstGeom prst="rect">
            <a:avLst/>
          </a:prstGeom>
        </p:spPr>
      </p:pic>
      <p:cxnSp>
        <p:nvCxnSpPr>
          <p:cNvPr id="11" name="꺾인 연결선 10"/>
          <p:cNvCxnSpPr>
            <a:endCxn id="13" idx="0"/>
          </p:cNvCxnSpPr>
          <p:nvPr/>
        </p:nvCxnSpPr>
        <p:spPr>
          <a:xfrm>
            <a:off x="3103927" y="2332139"/>
            <a:ext cx="4576933" cy="28478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71350" y="363103"/>
            <a:ext cx="49607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관리자</a:t>
            </a:r>
            <a:r>
              <a:rPr lang="en-US" altLang="ko-KR" sz="1100" dirty="0" smtClean="0"/>
              <a:t>(Admin) </a:t>
            </a:r>
            <a:r>
              <a:rPr lang="ko-KR" altLang="en-US" sz="1100" dirty="0" smtClean="0"/>
              <a:t>계정 접속 시 </a:t>
            </a:r>
            <a:r>
              <a:rPr lang="ko-KR" altLang="en-US" sz="1100" dirty="0" err="1" smtClean="0"/>
              <a:t>미승인</a:t>
            </a:r>
            <a:r>
              <a:rPr lang="ko-KR" altLang="en-US" sz="1100" dirty="0" smtClean="0"/>
              <a:t> 상태인 프로젝트 생성 신청 건수 알림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해당 알림 클릭 시 프로젝트 관리 페이지로 이동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50" y="1920663"/>
            <a:ext cx="7416381" cy="2185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알림</a:t>
            </a:r>
            <a:endParaRPr lang="en-US" altLang="ko-KR" sz="2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083175" y="4294170"/>
            <a:ext cx="4848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프로젝트 생성 신청 알림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승인 처리 가능한 관리자 설정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프로젝트 관리 페이지로 이동</a:t>
            </a:r>
            <a:endParaRPr lang="en-US" altLang="ko-KR" sz="10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6" y="1774930"/>
            <a:ext cx="2921622" cy="3845426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2449585" y="2625754"/>
            <a:ext cx="15217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45014" y="1735867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프로젝트 캘린더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11238" y="1735868"/>
            <a:ext cx="6271630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b="1" dirty="0" err="1" smtClean="0"/>
              <a:t>FullCalendar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라이브러리 이용해 기본적인 캘린더 화면 출력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45014" y="3358369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이벤트</a:t>
            </a:r>
            <a:endParaRPr lang="en-US" altLang="ko-KR" sz="1400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11238" y="3358369"/>
            <a:ext cx="6271630" cy="94600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b="1" dirty="0" smtClean="0"/>
              <a:t>전체 프로젝트 기간</a:t>
            </a:r>
            <a:r>
              <a:rPr lang="en-US" altLang="ko-KR" sz="1100" b="1" dirty="0"/>
              <a:t> </a:t>
            </a:r>
            <a:r>
              <a:rPr lang="ko-KR" altLang="en-US" sz="1100" dirty="0" smtClean="0"/>
              <a:t>표출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해당 프로젝트에 등록된 </a:t>
            </a:r>
            <a:r>
              <a:rPr lang="ko-KR" altLang="en-US" sz="1100" b="1" dirty="0" smtClean="0"/>
              <a:t>회의 일정 </a:t>
            </a:r>
            <a:r>
              <a:rPr lang="ko-KR" altLang="en-US" sz="1100" dirty="0" smtClean="0"/>
              <a:t>표출</a:t>
            </a:r>
            <a:endParaRPr lang="en-US" altLang="ko-KR" sz="11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5014" y="5324704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이벤트 클릭</a:t>
            </a:r>
            <a:endParaRPr lang="en-US" altLang="ko-KR" sz="14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11238" y="5324705"/>
            <a:ext cx="6271630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전체 프로젝트 기간 </a:t>
            </a:r>
            <a:r>
              <a:rPr lang="ko-KR" altLang="en-US" sz="1100" b="1" dirty="0" smtClean="0"/>
              <a:t>이벤트 클릭 시</a:t>
            </a:r>
            <a:r>
              <a:rPr lang="ko-KR" altLang="en-US" sz="1100" dirty="0" smtClean="0"/>
              <a:t> 해당 프로젝트의 </a:t>
            </a:r>
            <a:r>
              <a:rPr lang="ko-KR" altLang="en-US" sz="1100" b="1" dirty="0" smtClean="0"/>
              <a:t>프로젝트 </a:t>
            </a:r>
            <a:r>
              <a:rPr lang="en-US" altLang="ko-KR" sz="1100" b="1" dirty="0" smtClean="0"/>
              <a:t>Home </a:t>
            </a:r>
            <a:r>
              <a:rPr lang="ko-KR" altLang="en-US" sz="1100" b="1" dirty="0" smtClean="0"/>
              <a:t>화면으로 이동</a:t>
            </a:r>
            <a:endParaRPr lang="en-US" altLang="ko-KR" sz="1100" b="1" dirty="0" smtClean="0"/>
          </a:p>
        </p:txBody>
      </p:sp>
      <p:cxnSp>
        <p:nvCxnSpPr>
          <p:cNvPr id="14" name="직선 화살표 연결선 13"/>
          <p:cNvCxnSpPr>
            <a:stCxn id="5" idx="2"/>
            <a:endCxn id="17" idx="0"/>
          </p:cNvCxnSpPr>
          <p:nvPr/>
        </p:nvCxnSpPr>
        <p:spPr>
          <a:xfrm>
            <a:off x="2498803" y="2338033"/>
            <a:ext cx="0" cy="1020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20" idx="0"/>
          </p:cNvCxnSpPr>
          <p:nvPr/>
        </p:nvCxnSpPr>
        <p:spPr>
          <a:xfrm>
            <a:off x="2498803" y="3960535"/>
            <a:ext cx="0" cy="13641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1806" y="432353"/>
            <a:ext cx="305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프로젝트 캘린더</a:t>
            </a:r>
            <a:endParaRPr lang="en-US" altLang="ko-KR" sz="2400" dirty="0" smtClean="0"/>
          </a:p>
        </p:txBody>
      </p:sp>
      <p:cxnSp>
        <p:nvCxnSpPr>
          <p:cNvPr id="31" name="직선 연결선 30"/>
          <p:cNvCxnSpPr>
            <a:stCxn id="5" idx="3"/>
            <a:endCxn id="16" idx="1"/>
          </p:cNvCxnSpPr>
          <p:nvPr/>
        </p:nvCxnSpPr>
        <p:spPr>
          <a:xfrm>
            <a:off x="3552592" y="2036950"/>
            <a:ext cx="85864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552592" y="3659451"/>
            <a:ext cx="85864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52591" y="5627178"/>
            <a:ext cx="85864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" y="1301590"/>
            <a:ext cx="6305629" cy="4352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806" y="432353"/>
            <a:ext cx="305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프로젝트 캘린더</a:t>
            </a:r>
            <a:endParaRPr lang="en-US" altLang="ko-KR" sz="2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026784" y="3216621"/>
            <a:ext cx="4166839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파란색으로 표시된 전체 프로젝트 기간 클릭 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해당 </a:t>
            </a:r>
            <a:r>
              <a:rPr lang="ko-KR" altLang="en-US" sz="1000" dirty="0"/>
              <a:t>프로젝트의 프로젝트 </a:t>
            </a:r>
            <a:r>
              <a:rPr lang="en-US" altLang="ko-KR" sz="1000" dirty="0"/>
              <a:t>Home </a:t>
            </a:r>
            <a:r>
              <a:rPr lang="ko-KR" altLang="en-US" sz="1000" dirty="0"/>
              <a:t>화면으로 페이지 이동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7026784" y="1465710"/>
            <a:ext cx="4166839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 smtClean="0"/>
              <a:t>FullCalendar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라이브러리로 캘린더 출력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프로젝트의 전체 프로젝트 기간과 회의 일정을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각각 다른 색상으로 이벤트 추가하여 표시</a:t>
            </a:r>
            <a:endParaRPr lang="en-US" altLang="ko-KR" sz="1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784" y="3851061"/>
            <a:ext cx="4659693" cy="2533564"/>
          </a:xfrm>
          <a:prstGeom prst="rect">
            <a:avLst/>
          </a:prstGeom>
        </p:spPr>
      </p:pic>
      <p:cxnSp>
        <p:nvCxnSpPr>
          <p:cNvPr id="12" name="꺾인 연결선 11"/>
          <p:cNvCxnSpPr>
            <a:endCxn id="8" idx="1"/>
          </p:cNvCxnSpPr>
          <p:nvPr/>
        </p:nvCxnSpPr>
        <p:spPr>
          <a:xfrm rot="16200000" flipH="1">
            <a:off x="6011336" y="4102395"/>
            <a:ext cx="1170738" cy="860157"/>
          </a:xfrm>
          <a:prstGeom prst="bentConnector2">
            <a:avLst/>
          </a:prstGeom>
          <a:ln w="12700">
            <a:solidFill>
              <a:srgbClr val="67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081240" y="543696"/>
            <a:ext cx="4224875" cy="3404010"/>
            <a:chOff x="207847" y="903350"/>
            <a:chExt cx="4224875" cy="34040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436" y="1272682"/>
              <a:ext cx="3627390" cy="303467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847" y="903350"/>
              <a:ext cx="42248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Bean Validation</a:t>
              </a:r>
              <a:r>
                <a:rPr lang="ko-KR" altLang="en-US" dirty="0"/>
                <a:t>을 </a:t>
              </a:r>
              <a:r>
                <a:rPr lang="ko-KR" altLang="en-US" dirty="0" smtClean="0"/>
                <a:t>사용한 유효성 검사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97247" y="543696"/>
            <a:ext cx="3867150" cy="5777186"/>
            <a:chOff x="4126501" y="634318"/>
            <a:chExt cx="3867150" cy="57771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6501" y="634318"/>
              <a:ext cx="3867150" cy="577718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0291" y="5018788"/>
              <a:ext cx="3619570" cy="13927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168829" y="4928166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활용한 이메일 </a:t>
            </a:r>
            <a:r>
              <a:rPr lang="ko-KR" altLang="en-US" dirty="0" err="1" smtClean="0"/>
              <a:t>인증처리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26196" y="2430367"/>
            <a:ext cx="3254208" cy="3644665"/>
            <a:chOff x="406192" y="2116468"/>
            <a:chExt cx="3254208" cy="3644665"/>
          </a:xfrm>
        </p:grpSpPr>
        <p:sp>
          <p:nvSpPr>
            <p:cNvPr id="14" name="TextBox 13"/>
            <p:cNvSpPr txBox="1"/>
            <p:nvPr/>
          </p:nvSpPr>
          <p:spPr>
            <a:xfrm>
              <a:off x="491046" y="5114802"/>
              <a:ext cx="2622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카카오 </a:t>
              </a:r>
              <a:r>
                <a:rPr lang="en-US" altLang="ko-KR" dirty="0" smtClean="0"/>
                <a:t>API</a:t>
              </a:r>
              <a:r>
                <a:rPr lang="ko-KR" altLang="en-US" dirty="0" smtClean="0"/>
                <a:t>를 사용하여 </a:t>
              </a:r>
              <a:endParaRPr lang="en-US" altLang="ko-KR" dirty="0" smtClean="0"/>
            </a:p>
            <a:p>
              <a:r>
                <a:rPr lang="ko-KR" altLang="en-US" dirty="0" smtClean="0"/>
                <a:t>간편하게 주소 입력</a:t>
              </a: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6192" y="2116468"/>
              <a:ext cx="3254208" cy="2998334"/>
            </a:xfrm>
            <a:prstGeom prst="rect">
              <a:avLst/>
            </a:prstGeom>
          </p:spPr>
        </p:pic>
      </p:grpSp>
      <p:cxnSp>
        <p:nvCxnSpPr>
          <p:cNvPr id="20" name="직선 연결선 19"/>
          <p:cNvCxnSpPr/>
          <p:nvPr/>
        </p:nvCxnSpPr>
        <p:spPr>
          <a:xfrm flipH="1">
            <a:off x="2893937" y="4929332"/>
            <a:ext cx="254574" cy="56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7" idx="1"/>
          </p:cNvCxnSpPr>
          <p:nvPr/>
        </p:nvCxnSpPr>
        <p:spPr>
          <a:xfrm flipV="1">
            <a:off x="7640607" y="2430367"/>
            <a:ext cx="528222" cy="191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2" idx="1"/>
          </p:cNvCxnSpPr>
          <p:nvPr/>
        </p:nvCxnSpPr>
        <p:spPr>
          <a:xfrm>
            <a:off x="6918593" y="5112832"/>
            <a:ext cx="1250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3452" y="389808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회원가입 폼</a:t>
            </a:r>
            <a:endParaRPr lang="ko-KR" altLang="en-US" sz="2800" b="1" dirty="0"/>
          </a:p>
        </p:txBody>
      </p:sp>
      <p:sp>
        <p:nvSpPr>
          <p:cNvPr id="29" name="직사각형 28"/>
          <p:cNvSpPr/>
          <p:nvPr/>
        </p:nvSpPr>
        <p:spPr>
          <a:xfrm>
            <a:off x="4829097" y="2369406"/>
            <a:ext cx="2811510" cy="50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47423" y="4925825"/>
            <a:ext cx="2071170" cy="747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9857" y="2369405"/>
            <a:ext cx="3398136" cy="2556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3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09200" y="1312117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회의록 캘린더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18246" y="1312115"/>
            <a:ext cx="7296618" cy="109654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err="1" smtClean="0"/>
              <a:t>FullCalendar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라이브러리 이용해 기본적인 캘린더 화면 출력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ko-KR" altLang="en-US" sz="1100" b="1" dirty="0" smtClean="0"/>
              <a:t>회의 일정 </a:t>
            </a:r>
            <a:r>
              <a:rPr lang="ko-KR" altLang="en-US" sz="1100" dirty="0" smtClean="0"/>
              <a:t>표출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회의록 등록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미등록 상태에 따라 </a:t>
            </a:r>
            <a:r>
              <a:rPr lang="ko-KR" altLang="en-US" sz="1100" b="1" dirty="0" smtClean="0"/>
              <a:t>다른 색상 표시</a:t>
            </a:r>
            <a:endParaRPr lang="en-US" altLang="ko-KR" sz="11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95413" y="3639006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회의 일정 등록 버튼</a:t>
            </a:r>
            <a:endParaRPr lang="en-US" altLang="ko-KR" sz="14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007286" y="3639006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회의록 버튼</a:t>
            </a:r>
            <a:endParaRPr lang="en-US" altLang="ko-KR" sz="14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24150" y="4538547"/>
            <a:ext cx="3650105" cy="158347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모달</a:t>
            </a:r>
            <a:r>
              <a:rPr lang="ko-KR" altLang="en-US" sz="1100" dirty="0" smtClean="0"/>
              <a:t> 창 표출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회의록 </a:t>
            </a:r>
            <a:r>
              <a:rPr lang="en-US" altLang="ko-KR" sz="1100" dirty="0" smtClean="0"/>
              <a:t>/ </a:t>
            </a:r>
            <a:r>
              <a:rPr lang="ko-KR" altLang="en-US" sz="1100" dirty="0"/>
              <a:t>회의 일정 </a:t>
            </a:r>
            <a:r>
              <a:rPr lang="ko-KR" altLang="en-US" sz="1100" dirty="0" smtClean="0"/>
              <a:t>등록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ko-KR" altLang="en-US" sz="1100" dirty="0" smtClean="0"/>
              <a:t>회의록 등록 시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캘린더에 회의록 등록 상태의 색상으로 표시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ko-KR" altLang="en-US" sz="1100" dirty="0" smtClean="0"/>
              <a:t>회의 일정 등록 시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캘린더에 회의록 미등록 상태의 색상으로 표시</a:t>
            </a:r>
            <a:endParaRPr lang="en-US" altLang="ko-KR" sz="11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723401" y="4538547"/>
            <a:ext cx="2675347" cy="158347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캘린더 오른쪽에 회의록 리스트 출력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9200" y="3639006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회의 일정 이벤트 클릭</a:t>
            </a:r>
            <a:endParaRPr lang="en-US" altLang="ko-KR" sz="14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52373" y="4538547"/>
            <a:ext cx="2621231" cy="158347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회의록 등록 </a:t>
            </a:r>
            <a:r>
              <a:rPr lang="ko-KR" altLang="en-US" sz="1100" dirty="0" smtClean="0"/>
              <a:t>상태 회의 일정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클릭 시 </a:t>
            </a:r>
            <a:r>
              <a:rPr lang="ko-KR" altLang="en-US" sz="1100" b="1" dirty="0" smtClean="0"/>
              <a:t>상세 페이지로 이동</a:t>
            </a: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ko-KR" altLang="en-US" sz="1100" b="1" dirty="0" smtClean="0"/>
              <a:t>회의록 미등록 </a:t>
            </a:r>
            <a:r>
              <a:rPr lang="ko-KR" altLang="en-US" sz="1100" dirty="0" smtClean="0"/>
              <a:t>상태 회의 일정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클릭 시 </a:t>
            </a:r>
            <a:r>
              <a:rPr lang="ko-KR" altLang="en-US" sz="1100" b="1" dirty="0" smtClean="0"/>
              <a:t>회의 일정 수정</a:t>
            </a:r>
            <a:r>
              <a:rPr lang="ko-KR" altLang="en-US" sz="1100" dirty="0" smtClean="0"/>
              <a:t> 및 </a:t>
            </a:r>
            <a:r>
              <a:rPr lang="ko-KR" altLang="en-US" sz="1100" b="1" dirty="0" smtClean="0"/>
              <a:t>삭제</a:t>
            </a:r>
            <a:r>
              <a:rPr lang="en-US" altLang="ko-KR" sz="1100" dirty="0" smtClean="0"/>
              <a:t>,</a:t>
            </a:r>
            <a:r>
              <a:rPr lang="en-US" altLang="ko-KR" sz="1100" dirty="0"/>
              <a:t> </a:t>
            </a:r>
            <a:r>
              <a:rPr lang="ko-KR" altLang="en-US" sz="1100" b="1" dirty="0" smtClean="0"/>
              <a:t>회의록 등록 </a:t>
            </a:r>
            <a:r>
              <a:rPr lang="ko-KR" altLang="en-US" sz="1100" dirty="0" smtClean="0"/>
              <a:t>가능한 </a:t>
            </a:r>
            <a:r>
              <a:rPr lang="ko-KR" altLang="en-US" sz="1100" dirty="0" err="1" smtClean="0"/>
              <a:t>모달</a:t>
            </a:r>
            <a:r>
              <a:rPr lang="ko-KR" altLang="en-US" sz="1100" dirty="0" smtClean="0"/>
              <a:t> 창 표출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</p:txBody>
      </p:sp>
      <p:cxnSp>
        <p:nvCxnSpPr>
          <p:cNvPr id="12" name="직선 연결선 11"/>
          <p:cNvCxnSpPr>
            <a:stCxn id="5" idx="2"/>
            <a:endCxn id="27" idx="0"/>
          </p:cNvCxnSpPr>
          <p:nvPr/>
        </p:nvCxnSpPr>
        <p:spPr>
          <a:xfrm>
            <a:off x="2162989" y="1914283"/>
            <a:ext cx="0" cy="17247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5" idx="2"/>
            <a:endCxn id="22" idx="0"/>
          </p:cNvCxnSpPr>
          <p:nvPr/>
        </p:nvCxnSpPr>
        <p:spPr>
          <a:xfrm rot="16200000" flipH="1">
            <a:off x="3293734" y="783537"/>
            <a:ext cx="1724723" cy="398621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  <a:endCxn id="23" idx="0"/>
          </p:cNvCxnSpPr>
          <p:nvPr/>
        </p:nvCxnSpPr>
        <p:spPr>
          <a:xfrm rot="16200000" flipH="1">
            <a:off x="5249671" y="-1172399"/>
            <a:ext cx="1724723" cy="789808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1806" y="432353"/>
            <a:ext cx="30507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회의록</a:t>
            </a:r>
            <a:endParaRPr lang="en-US" altLang="ko-KR" sz="2400" dirty="0" smtClean="0"/>
          </a:p>
        </p:txBody>
      </p:sp>
      <p:cxnSp>
        <p:nvCxnSpPr>
          <p:cNvPr id="57" name="직선 연결선 56"/>
          <p:cNvCxnSpPr>
            <a:stCxn id="27" idx="2"/>
            <a:endCxn id="28" idx="0"/>
          </p:cNvCxnSpPr>
          <p:nvPr/>
        </p:nvCxnSpPr>
        <p:spPr>
          <a:xfrm>
            <a:off x="2162989" y="4241172"/>
            <a:ext cx="0" cy="297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2" idx="2"/>
            <a:endCxn id="24" idx="0"/>
          </p:cNvCxnSpPr>
          <p:nvPr/>
        </p:nvCxnSpPr>
        <p:spPr>
          <a:xfrm>
            <a:off x="6149202" y="4241172"/>
            <a:ext cx="1" cy="297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3" idx="2"/>
            <a:endCxn id="25" idx="0"/>
          </p:cNvCxnSpPr>
          <p:nvPr/>
        </p:nvCxnSpPr>
        <p:spPr>
          <a:xfrm>
            <a:off x="10061075" y="4241172"/>
            <a:ext cx="0" cy="297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endCxn id="5" idx="3"/>
          </p:cNvCxnSpPr>
          <p:nvPr/>
        </p:nvCxnSpPr>
        <p:spPr>
          <a:xfrm flipH="1" flipV="1">
            <a:off x="3216778" y="1613200"/>
            <a:ext cx="601468" cy="37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7" y="1139344"/>
            <a:ext cx="5086223" cy="390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806" y="432353"/>
            <a:ext cx="305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회의록</a:t>
            </a:r>
            <a:endParaRPr lang="en-US" altLang="ko-KR" sz="2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382389" y="432353"/>
            <a:ext cx="4166839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/>
              <a:t>FullCalendar</a:t>
            </a:r>
            <a:r>
              <a:rPr lang="en-US" altLang="ko-KR" sz="1000" dirty="0"/>
              <a:t> </a:t>
            </a:r>
            <a:r>
              <a:rPr lang="ko-KR" altLang="en-US" sz="1000" dirty="0"/>
              <a:t>라이브러리로 캘린더 출력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회의록이 등록된 회의 일정과 등록되지 않은 회의 일정을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각각 다른 색상으로 이벤트 추가하여 구분</a:t>
            </a:r>
            <a:endParaRPr lang="en-US" altLang="ko-KR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-1" r="596" b="6579"/>
          <a:stretch/>
        </p:blipFill>
        <p:spPr>
          <a:xfrm>
            <a:off x="6382389" y="1379547"/>
            <a:ext cx="3468506" cy="14404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5429" t="-226" r="5818" b="15107"/>
          <a:stretch/>
        </p:blipFill>
        <p:spPr>
          <a:xfrm>
            <a:off x="5735807" y="3252490"/>
            <a:ext cx="3285502" cy="2912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951562" y="1820411"/>
            <a:ext cx="2019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회의록 등록 상태인 회의 일정 클릭 시 상세 페이지로 이동</a:t>
            </a:r>
            <a:endParaRPr lang="en-US" altLang="ko-KR" sz="10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092969" y="5397763"/>
            <a:ext cx="26428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회의록 미등록 상태인 회의 일정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회의일정</a:t>
            </a:r>
            <a:r>
              <a:rPr lang="ko-KR" altLang="en-US" sz="1000" dirty="0" smtClean="0"/>
              <a:t> 수정 및 삭제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회의록 등록 가능</a:t>
            </a:r>
            <a:endParaRPr lang="en-US" altLang="ko-KR" sz="1000" dirty="0" smtClean="0"/>
          </a:p>
        </p:txBody>
      </p:sp>
      <p:cxnSp>
        <p:nvCxnSpPr>
          <p:cNvPr id="30" name="꺾인 연결선 29"/>
          <p:cNvCxnSpPr>
            <a:endCxn id="14" idx="1"/>
          </p:cNvCxnSpPr>
          <p:nvPr/>
        </p:nvCxnSpPr>
        <p:spPr>
          <a:xfrm>
            <a:off x="3937662" y="3489820"/>
            <a:ext cx="1798145" cy="1218745"/>
          </a:xfrm>
          <a:prstGeom prst="bentConnector3">
            <a:avLst/>
          </a:prstGeom>
          <a:ln w="12700">
            <a:solidFill>
              <a:srgbClr val="F2C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3" idx="1"/>
          </p:cNvCxnSpPr>
          <p:nvPr/>
        </p:nvCxnSpPr>
        <p:spPr>
          <a:xfrm>
            <a:off x="4764947" y="1820411"/>
            <a:ext cx="1617442" cy="279370"/>
          </a:xfrm>
          <a:prstGeom prst="bentConnector3">
            <a:avLst/>
          </a:prstGeom>
          <a:ln w="12700">
            <a:solidFill>
              <a:srgbClr val="B5B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073863" y="3433778"/>
            <a:ext cx="28872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기존 회의 일정에 등록된 내용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및 첨부파일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참석자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체크 상태 그대로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유지됨</a:t>
            </a:r>
            <a:endParaRPr lang="en-US" altLang="ko-KR" sz="10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9073862" y="5397763"/>
            <a:ext cx="2887207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일정 수정 시 회의록 미등록 상태 유지되어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기존과 동일하게 노란색으로 일정 표시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회의록 등록 시 회의록 등록 상태로 변경되어 보라색으로 일정 색상이 변경됨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311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" y="1139344"/>
            <a:ext cx="6290669" cy="48265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회의록</a:t>
            </a:r>
            <a:endParaRPr lang="en-US" altLang="ko-KR" sz="2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350482" y="4890770"/>
            <a:ext cx="45144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회의일정</a:t>
            </a:r>
            <a:r>
              <a:rPr lang="ko-KR" altLang="en-US" sz="1000" dirty="0" smtClean="0"/>
              <a:t> 등록 버튼 클릭 시 회의 일정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회의록 상태 선택해 일정 등록 가능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회의 일정으로 등록 시 회의록 미등록 상태 색상으로 표시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노란색</a:t>
            </a:r>
            <a:r>
              <a:rPr lang="en-US" altLang="ko-KR" sz="10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회의록으로 등록 시 회의록 등록 상태 색상으로 표시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보라색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41" y="1536174"/>
            <a:ext cx="3187419" cy="29850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806" y="1342239"/>
            <a:ext cx="605541" cy="260058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4" idx="0"/>
            <a:endCxn id="2" idx="0"/>
          </p:cNvCxnSpPr>
          <p:nvPr/>
        </p:nvCxnSpPr>
        <p:spPr>
          <a:xfrm rot="16200000" flipH="1">
            <a:off x="4816446" y="-2669631"/>
            <a:ext cx="193935" cy="8217674"/>
          </a:xfrm>
          <a:prstGeom prst="curvedConnector3">
            <a:avLst>
              <a:gd name="adj1" fmla="val -91922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" y="1139344"/>
            <a:ext cx="6290669" cy="48265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회의록</a:t>
            </a:r>
            <a:endParaRPr lang="en-US" altLang="ko-KR" sz="2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105155" y="2859821"/>
            <a:ext cx="484895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회의록 버튼 클릭 시 캘린더 우측으로 회의록 리스트 표출 </a:t>
            </a:r>
            <a:r>
              <a:rPr lang="en-US" altLang="ko-KR" sz="1000" dirty="0" smtClean="0"/>
              <a:t>(AJAX)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55" y="554995"/>
            <a:ext cx="4065296" cy="2287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155" y="3523755"/>
            <a:ext cx="3931290" cy="26794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43202" y="6188162"/>
            <a:ext cx="484895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회의록 리스트에서 회의 클릭 시 상세 페이지로 이동</a:t>
            </a:r>
            <a:endParaRPr lang="en-US" altLang="ko-KR" sz="1000" dirty="0"/>
          </a:p>
        </p:txBody>
      </p:sp>
      <p:cxnSp>
        <p:nvCxnSpPr>
          <p:cNvPr id="20" name="구부러진 연결선 19"/>
          <p:cNvCxnSpPr>
            <a:stCxn id="6" idx="3"/>
            <a:endCxn id="3" idx="3"/>
          </p:cNvCxnSpPr>
          <p:nvPr/>
        </p:nvCxnSpPr>
        <p:spPr>
          <a:xfrm flipH="1">
            <a:off x="11036445" y="1698607"/>
            <a:ext cx="134006" cy="3164862"/>
          </a:xfrm>
          <a:prstGeom prst="curvedConnector3">
            <a:avLst>
              <a:gd name="adj1" fmla="val -28327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93060" y="1339858"/>
            <a:ext cx="357122" cy="260058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>
            <a:stCxn id="27" idx="0"/>
          </p:cNvCxnSpPr>
          <p:nvPr/>
        </p:nvCxnSpPr>
        <p:spPr>
          <a:xfrm rot="5400000" flipH="1" flipV="1">
            <a:off x="3978238" y="-1725105"/>
            <a:ext cx="358346" cy="5771581"/>
          </a:xfrm>
          <a:prstGeom prst="curvedConnector2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차예지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911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880" y="2605330"/>
            <a:ext cx="5780112" cy="39110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57182" y="2603867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자유</a:t>
            </a:r>
            <a:r>
              <a:rPr lang="en-US" altLang="ko-KR" sz="1400" dirty="0" smtClean="0">
                <a:solidFill>
                  <a:schemeClr val="bg1"/>
                </a:solidFill>
              </a:rPr>
              <a:t>/ </a:t>
            </a:r>
            <a:r>
              <a:rPr lang="ko-KR" altLang="en-US" sz="1400" dirty="0" smtClean="0">
                <a:solidFill>
                  <a:schemeClr val="bg1"/>
                </a:solidFill>
              </a:rPr>
              <a:t>이벤트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99" y="3213375"/>
            <a:ext cx="581025" cy="590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7310" y="3954877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84099" y="3516476"/>
            <a:ext cx="94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51798" y="3346316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415532" y="3516476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589572" y="3346315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832351" y="3686611"/>
            <a:ext cx="2876" cy="650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57082" y="5356867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댓글 입력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35" y="4620476"/>
            <a:ext cx="581025" cy="590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253307" y="5785589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20816" y="5537485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555269" y="5329344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댓글 삭제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99935" y="2605330"/>
            <a:ext cx="5786770" cy="39110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02121" y="2603867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– Q&amp;A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6419" y="143745"/>
            <a:ext cx="6435482" cy="226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94326" y="154983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전체 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901" y="3143743"/>
            <a:ext cx="581025" cy="59055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6392478" y="3885245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199267" y="3446844"/>
            <a:ext cx="94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366966" y="3276684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430700" y="3446844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0604740" y="3276683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847519" y="3616979"/>
            <a:ext cx="2876" cy="650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306553" y="5194531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답글 입력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6" y="4458140"/>
            <a:ext cx="581025" cy="590550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8306553" y="5698765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9370287" y="5375149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604740" y="5185164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답글 삭제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4" y="714468"/>
            <a:ext cx="581025" cy="59055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22565" y="1455970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229354" y="1017569"/>
            <a:ext cx="94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397053" y="847409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460787" y="1017569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34827" y="847408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9880" y="1822627"/>
            <a:ext cx="224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관리자 계정으로 접속 시 가능</a:t>
            </a:r>
            <a:endParaRPr lang="en-US" altLang="ko-KR" sz="1000" dirty="0" smtClean="0"/>
          </a:p>
          <a:p>
            <a:r>
              <a:rPr lang="en-US" altLang="ko-KR" sz="1000" dirty="0" smtClean="0"/>
              <a:t>* java </a:t>
            </a:r>
            <a:r>
              <a:rPr lang="en-US" altLang="ko-KR" sz="1000" dirty="0"/>
              <a:t>Bean validation </a:t>
            </a:r>
            <a:r>
              <a:rPr lang="ko-KR" altLang="en-US" sz="1000" dirty="0" smtClean="0"/>
              <a:t>사용 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4555269" y="1224936"/>
            <a:ext cx="2227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관리자 계정으로 접속 시 가능 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11798" y="4335029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java </a:t>
            </a:r>
            <a:r>
              <a:rPr lang="en-US" altLang="ko-KR" sz="1000" dirty="0"/>
              <a:t>Bean validation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253307" y="6118850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중복 추천 검사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9479" y="4258696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java </a:t>
            </a:r>
            <a:r>
              <a:rPr lang="en-US" altLang="ko-KR" sz="1000" dirty="0"/>
              <a:t>Bean validation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8274763" y="6059752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중복 추천 검사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47194" y="5662478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본인 계정만 삭제 가능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526988" y="5558427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본인 계정만 삭제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618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160" y="4211690"/>
            <a:ext cx="116419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■ </a:t>
            </a:r>
            <a:r>
              <a:rPr lang="en-US" altLang="ko-KR" sz="1200" dirty="0" smtClean="0"/>
              <a:t>java </a:t>
            </a:r>
            <a:r>
              <a:rPr lang="en-US" altLang="ko-KR" sz="1200" dirty="0"/>
              <a:t>Bean validation</a:t>
            </a:r>
            <a:r>
              <a:rPr lang="ko-KR" altLang="en-US" sz="1200" dirty="0"/>
              <a:t>을 통한 데이터유효성검증을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자바 기반의 데이터 유효성 검증 프레임워크로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어노테이션을</a:t>
            </a:r>
            <a:r>
              <a:rPr lang="ko-KR" altLang="en-US" sz="1200" dirty="0" smtClean="0"/>
              <a:t> 사용하여 데이터의 유효성 검증하는 데 사용하고 코드의 </a:t>
            </a:r>
            <a:r>
              <a:rPr lang="ko-KR" altLang="en-US" sz="1200" dirty="0" err="1" smtClean="0"/>
              <a:t>가독성과</a:t>
            </a:r>
            <a:r>
              <a:rPr lang="ko-KR" altLang="en-US" sz="1200" dirty="0" smtClean="0"/>
              <a:t> 유지보수성을 향상시킬 수 있다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어노테이션을</a:t>
            </a:r>
            <a:r>
              <a:rPr lang="ko-KR" altLang="en-US" sz="1200" dirty="0" smtClean="0"/>
              <a:t> 사용하여 검증 규칙을 명시하고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이용해 런타임 시에 데이터를 검증한다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제목과 본문에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NotBlank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NotEmpty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어노테이션</a:t>
            </a:r>
            <a:r>
              <a:rPr lang="ko-KR" altLang="en-US" sz="1200" dirty="0" smtClean="0"/>
              <a:t> 사용 </a:t>
            </a:r>
            <a:endParaRPr lang="en-US" altLang="ko-KR" sz="1200" dirty="0" smtClean="0"/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@</a:t>
            </a:r>
            <a:r>
              <a:rPr lang="en-US" altLang="ko-KR" sz="1200" dirty="0" err="1" smtClean="0"/>
              <a:t>NotNull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valid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implementaion</a:t>
            </a:r>
            <a:r>
              <a:rPr lang="ko-KR" altLang="en-US" sz="1200" dirty="0" smtClean="0"/>
              <a:t>하면서 추가로 해당 오브젝트의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length</a:t>
            </a:r>
            <a:r>
              <a:rPr lang="ko-KR" altLang="en-US" sz="1200" dirty="0" smtClean="0"/>
              <a:t>를 검사해서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보다 큰지 확인한다</a:t>
            </a:r>
            <a:endParaRPr lang="en-US" altLang="ko-KR" sz="1200" dirty="0" smtClean="0"/>
          </a:p>
          <a:p>
            <a:r>
              <a:rPr lang="ko-KR" altLang="en-US" sz="1200" dirty="0" smtClean="0"/>
              <a:t>본문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제목의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NotBlank</a:t>
            </a:r>
            <a:r>
              <a:rPr lang="ko-KR" altLang="en-US" sz="1200" dirty="0" smtClean="0"/>
              <a:t>의 속성으로 본문은</a:t>
            </a:r>
            <a:r>
              <a:rPr lang="en-US" altLang="ko-KR" sz="1200" dirty="0" smtClean="0"/>
              <a:t> null </a:t>
            </a:r>
            <a:r>
              <a:rPr lang="ko-KR" altLang="en-US" sz="1200" dirty="0" smtClean="0"/>
              <a:t>값만 걸러낼 수 있는 </a:t>
            </a:r>
            <a:r>
              <a:rPr lang="en-US" altLang="ko-KR" sz="1200" dirty="0"/>
              <a:t>@</a:t>
            </a:r>
            <a:r>
              <a:rPr lang="en-US" altLang="ko-KR" sz="1200" dirty="0" err="1" smtClean="0"/>
              <a:t>NotEmpty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사용되었다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579028"/>
            <a:ext cx="9174480" cy="3333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" y="199460"/>
            <a:ext cx="188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작성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337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12" y="935896"/>
            <a:ext cx="5771192" cy="3241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822960"/>
            <a:ext cx="5537201" cy="3466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520" y="248969"/>
            <a:ext cx="690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조회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본인 계정만 수정과 삭제 버튼 보임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741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8325" cy="59029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0451" y="6028174"/>
            <a:ext cx="1055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CRUD / </a:t>
            </a:r>
            <a:r>
              <a:rPr lang="ko-KR" altLang="en-US" dirty="0" err="1" smtClean="0"/>
              <a:t>페이징작업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7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0964" y="314985"/>
            <a:ext cx="11281756" cy="6106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29" y="1156296"/>
            <a:ext cx="581025" cy="590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4965" y="1905755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381754" y="1467353"/>
            <a:ext cx="14941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64781" y="1305018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228515" y="1467353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581096" y="1167457"/>
            <a:ext cx="3265008" cy="148444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0107" y="314985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To Do List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0655" y="130501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수행 결과에 따른 기능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▶ 수행한 작업 체크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▶ 수행하지 않은 작업 삭제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240333" y="3619565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87600" y="3781900"/>
            <a:ext cx="488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387600" y="1467353"/>
            <a:ext cx="0" cy="23145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304067" y="3781900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581096" y="3553778"/>
            <a:ext cx="3265008" cy="148444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50235" y="3695835"/>
            <a:ext cx="371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과거 수행한 리스트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(** </a:t>
            </a:r>
            <a:r>
              <a:rPr lang="ko-KR" altLang="en-US" sz="1200" dirty="0" smtClean="0"/>
              <a:t>작업 예정이므로 작업 마치고 추가 예정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42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3521" y="313933"/>
            <a:ext cx="8044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내가 쓴 </a:t>
            </a:r>
            <a:r>
              <a:rPr lang="ko-KR" altLang="en-US" sz="2800" b="1" dirty="0" err="1" smtClean="0"/>
              <a:t>게시글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&amp; </a:t>
            </a:r>
            <a:r>
              <a:rPr lang="ko-KR" altLang="en-US" sz="2800" b="1" dirty="0" smtClean="0"/>
              <a:t>추천한 </a:t>
            </a:r>
            <a:r>
              <a:rPr lang="ko-KR" altLang="en-US" sz="2800" b="1" dirty="0" err="1" smtClean="0"/>
              <a:t>게시글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&amp; </a:t>
            </a:r>
            <a:r>
              <a:rPr lang="ko-KR" altLang="en-US" sz="2800" b="1" dirty="0" smtClean="0"/>
              <a:t>내가 쓴 댓글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1" y="4000264"/>
            <a:ext cx="5290086" cy="2433598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553521" y="837153"/>
            <a:ext cx="11579106" cy="2946346"/>
            <a:chOff x="578329" y="1294815"/>
            <a:chExt cx="11579106" cy="29463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52" y="1294815"/>
              <a:ext cx="4835218" cy="2946346"/>
            </a:xfrm>
            <a:prstGeom prst="rect">
              <a:avLst/>
            </a:prstGeom>
          </p:spPr>
        </p:pic>
        <p:cxnSp>
          <p:nvCxnSpPr>
            <p:cNvPr id="10" name="직선 연결선 9"/>
            <p:cNvCxnSpPr>
              <a:endCxn id="11" idx="1"/>
            </p:cNvCxnSpPr>
            <p:nvPr/>
          </p:nvCxnSpPr>
          <p:spPr>
            <a:xfrm flipV="1">
              <a:off x="5442333" y="3288102"/>
              <a:ext cx="919926" cy="38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62259" y="3103436"/>
              <a:ext cx="5795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테이블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개를 </a:t>
              </a:r>
              <a:r>
                <a:rPr lang="en-US" altLang="ko-KR" dirty="0" smtClean="0"/>
                <a:t>Join</a:t>
              </a:r>
              <a:r>
                <a:rPr lang="ko-KR" altLang="en-US" dirty="0" smtClean="0"/>
                <a:t>하여 게시판마다 내가 쓴 글 </a:t>
              </a:r>
              <a:r>
                <a:rPr lang="en-US" altLang="ko-KR" dirty="0" smtClean="0"/>
                <a:t>List</a:t>
              </a:r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8329" y="2489811"/>
              <a:ext cx="4864004" cy="1751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10464" y="1607890"/>
              <a:ext cx="2418206" cy="738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5528670" y="1815545"/>
              <a:ext cx="919926" cy="38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448596" y="1669871"/>
              <a:ext cx="5455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모든 게시판에 내가 쓴 글 검색기능과 총 검색 건수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988022" y="4539927"/>
            <a:ext cx="3820522" cy="1893935"/>
            <a:chOff x="512288" y="4514694"/>
            <a:chExt cx="3820522" cy="189393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288" y="4525561"/>
              <a:ext cx="3820522" cy="1883068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553521" y="4514694"/>
              <a:ext cx="1548391" cy="598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 flipH="1">
            <a:off x="6516391" y="4290091"/>
            <a:ext cx="1973837" cy="255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90228" y="3917920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추천한 </a:t>
            </a:r>
            <a:r>
              <a:rPr lang="ko-KR" altLang="en-US" dirty="0" err="1" smtClean="0"/>
              <a:t>게시글과</a:t>
            </a:r>
            <a:r>
              <a:rPr lang="ko-KR" altLang="en-US" dirty="0" smtClean="0"/>
              <a:t> 댓글은 </a:t>
            </a:r>
            <a:endParaRPr lang="en-US" altLang="ko-KR" dirty="0" smtClean="0"/>
          </a:p>
          <a:p>
            <a:r>
              <a:rPr lang="ko-KR" altLang="en-US" dirty="0" smtClean="0"/>
              <a:t>테이블을 따로 생성하여 관리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029254" y="5217063"/>
            <a:ext cx="1548391" cy="1095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endCxn id="45" idx="0"/>
          </p:cNvCxnSpPr>
          <p:nvPr/>
        </p:nvCxnSpPr>
        <p:spPr>
          <a:xfrm flipH="1">
            <a:off x="6803450" y="4290091"/>
            <a:ext cx="1602420" cy="926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813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69" y="906087"/>
            <a:ext cx="4623676" cy="26018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906087"/>
            <a:ext cx="4304371" cy="3425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510" y="4450764"/>
            <a:ext cx="11579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■</a:t>
            </a:r>
            <a:r>
              <a:rPr lang="ko-KR" altLang="en-US" sz="1200" dirty="0"/>
              <a:t> </a:t>
            </a:r>
            <a:r>
              <a:rPr lang="ko-KR" altLang="en-US" sz="1100" dirty="0" err="1" smtClean="0"/>
              <a:t>복합키를</a:t>
            </a:r>
            <a:r>
              <a:rPr lang="ko-KR" altLang="en-US" sz="1100" dirty="0" smtClean="0"/>
              <a:t> 통한 데이터 무결성 관리 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TODOLIST</a:t>
            </a:r>
            <a:r>
              <a:rPr lang="ko-KR" altLang="en-US" sz="1100" dirty="0" smtClean="0"/>
              <a:t>는 전체 사용자 중 로그인 한 사용자에 대한 본인이 작성한 리스트를 보여준다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TODO </a:t>
            </a:r>
            <a:r>
              <a:rPr lang="ko-KR" altLang="en-US" sz="1100" dirty="0" smtClean="0"/>
              <a:t>테이블에서 </a:t>
            </a:r>
            <a:r>
              <a:rPr lang="en-US" altLang="ko-KR" sz="1100" dirty="0" err="1" smtClean="0"/>
              <a:t>User_id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pk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하나로 고유한 값이 될 수 없으므로 </a:t>
            </a:r>
            <a:endParaRPr lang="en-US" altLang="ko-KR" sz="1100" dirty="0" smtClean="0"/>
          </a:p>
          <a:p>
            <a:r>
              <a:rPr lang="en-US" altLang="ko-KR" sz="1100" dirty="0" err="1" smtClean="0"/>
              <a:t>User_id</a:t>
            </a:r>
            <a:r>
              <a:rPr lang="ko-KR" altLang="en-US" sz="1100" dirty="0" smtClean="0"/>
              <a:t>에 대한 </a:t>
            </a:r>
            <a:r>
              <a:rPr lang="en-US" altLang="ko-KR" sz="1100" dirty="0" err="1" smtClean="0"/>
              <a:t>todo_no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글 번호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en-US" altLang="ko-KR" sz="1100" dirty="0" err="1" smtClean="0"/>
              <a:t>pk</a:t>
            </a:r>
            <a:r>
              <a:rPr lang="ko-KR" altLang="en-US" sz="1100" dirty="0" smtClean="0"/>
              <a:t>를 생성하여 정확한 식별과 고유한 값이 가능하도록 한다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■ 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Jquery</a:t>
            </a:r>
            <a:r>
              <a:rPr lang="en-US" altLang="ko-KR" sz="1100" dirty="0" smtClean="0"/>
              <a:t> </a:t>
            </a:r>
          </a:p>
          <a:p>
            <a:r>
              <a:rPr lang="ko-KR" altLang="en-US" sz="1100" dirty="0" smtClean="0"/>
              <a:t>개발 완료 후 작성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6008" y="140613"/>
            <a:ext cx="618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to do list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localhost </a:t>
            </a:r>
            <a:r>
              <a:rPr lang="ko-KR" altLang="en-US" sz="1200" b="1" dirty="0" smtClean="0"/>
              <a:t>으로 캡쳐 </a:t>
            </a:r>
            <a:r>
              <a:rPr lang="en-US" altLang="ko-KR" sz="1200" b="1" dirty="0" smtClean="0"/>
              <a:t>-&gt; 26</a:t>
            </a:r>
            <a:r>
              <a:rPr lang="ko-KR" altLang="en-US" sz="1200" b="1" dirty="0" smtClean="0"/>
              <a:t>일에 개발 완료하고 </a:t>
            </a:r>
            <a:r>
              <a:rPr lang="en-US" altLang="ko-KR" sz="1200" b="1" dirty="0" smtClean="0"/>
              <a:t>@172.30.1.41</a:t>
            </a:r>
            <a:r>
              <a:rPr lang="ko-KR" altLang="en-US" sz="1200" b="1" dirty="0" smtClean="0"/>
              <a:t>으로 캡쳐 예정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6361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4370" y="317624"/>
            <a:ext cx="2233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내가 쓴 댓글</a:t>
            </a:r>
            <a:endParaRPr lang="ko-KR" altLang="en-US" sz="28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4370" y="425773"/>
            <a:ext cx="11015937" cy="2051341"/>
            <a:chOff x="454370" y="817740"/>
            <a:chExt cx="11015937" cy="205134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370" y="1344868"/>
              <a:ext cx="2772162" cy="152421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99515" y="1751682"/>
              <a:ext cx="1162336" cy="198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1861851" y="1002406"/>
              <a:ext cx="2522862" cy="749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384713" y="817740"/>
              <a:ext cx="7085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댓글 마다 번호를 붙여서 내가 쓴 댓글 클릭 시 해당 위치로 이동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3126" y="1652530"/>
            <a:ext cx="11215745" cy="4483854"/>
            <a:chOff x="555160" y="2255709"/>
            <a:chExt cx="11215745" cy="448385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160" y="3112391"/>
              <a:ext cx="5136244" cy="345379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8845" y="2255709"/>
              <a:ext cx="4982060" cy="4483854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5658037" y="6081311"/>
              <a:ext cx="1097441" cy="11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6855579" y="5958288"/>
              <a:ext cx="1946897" cy="4425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126" y="6151947"/>
            <a:ext cx="835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스크립트의 </a:t>
            </a:r>
            <a:r>
              <a:rPr lang="en-US" altLang="ko-KR" dirty="0" smtClean="0"/>
              <a:t>offset()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선택한 태그의 위치를 반환 해주고 </a:t>
            </a:r>
          </a:p>
          <a:p>
            <a:r>
              <a:rPr lang="en-US" altLang="ko-KR" dirty="0" smtClean="0"/>
              <a:t>animate()</a:t>
            </a:r>
            <a:r>
              <a:rPr lang="ko-KR" altLang="en-US" dirty="0" smtClean="0"/>
              <a:t>를 이용해서 선택한 태그의 스크롤 위치를 지정해서 해당 위치로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93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황인정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1874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148F52-03C8-41EE-A5C3-E3AD2C98A031}"/>
              </a:ext>
            </a:extLst>
          </p:cNvPr>
          <p:cNvSpPr txBox="1"/>
          <p:nvPr/>
        </p:nvSpPr>
        <p:spPr>
          <a:xfrm>
            <a:off x="2628549" y="460041"/>
            <a:ext cx="7070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400">
                <a:latin typeface="a큐브" panose="02020600000000000000" pitchFamily="18" charset="-127"/>
                <a:ea typeface="a큐브" panose="02020600000000000000" pitchFamily="18" charset="-127"/>
              </a:defRPr>
            </a:lvl1pPr>
          </a:lstStyle>
          <a:p>
            <a:r>
              <a:rPr lang="ko-KR" altLang="en-US" dirty="0"/>
              <a:t>프로젝트 생성 프로세스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2C87A-0108-4665-9C98-84A0C8D1AC27}"/>
              </a:ext>
            </a:extLst>
          </p:cNvPr>
          <p:cNvSpPr/>
          <p:nvPr/>
        </p:nvSpPr>
        <p:spPr>
          <a:xfrm>
            <a:off x="1833563" y="3848100"/>
            <a:ext cx="1704975" cy="190500"/>
          </a:xfrm>
          <a:prstGeom prst="rect">
            <a:avLst/>
          </a:prstGeom>
          <a:solidFill>
            <a:srgbClr val="5B9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537702-32B7-4554-90CA-AFE5A751C919}"/>
              </a:ext>
            </a:extLst>
          </p:cNvPr>
          <p:cNvSpPr/>
          <p:nvPr/>
        </p:nvSpPr>
        <p:spPr>
          <a:xfrm>
            <a:off x="3538538" y="3848100"/>
            <a:ext cx="1704975" cy="190500"/>
          </a:xfrm>
          <a:prstGeom prst="rect">
            <a:avLst/>
          </a:prstGeom>
          <a:solidFill>
            <a:srgbClr val="DCA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9F0F64-1576-4F6A-AEDD-393A91FB189F}"/>
              </a:ext>
            </a:extLst>
          </p:cNvPr>
          <p:cNvSpPr/>
          <p:nvPr/>
        </p:nvSpPr>
        <p:spPr>
          <a:xfrm>
            <a:off x="5243513" y="3848100"/>
            <a:ext cx="1704975" cy="190500"/>
          </a:xfrm>
          <a:prstGeom prst="rect">
            <a:avLst/>
          </a:prstGeom>
          <a:solidFill>
            <a:srgbClr val="D87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EE379F-2956-4748-98CB-73A83AD079FA}"/>
              </a:ext>
            </a:extLst>
          </p:cNvPr>
          <p:cNvSpPr/>
          <p:nvPr/>
        </p:nvSpPr>
        <p:spPr>
          <a:xfrm>
            <a:off x="6948488" y="3848100"/>
            <a:ext cx="1704975" cy="190500"/>
          </a:xfrm>
          <a:prstGeom prst="rect">
            <a:avLst/>
          </a:prstGeom>
          <a:solidFill>
            <a:srgbClr val="C32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FF07D-FBFF-4D5D-BB2B-7DC71E4F58E0}"/>
              </a:ext>
            </a:extLst>
          </p:cNvPr>
          <p:cNvSpPr/>
          <p:nvPr/>
        </p:nvSpPr>
        <p:spPr>
          <a:xfrm>
            <a:off x="8653463" y="3848100"/>
            <a:ext cx="1704975" cy="190500"/>
          </a:xfrm>
          <a:prstGeom prst="rect">
            <a:avLst/>
          </a:prstGeom>
          <a:solidFill>
            <a:srgbClr val="7E0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D9C4488-834A-4772-825A-3107C46C7C02}"/>
              </a:ext>
            </a:extLst>
          </p:cNvPr>
          <p:cNvCxnSpPr/>
          <p:nvPr/>
        </p:nvCxnSpPr>
        <p:spPr>
          <a:xfrm flipV="1">
            <a:off x="2695575" y="3009900"/>
            <a:ext cx="0" cy="676275"/>
          </a:xfrm>
          <a:prstGeom prst="line">
            <a:avLst/>
          </a:prstGeom>
          <a:ln w="19050">
            <a:solidFill>
              <a:srgbClr val="5B93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27D5F09-E65E-4274-A0BF-4F43C5469E45}"/>
              </a:ext>
            </a:extLst>
          </p:cNvPr>
          <p:cNvCxnSpPr>
            <a:cxnSpLocks/>
          </p:cNvCxnSpPr>
          <p:nvPr/>
        </p:nvCxnSpPr>
        <p:spPr>
          <a:xfrm flipV="1">
            <a:off x="4391025" y="4200525"/>
            <a:ext cx="0" cy="676275"/>
          </a:xfrm>
          <a:prstGeom prst="line">
            <a:avLst/>
          </a:prstGeom>
          <a:ln w="19050">
            <a:solidFill>
              <a:srgbClr val="DCA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A0D56FC-F3E9-43C7-9132-8DA4686FB6B7}"/>
              </a:ext>
            </a:extLst>
          </p:cNvPr>
          <p:cNvCxnSpPr>
            <a:cxnSpLocks/>
          </p:cNvCxnSpPr>
          <p:nvPr/>
        </p:nvCxnSpPr>
        <p:spPr>
          <a:xfrm flipV="1">
            <a:off x="6096000" y="3009900"/>
            <a:ext cx="0" cy="676275"/>
          </a:xfrm>
          <a:prstGeom prst="line">
            <a:avLst/>
          </a:prstGeom>
          <a:ln w="19050">
            <a:solidFill>
              <a:srgbClr val="D87D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ACAE14-6391-4D5A-836A-69FC58921083}"/>
              </a:ext>
            </a:extLst>
          </p:cNvPr>
          <p:cNvCxnSpPr>
            <a:cxnSpLocks/>
          </p:cNvCxnSpPr>
          <p:nvPr/>
        </p:nvCxnSpPr>
        <p:spPr>
          <a:xfrm flipV="1">
            <a:off x="7800975" y="4200525"/>
            <a:ext cx="0" cy="676275"/>
          </a:xfrm>
          <a:prstGeom prst="line">
            <a:avLst/>
          </a:prstGeom>
          <a:ln w="19050">
            <a:solidFill>
              <a:srgbClr val="C32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9016BE-C770-4CC7-9E87-F6388466FC97}"/>
              </a:ext>
            </a:extLst>
          </p:cNvPr>
          <p:cNvCxnSpPr>
            <a:cxnSpLocks/>
          </p:cNvCxnSpPr>
          <p:nvPr/>
        </p:nvCxnSpPr>
        <p:spPr>
          <a:xfrm flipV="1">
            <a:off x="9505950" y="3009900"/>
            <a:ext cx="0" cy="676275"/>
          </a:xfrm>
          <a:prstGeom prst="line">
            <a:avLst/>
          </a:prstGeom>
          <a:ln w="19050">
            <a:solidFill>
              <a:srgbClr val="7E0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7BE27A-92EF-47AF-8D8B-85E8D484D586}"/>
              </a:ext>
            </a:extLst>
          </p:cNvPr>
          <p:cNvGrpSpPr/>
          <p:nvPr/>
        </p:nvGrpSpPr>
        <p:grpSpPr>
          <a:xfrm>
            <a:off x="1805114" y="4543424"/>
            <a:ext cx="1766886" cy="839717"/>
            <a:chOff x="1805114" y="4543424"/>
            <a:chExt cx="1766886" cy="8397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6D0574-D060-48F8-BD7B-C50F09C5FE23}"/>
                </a:ext>
              </a:extLst>
            </p:cNvPr>
            <p:cNvSpPr txBox="1"/>
            <p:nvPr/>
          </p:nvSpPr>
          <p:spPr>
            <a:xfrm>
              <a:off x="1805114" y="4543424"/>
              <a:ext cx="176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5B938F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생성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782832-BD49-4502-B0D7-A2D4AFC28645}"/>
                </a:ext>
              </a:extLst>
            </p:cNvPr>
            <p:cNvSpPr txBox="1"/>
            <p:nvPr/>
          </p:nvSpPr>
          <p:spPr>
            <a:xfrm>
              <a:off x="1833563" y="4912756"/>
              <a:ext cx="170497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팀장이 프로젝트 생성을 통해 상세 정보 입력</a:t>
              </a:r>
            </a:p>
          </p:txBody>
        </p:sp>
      </p:grpSp>
      <p:sp>
        <p:nvSpPr>
          <p:cNvPr id="18" name="눈물 방울 17">
            <a:extLst>
              <a:ext uri="{FF2B5EF4-FFF2-40B4-BE49-F238E27FC236}">
                <a16:creationId xmlns:a16="http://schemas.microsoft.com/office/drawing/2014/main" id="{0A562DCC-20E3-424B-BA10-14FEE8BCC3D6}"/>
              </a:ext>
            </a:extLst>
          </p:cNvPr>
          <p:cNvSpPr/>
          <p:nvPr/>
        </p:nvSpPr>
        <p:spPr>
          <a:xfrm rot="8100000">
            <a:off x="2397964" y="2129478"/>
            <a:ext cx="595222" cy="595222"/>
          </a:xfrm>
          <a:prstGeom prst="teardrop">
            <a:avLst/>
          </a:prstGeom>
          <a:solidFill>
            <a:srgbClr val="5B9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눈물 방울 18">
            <a:extLst>
              <a:ext uri="{FF2B5EF4-FFF2-40B4-BE49-F238E27FC236}">
                <a16:creationId xmlns:a16="http://schemas.microsoft.com/office/drawing/2014/main" id="{8CF9DAB6-03B7-4B5A-988A-5FAF660885BD}"/>
              </a:ext>
            </a:extLst>
          </p:cNvPr>
          <p:cNvSpPr/>
          <p:nvPr/>
        </p:nvSpPr>
        <p:spPr>
          <a:xfrm rot="8100000">
            <a:off x="5798388" y="2129478"/>
            <a:ext cx="595222" cy="595222"/>
          </a:xfrm>
          <a:prstGeom prst="teardrop">
            <a:avLst/>
          </a:prstGeom>
          <a:solidFill>
            <a:srgbClr val="D87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눈물 방울 19">
            <a:extLst>
              <a:ext uri="{FF2B5EF4-FFF2-40B4-BE49-F238E27FC236}">
                <a16:creationId xmlns:a16="http://schemas.microsoft.com/office/drawing/2014/main" id="{B006619B-A815-467F-89D9-8F4745FBF86D}"/>
              </a:ext>
            </a:extLst>
          </p:cNvPr>
          <p:cNvSpPr/>
          <p:nvPr/>
        </p:nvSpPr>
        <p:spPr>
          <a:xfrm rot="8100000">
            <a:off x="9208338" y="2129478"/>
            <a:ext cx="595222" cy="595222"/>
          </a:xfrm>
          <a:prstGeom prst="teardrop">
            <a:avLst/>
          </a:prstGeom>
          <a:solidFill>
            <a:srgbClr val="7E0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1B2AF331-1A7C-4E17-B52F-1FCC3DBE62AC}"/>
              </a:ext>
            </a:extLst>
          </p:cNvPr>
          <p:cNvSpPr/>
          <p:nvPr/>
        </p:nvSpPr>
        <p:spPr>
          <a:xfrm rot="18900000">
            <a:off x="4093413" y="5162000"/>
            <a:ext cx="595222" cy="595222"/>
          </a:xfrm>
          <a:prstGeom prst="teardrop">
            <a:avLst/>
          </a:prstGeom>
          <a:solidFill>
            <a:srgbClr val="DCA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눈물 방울 21">
            <a:extLst>
              <a:ext uri="{FF2B5EF4-FFF2-40B4-BE49-F238E27FC236}">
                <a16:creationId xmlns:a16="http://schemas.microsoft.com/office/drawing/2014/main" id="{FF4D35EB-B93E-4371-8F79-03FF7DFDAAB5}"/>
              </a:ext>
            </a:extLst>
          </p:cNvPr>
          <p:cNvSpPr/>
          <p:nvPr/>
        </p:nvSpPr>
        <p:spPr>
          <a:xfrm rot="18900000">
            <a:off x="7503363" y="5162000"/>
            <a:ext cx="595222" cy="595222"/>
          </a:xfrm>
          <a:prstGeom prst="teardrop">
            <a:avLst/>
          </a:prstGeom>
          <a:solidFill>
            <a:srgbClr val="C32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979940-66E1-4BEB-911A-9B85BF7E7F67}"/>
              </a:ext>
            </a:extLst>
          </p:cNvPr>
          <p:cNvGrpSpPr/>
          <p:nvPr/>
        </p:nvGrpSpPr>
        <p:grpSpPr>
          <a:xfrm>
            <a:off x="4724524" y="4507468"/>
            <a:ext cx="2776413" cy="875673"/>
            <a:chOff x="1314575" y="4507468"/>
            <a:chExt cx="2776413" cy="8756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78920F-D5EE-4A4B-ADC6-C47FC103EEB6}"/>
                </a:ext>
              </a:extLst>
            </p:cNvPr>
            <p:cNvSpPr txBox="1"/>
            <p:nvPr/>
          </p:nvSpPr>
          <p:spPr>
            <a:xfrm>
              <a:off x="1314575" y="4507468"/>
              <a:ext cx="277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D87D04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단계 설정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40BCC7-9DD3-4890-8B38-936990D387FA}"/>
                </a:ext>
              </a:extLst>
            </p:cNvPr>
            <p:cNvSpPr txBox="1"/>
            <p:nvPr/>
          </p:nvSpPr>
          <p:spPr>
            <a:xfrm>
              <a:off x="1833563" y="4912756"/>
              <a:ext cx="176688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단계설정을 통한 </a:t>
              </a:r>
              <a:endPara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진행 전 과정 파악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79AB2-FAD8-4AFE-A8CD-C186AEFC3AA3}"/>
              </a:ext>
            </a:extLst>
          </p:cNvPr>
          <p:cNvGrpSpPr/>
          <p:nvPr/>
        </p:nvGrpSpPr>
        <p:grpSpPr>
          <a:xfrm>
            <a:off x="8591550" y="4543424"/>
            <a:ext cx="1792364" cy="851289"/>
            <a:chOff x="1771651" y="4543424"/>
            <a:chExt cx="1792364" cy="851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AF339F-9917-40FE-A5A8-DCE9560C12D8}"/>
                </a:ext>
              </a:extLst>
            </p:cNvPr>
            <p:cNvSpPr txBox="1"/>
            <p:nvPr/>
          </p:nvSpPr>
          <p:spPr>
            <a:xfrm>
              <a:off x="1771651" y="4543424"/>
              <a:ext cx="1766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7E040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완료</a:t>
              </a:r>
              <a:endParaRPr lang="ko-KR" altLang="en-US" dirty="0">
                <a:solidFill>
                  <a:srgbClr val="7E040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239328-2896-4990-9C29-1D0371BBE64B}"/>
                </a:ext>
              </a:extLst>
            </p:cNvPr>
            <p:cNvSpPr txBox="1"/>
            <p:nvPr/>
          </p:nvSpPr>
          <p:spPr>
            <a:xfrm>
              <a:off x="1797131" y="4924328"/>
              <a:ext cx="176688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완료 후 프로젝트 완료 목록을 통한 서류화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ACEBF5-94CD-489D-BC28-C5A91746439C}"/>
              </a:ext>
            </a:extLst>
          </p:cNvPr>
          <p:cNvGrpSpPr/>
          <p:nvPr/>
        </p:nvGrpSpPr>
        <p:grpSpPr>
          <a:xfrm>
            <a:off x="3538537" y="2542103"/>
            <a:ext cx="1704974" cy="839717"/>
            <a:chOff x="1833563" y="4543424"/>
            <a:chExt cx="1704974" cy="8397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3C635D-4F87-4F21-BD60-FEFE9878C786}"/>
                </a:ext>
              </a:extLst>
            </p:cNvPr>
            <p:cNvSpPr txBox="1"/>
            <p:nvPr/>
          </p:nvSpPr>
          <p:spPr>
            <a:xfrm>
              <a:off x="1933956" y="4543424"/>
              <a:ext cx="1513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DCA705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관리자 승인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33F8DF-D473-40B4-9658-8777CEAC2765}"/>
                </a:ext>
              </a:extLst>
            </p:cNvPr>
            <p:cNvSpPr txBox="1"/>
            <p:nvPr/>
          </p:nvSpPr>
          <p:spPr>
            <a:xfrm>
              <a:off x="1833563" y="4912756"/>
              <a:ext cx="170497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생성된 프로젝트를 </a:t>
              </a:r>
              <a:endPara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관리자가 승인 및 삭제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11CEE71-E0C2-4D25-B47E-CFA4E32D5D8E}"/>
              </a:ext>
            </a:extLst>
          </p:cNvPr>
          <p:cNvGrpSpPr/>
          <p:nvPr/>
        </p:nvGrpSpPr>
        <p:grpSpPr>
          <a:xfrm>
            <a:off x="6869168" y="2589283"/>
            <a:ext cx="1741290" cy="839717"/>
            <a:chOff x="1771219" y="4543424"/>
            <a:chExt cx="1741290" cy="8397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FAC404-29C1-4E6B-B3BE-B77EE80AF23C}"/>
                </a:ext>
              </a:extLst>
            </p:cNvPr>
            <p:cNvSpPr txBox="1"/>
            <p:nvPr/>
          </p:nvSpPr>
          <p:spPr>
            <a:xfrm>
              <a:off x="1771219" y="4543424"/>
              <a:ext cx="174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C32804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시작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BCEE7-968D-4DA6-8F1E-A716FC729A0A}"/>
                </a:ext>
              </a:extLst>
            </p:cNvPr>
            <p:cNvSpPr txBox="1"/>
            <p:nvPr/>
          </p:nvSpPr>
          <p:spPr>
            <a:xfrm>
              <a:off x="1833563" y="4912756"/>
              <a:ext cx="167894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시작과 동시 </a:t>
              </a:r>
              <a:endPara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진행 상태 및 과정 기입</a:t>
              </a:r>
            </a:p>
          </p:txBody>
        </p:sp>
      </p:grp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0AB7D66-1475-45BA-BA41-06B14405E726}"/>
              </a:ext>
            </a:extLst>
          </p:cNvPr>
          <p:cNvSpPr/>
          <p:nvPr/>
        </p:nvSpPr>
        <p:spPr>
          <a:xfrm>
            <a:off x="5900736" y="2247492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C20CCC56-199B-4041-A414-ED542011A61E}"/>
              </a:ext>
            </a:extLst>
          </p:cNvPr>
          <p:cNvSpPr/>
          <p:nvPr/>
        </p:nvSpPr>
        <p:spPr>
          <a:xfrm>
            <a:off x="4205287" y="5245299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44E177D-F241-4F3A-AC26-C6CEF52399E3}"/>
              </a:ext>
            </a:extLst>
          </p:cNvPr>
          <p:cNvSpPr/>
          <p:nvPr/>
        </p:nvSpPr>
        <p:spPr>
          <a:xfrm>
            <a:off x="7596187" y="5254824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C95A4A-1E15-45D8-8752-883B10DF7AEB}"/>
              </a:ext>
            </a:extLst>
          </p:cNvPr>
          <p:cNvGrpSpPr/>
          <p:nvPr/>
        </p:nvGrpSpPr>
        <p:grpSpPr>
          <a:xfrm>
            <a:off x="2492740" y="2233738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6AF9DF9-7114-439F-BBF5-C0E7D4ACB1DE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A010E77-38DD-429D-BDFD-B766709C276D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C729149-9D12-4C51-BB3F-A036D3397FD1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A442DDF-C490-4D46-80CE-DA3DCB209248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5C0820B-361D-44DB-9D3C-BBD2ABA4E447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DCCF7DD-A381-40A5-B07D-CD91DFD27C92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0E4FC5C-6FD2-43F8-9C74-E1373CE181F3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8747F91-F05A-4B6D-A50E-3DB92C92204D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ED213E7A-DE3D-413B-86B8-4266F645A132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15D87C22-23FD-43A5-A653-BD65A0771C65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106CAF1-4052-45F1-ABEC-6B8A5C664CA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A8C46A8-89AD-40D9-A648-92D0B284CF9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BA9241D-6F2B-4923-BBC2-9046FE4CEED6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6E49755-EABD-4E78-968D-0EBD3B9625D5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77726216-4A16-48ED-96F0-97DBF226D653}"/>
              </a:ext>
            </a:extLst>
          </p:cNvPr>
          <p:cNvSpPr/>
          <p:nvPr/>
        </p:nvSpPr>
        <p:spPr>
          <a:xfrm>
            <a:off x="9308735" y="2233738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2349</Words>
  <Application>Microsoft Office PowerPoint</Application>
  <PresentationFormat>와이드스크린</PresentationFormat>
  <Paragraphs>609</Paragraphs>
  <Slides>60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0" baseType="lpstr">
      <vt:lpstr>a큐브</vt:lpstr>
      <vt:lpstr>KoPub돋움체 Medium</vt:lpstr>
      <vt:lpstr>돋움</vt:lpstr>
      <vt:lpstr>맑은 고딕</vt:lpstr>
      <vt:lpstr>배달의민족 한나</vt:lpstr>
      <vt:lpstr>스웨거 TTF</vt:lpstr>
      <vt:lpstr>에스코어 드림 3 Light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STOMP 흐름</vt:lpstr>
      <vt:lpstr>2. 채팅방 웹소켓 흐름</vt:lpstr>
      <vt:lpstr>2. 채팅방 웹소켓 흐름 ( 입장 )</vt:lpstr>
      <vt:lpstr>2. 채팅방 웹소켓 흐름 ( 전송 )</vt:lpstr>
      <vt:lpstr>2. 채팅방 웹소켓 흐름 ( 수신 )</vt:lpstr>
      <vt:lpstr>3. 메인 헤더 웹소켓 흐름</vt:lpstr>
      <vt:lpstr>PowerPoint 프레젠테이션</vt:lpstr>
      <vt:lpstr>팀장 권한 설정 페이지</vt:lpstr>
      <vt:lpstr>게시판 관리 페이지</vt:lpstr>
      <vt:lpstr>게시판 관리 페이지</vt:lpstr>
      <vt:lpstr>반 생성 페이지</vt:lpstr>
      <vt:lpstr>반 목록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2023-11-22T07:42:11Z</dcterms:created>
  <dcterms:modified xsi:type="dcterms:W3CDTF">2023-11-22T09:56:40Z</dcterms:modified>
</cp:coreProperties>
</file>