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0353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756410" y="885825"/>
            <a:ext cx="468630" cy="131445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9" name=""/>
          <p:cNvCxnSpPr/>
          <p:nvPr/>
        </p:nvCxnSpPr>
        <p:spPr>
          <a:xfrm>
            <a:off x="1905988" y="4149090"/>
            <a:ext cx="8222516" cy="0"/>
          </a:xfrm>
          <a:prstGeom prst="line">
            <a:avLst/>
          </a:prstGeom>
          <a:ln>
            <a:solidFill>
              <a:srgbClr val="a6a6a6"/>
            </a:solidFill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2567558" y="2630043"/>
            <a:ext cx="7272910" cy="10637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6400" b="1">
                <a:latin typeface="굴림"/>
                <a:ea typeface="굴림"/>
              </a:rPr>
              <a:t>홈워크</a:t>
            </a:r>
            <a:r>
              <a:rPr lang="en-US" altLang="ko-KR" sz="6400" b="1">
                <a:latin typeface="굴림"/>
                <a:ea typeface="굴림"/>
              </a:rPr>
              <a:t>_</a:t>
            </a:r>
            <a:r>
              <a:rPr lang="ko-KR" altLang="en-US" sz="6400" b="1">
                <a:latin typeface="굴림"/>
                <a:ea typeface="굴림"/>
              </a:rPr>
              <a:t>화면설계서</a:t>
            </a:r>
            <a:endParaRPr lang="ko-KR" altLang="en-US" sz="6400" b="1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189713" cy="69077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5318"/>
                <a:gridCol w="422530"/>
                <a:gridCol w="648081"/>
                <a:gridCol w="695325"/>
              </a:tblGrid>
              <a:tr h="35570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관심목록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570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관심목록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68236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5704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7595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브랜드 버튼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버튼을 누르면 클릭한 해당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브랜드 카테고리로 이동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51359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셀렉트 버튼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화살표 버튼 누르면 인기순</a:t>
                      </a: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가격 낮은 순</a:t>
                      </a: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가격 높은 순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으로 내려옴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7775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415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1805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83735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관심목록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로그인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63271" y="1988820"/>
            <a:ext cx="1224153" cy="2613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CARHARTT WIP</a:t>
            </a:r>
            <a:endParaRPr lang="ko-KR" altLang="en-US" sz="1100"/>
          </a:p>
        </p:txBody>
      </p:sp>
      <p:sp>
        <p:nvSpPr>
          <p:cNvPr id="18" name=""/>
          <p:cNvSpPr/>
          <p:nvPr/>
        </p:nvSpPr>
        <p:spPr>
          <a:xfrm>
            <a:off x="155257" y="2060829"/>
            <a:ext cx="108013" cy="108013"/>
          </a:xfrm>
          <a:prstGeom prst="flowChartOffpageConnector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4295775" y="1844802"/>
            <a:ext cx="1080135" cy="3387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 b="1" u="sng">
                <a:latin typeface="한컴돋움"/>
                <a:ea typeface="한컴돋움"/>
              </a:rPr>
              <a:t>관심목록</a:t>
            </a:r>
            <a:endParaRPr lang="ko-KR" altLang="en-US" sz="1600" b="1" u="sng">
              <a:latin typeface="한컴돋움"/>
              <a:ea typeface="한컴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8732499" y="1988820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최신순</a:t>
            </a:r>
            <a:endParaRPr lang="ko-KR" altLang="en-US" sz="1100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80580" y="2035683"/>
            <a:ext cx="243861" cy="198137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263271" y="4318254"/>
            <a:ext cx="1368171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CAV EMPT </a:t>
            </a:r>
            <a:r>
              <a:rPr lang="en-US" altLang="ko-KR" sz="1100"/>
              <a:t> </a:t>
            </a:r>
            <a:r>
              <a:rPr lang="en-US" altLang="ko-KR" sz="1100" b="1">
                <a:solidFill>
                  <a:srgbClr val="ff0000"/>
                </a:solidFill>
              </a:rPr>
              <a:t>NEW</a:t>
            </a:r>
            <a:endParaRPr lang="en-US" altLang="ko-KR" sz="1100" b="1">
              <a:solidFill>
                <a:srgbClr val="ff0000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155257" y="4390263"/>
            <a:ext cx="108013" cy="108013"/>
          </a:xfrm>
          <a:prstGeom prst="flowChartOffpageConnector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5415" y="2021224"/>
            <a:ext cx="216027" cy="183622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87424" y="4350658"/>
            <a:ext cx="216027" cy="183622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96042" y="2251710"/>
            <a:ext cx="6946607" cy="1977188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87424" y="4629019"/>
            <a:ext cx="6918483" cy="2040385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131636" y="1700784"/>
            <a:ext cx="347662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8484680" y="1700784"/>
            <a:ext cx="347662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764" cy="68579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987"/>
                <a:gridCol w="422530"/>
                <a:gridCol w="648081"/>
                <a:gridCol w="711707"/>
              </a:tblGrid>
              <a:tr h="3576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장바구니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76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장바구니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69722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767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002665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선택 체크박스</a:t>
                      </a:r>
                      <a:endParaRPr lang="ko-KR" altLang="en-US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1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구매하려면 체크박스 선택 활성화 다시 선택누르면 해제</a:t>
                      </a:r>
                      <a:endParaRPr lang="ko-KR" altLang="en-US" sz="11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1443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5173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6750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8664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15254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장바구니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로그인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44801"/>
            <a:ext cx="9768459" cy="2530059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491681" y="2132838"/>
            <a:ext cx="347662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764" cy="69427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987"/>
                <a:gridCol w="422530"/>
                <a:gridCol w="648081"/>
                <a:gridCol w="711707"/>
              </a:tblGrid>
              <a:tr h="3581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81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0047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8105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57105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저장 체크박스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아이디 저장 체크 시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체크버튼 활성화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3499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2.</a:t>
                      </a: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버튼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버튼 누르면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해당 페이지로 이동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7252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3.</a:t>
                      </a: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버튼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버튼 누르면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해당 페이지로 이동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88799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4.</a:t>
                      </a: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버튼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회원가입 버튼 누르면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가입신청 페이지로 이동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1174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69969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로그인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b="3360"/>
          <a:stretch>
            <a:fillRect/>
          </a:stretch>
        </p:blipFill>
        <p:spPr>
          <a:xfrm>
            <a:off x="2423541" y="1923282"/>
            <a:ext cx="5044877" cy="4934718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2351532" y="3933063"/>
            <a:ext cx="347662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5532310" y="3933063"/>
            <a:ext cx="347662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7290339" y="3933063"/>
            <a:ext cx="347662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2351532" y="5013198"/>
            <a:ext cx="347662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382" cy="6857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605"/>
                <a:gridCol w="422530"/>
                <a:gridCol w="648081"/>
                <a:gridCol w="711707"/>
              </a:tblGrid>
              <a:tr h="352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65872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57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624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3826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586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271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3991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83141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로그인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1532" y="2733071"/>
            <a:ext cx="5121084" cy="2568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382" cy="6857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605"/>
                <a:gridCol w="422530"/>
                <a:gridCol w="648081"/>
                <a:gridCol w="711707"/>
              </a:tblGrid>
              <a:tr h="352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65872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57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624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3826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586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271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3991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83141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3379" y="2924937"/>
            <a:ext cx="5006773" cy="280440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로그인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382" cy="685800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605"/>
                <a:gridCol w="422530"/>
                <a:gridCol w="648081"/>
                <a:gridCol w="711707"/>
              </a:tblGrid>
              <a:tr h="352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65872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57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624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필수입력항목 표시</a:t>
                      </a:r>
                      <a:endParaRPr lang="ko-KR" altLang="en-US" sz="13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표시를 통해 필수 입력 항목 안내</a:t>
                      </a: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3826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5865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271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3991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83141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로그인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2017504"/>
            <a:ext cx="8779001" cy="3139712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316" y="5587271"/>
            <a:ext cx="4397121" cy="108213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851726" y="1988820"/>
            <a:ext cx="347662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382" cy="6857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605"/>
                <a:gridCol w="422530"/>
                <a:gridCol w="648081"/>
                <a:gridCol w="711707"/>
              </a:tblGrid>
              <a:tr h="3620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20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3008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2033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1643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이용약관 동의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시 필요한 약관 동의</a:t>
                      </a: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33529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완료 버튼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클릭 시 다음 페이지로 넘어감</a:t>
                      </a: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1399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08135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34527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81965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로그인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07" y="2031258"/>
            <a:ext cx="8641080" cy="4826742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51307" y="6165342"/>
            <a:ext cx="347662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382" cy="6858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605"/>
                <a:gridCol w="422530"/>
                <a:gridCol w="648081"/>
                <a:gridCol w="711707"/>
              </a:tblGrid>
              <a:tr h="3632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완료</a:t>
                      </a:r>
                      <a:endParaRPr lang="ko-KR" altLang="en-US" sz="15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32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완료</a:t>
                      </a:r>
                      <a:endParaRPr lang="ko-KR" altLang="en-US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3942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327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104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축하 인사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완료 후 쿠폰 발급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32909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0814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07537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3382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81811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로그인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919478" y="2276856"/>
            <a:ext cx="5904738" cy="4149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  <a:ea typeface="맑은 고딕"/>
              </a:rPr>
              <a:t>회원가입을 축하 합니다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  <a:ea typeface="맑은 고딕"/>
              </a:rPr>
              <a:t>.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3631" y="3212973"/>
            <a:ext cx="3589919" cy="1868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756410" y="885825"/>
            <a:ext cx="468630" cy="131445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9" name=""/>
          <p:cNvCxnSpPr/>
          <p:nvPr/>
        </p:nvCxnSpPr>
        <p:spPr>
          <a:xfrm>
            <a:off x="1905988" y="3717036"/>
            <a:ext cx="8222516" cy="0"/>
          </a:xfrm>
          <a:prstGeom prst="line">
            <a:avLst/>
          </a:prstGeom>
          <a:ln>
            <a:solidFill>
              <a:srgbClr val="a6a6a6"/>
            </a:solidFill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2495549" y="2357247"/>
            <a:ext cx="7272910" cy="10717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400" b="1">
                <a:latin typeface="굴림"/>
                <a:ea typeface="굴림"/>
              </a:rPr>
              <a:t>끝</a:t>
            </a:r>
            <a:endParaRPr lang="ko-KR" altLang="en-US" sz="6400" b="1">
              <a:latin typeface="굴림"/>
              <a:ea typeface="굴림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431667" y="4009263"/>
            <a:ext cx="5328666" cy="6438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algn="ctr">
              <a:defRPr/>
            </a:pPr>
            <a:r>
              <a:rPr lang="en-US" altLang="ko-KR" sz="3600" b="1">
                <a:latin typeface="굴림"/>
                <a:ea typeface="굴림"/>
              </a:rPr>
              <a:t>2402110337</a:t>
            </a:r>
            <a:r>
              <a:rPr lang="ko-KR" altLang="en-US" sz="3600" b="1"/>
              <a:t> 고광은</a:t>
            </a:r>
            <a:endParaRPr lang="ko-KR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31329" y="2741104"/>
            <a:ext cx="2088261" cy="1368171"/>
          </a:xfrm>
          <a:prstGeom prst="chevron">
            <a:avLst>
              <a:gd name="adj" fmla="val 50000"/>
            </a:avLst>
          </a:prstGeom>
          <a:solidFill>
            <a:srgbClr val="ffe7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2819590" y="2885122"/>
            <a:ext cx="2088261" cy="1080135"/>
          </a:xfrm>
          <a:prstGeom prst="chevron">
            <a:avLst>
              <a:gd name="adj" fmla="val 50000"/>
            </a:avLst>
          </a:prstGeom>
          <a:solidFill>
            <a:srgbClr val="ffb68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5051869" y="2885122"/>
            <a:ext cx="2088261" cy="1080135"/>
          </a:xfrm>
          <a:prstGeom prst="chevron">
            <a:avLst>
              <a:gd name="adj" fmla="val 50000"/>
            </a:avLst>
          </a:prstGeom>
          <a:solidFill>
            <a:srgbClr val="69d8ad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7212139" y="2885122"/>
            <a:ext cx="2088261" cy="1080135"/>
          </a:xfrm>
          <a:prstGeom prst="chevron">
            <a:avLst>
              <a:gd name="adj" fmla="val 50000"/>
            </a:avLst>
          </a:prstGeom>
          <a:solidFill>
            <a:srgbClr val="c49dd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9372408" y="2885122"/>
            <a:ext cx="2088261" cy="1080135"/>
          </a:xfrm>
          <a:prstGeom prst="chevron">
            <a:avLst>
              <a:gd name="adj" fmla="val 50000"/>
            </a:avLst>
          </a:prstGeom>
          <a:solidFill>
            <a:srgbClr val="a0b4e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667445" y="3245167"/>
            <a:ext cx="72009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메인</a:t>
            </a:r>
            <a:endParaRPr lang="ko-KR" altLang="en-US" b="1">
              <a:latin typeface="맑은 고딕"/>
              <a:ea typeface="맑은 고딕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515302" y="2165032"/>
            <a:ext cx="1152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71284" y="1268920"/>
            <a:ext cx="1656207" cy="3200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브랜드 소개 배너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cxnSp>
        <p:nvCxnSpPr>
          <p:cNvPr id="19" name=""/>
          <p:cNvCxnSpPr/>
          <p:nvPr/>
        </p:nvCxnSpPr>
        <p:spPr>
          <a:xfrm rot="16200000" flipH="1">
            <a:off x="1487423" y="2453068"/>
            <a:ext cx="576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1523428" y="1804987"/>
            <a:ext cx="720090" cy="3390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>
                <a:effectLst>
                  <a:reflection blurRad="6350" stA="50000" endA="300" endPos="35000" dir="5400000" sy="-100000" algn="bl" rotWithShape="0"/>
                </a:effectLst>
              </a:rPr>
              <a:t>검색</a:t>
            </a:r>
            <a:endParaRPr lang="ko-KR" altLang="en-US" sz="16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cxnSp>
        <p:nvCxnSpPr>
          <p:cNvPr id="21" name=""/>
          <p:cNvCxnSpPr>
            <a:stCxn id="4" idx="2"/>
          </p:cNvCxnSpPr>
          <p:nvPr/>
        </p:nvCxnSpPr>
        <p:spPr>
          <a:xfrm rot="16200000" flipH="1">
            <a:off x="989603" y="4553088"/>
            <a:ext cx="887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731329" y="4973383"/>
            <a:ext cx="1440180" cy="3200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카테고리 메뉴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539679" y="3245167"/>
            <a:ext cx="1296162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매장정보</a:t>
            </a:r>
            <a:endParaRPr lang="ko-KR" altLang="en-US" b="1">
              <a:latin typeface="맑은 고딕"/>
              <a:ea typeface="맑은 고딕"/>
            </a:endParaRPr>
          </a:p>
        </p:txBody>
      </p:sp>
      <p:cxnSp>
        <p:nvCxnSpPr>
          <p:cNvPr id="25" name=""/>
          <p:cNvCxnSpPr/>
          <p:nvPr/>
        </p:nvCxnSpPr>
        <p:spPr>
          <a:xfrm rot="16200000" flipH="1">
            <a:off x="3163802" y="2540910"/>
            <a:ext cx="751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3071622" y="1852231"/>
            <a:ext cx="1044130" cy="318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매장주소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3395662" y="4541329"/>
            <a:ext cx="1008126" cy="547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매장외관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내부사진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cxnSp>
        <p:nvCxnSpPr>
          <p:cNvPr id="29" name=""/>
          <p:cNvCxnSpPr/>
          <p:nvPr/>
        </p:nvCxnSpPr>
        <p:spPr>
          <a:xfrm rot="16200000" flipH="1">
            <a:off x="3605809" y="4259172"/>
            <a:ext cx="587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5627941" y="3237547"/>
            <a:ext cx="1296162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관심목록</a:t>
            </a:r>
            <a:endParaRPr lang="ko-KR" altLang="en-US" b="1">
              <a:latin typeface="맑은 고딕"/>
              <a:ea typeface="맑은 고딕"/>
            </a:endParaRPr>
          </a:p>
        </p:txBody>
      </p:sp>
      <p:cxnSp>
        <p:nvCxnSpPr>
          <p:cNvPr id="31" name=""/>
          <p:cNvCxnSpPr>
            <a:endCxn id="6" idx="0"/>
          </p:cNvCxnSpPr>
          <p:nvPr/>
        </p:nvCxnSpPr>
        <p:spPr>
          <a:xfrm rot="16200000" flipH="1">
            <a:off x="5477993" y="2537148"/>
            <a:ext cx="695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5856039" y="4313231"/>
            <a:ext cx="695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"/>
          <p:cNvSpPr txBox="1"/>
          <p:nvPr/>
        </p:nvSpPr>
        <p:spPr>
          <a:xfrm>
            <a:off x="5267895" y="1876996"/>
            <a:ext cx="1260157" cy="316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브랜드 버튼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555932" y="4582096"/>
            <a:ext cx="1260157" cy="31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셀렉트 버튼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788211" y="3245167"/>
            <a:ext cx="1296162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장바구니</a:t>
            </a:r>
            <a:endParaRPr lang="ko-KR" altLang="en-US" b="1">
              <a:latin typeface="맑은 고딕"/>
              <a:ea typeface="맑은 고딕"/>
            </a:endParaRPr>
          </a:p>
        </p:txBody>
      </p:sp>
      <p:cxnSp>
        <p:nvCxnSpPr>
          <p:cNvPr id="36" name=""/>
          <p:cNvCxnSpPr/>
          <p:nvPr/>
        </p:nvCxnSpPr>
        <p:spPr>
          <a:xfrm rot="16200000" flipH="1">
            <a:off x="7860220" y="2605468"/>
            <a:ext cx="576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7536180" y="1949005"/>
            <a:ext cx="1404175" cy="31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선택체크박스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092498" y="3237547"/>
            <a:ext cx="1296162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로그인</a:t>
            </a:r>
            <a:endParaRPr lang="ko-KR" altLang="en-US" b="1">
              <a:latin typeface="맑은 고딕"/>
              <a:ea typeface="맑은 고딕"/>
            </a:endParaRPr>
          </a:p>
        </p:txBody>
      </p:sp>
      <p:cxnSp>
        <p:nvCxnSpPr>
          <p:cNvPr id="40" name=""/>
          <p:cNvCxnSpPr/>
          <p:nvPr/>
        </p:nvCxnSpPr>
        <p:spPr>
          <a:xfrm rot="16200000" flipH="1">
            <a:off x="9372408" y="2317432"/>
            <a:ext cx="1152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/>
          <p:nvPr/>
        </p:nvCxnSpPr>
        <p:spPr>
          <a:xfrm rot="16200000" flipH="1">
            <a:off x="9444418" y="4541329"/>
            <a:ext cx="1152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 rot="16200000" flipH="1">
            <a:off x="10308526" y="2597086"/>
            <a:ext cx="576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 rot="16200000" flipH="1">
            <a:off x="10308526" y="4253293"/>
            <a:ext cx="576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9300400" y="1156906"/>
            <a:ext cx="1404176" cy="54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아이디 저장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  체크박스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0020490" y="1732978"/>
            <a:ext cx="1404176" cy="54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아이디 찾기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      버튼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192386" y="5133403"/>
            <a:ext cx="1404176" cy="54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비밀번호 찾기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        버튼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0128502" y="4498657"/>
            <a:ext cx="1404176" cy="54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회원가입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  <a:p>
            <a:pPr>
              <a:defRPr/>
            </a:pPr>
            <a:r>
              <a:rPr lang="ko-KR" altLang="en-US" sz="1500">
                <a:effectLst>
                  <a:reflection blurRad="6350" stA="50000" endA="300" endPos="35000" dir="5400000" sy="-100000" algn="bl" rotWithShape="0"/>
                </a:effectLst>
              </a:rPr>
              <a:t>    버튼</a:t>
            </a:r>
            <a:endParaRPr lang="ko-KR" altLang="en-US" sz="1500">
              <a:effectLst>
                <a:reflection blurRad="6350" stA="50000" endA="300" endPos="350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208764" cy="71061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987"/>
                <a:gridCol w="422530"/>
                <a:gridCol w="648081"/>
                <a:gridCol w="711707"/>
              </a:tblGrid>
              <a:tr h="3616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16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2711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ctr" defTabSz="232257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1639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6556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소식</a:t>
                      </a:r>
                      <a:r>
                        <a:rPr lang="en-US" altLang="ko-KR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브랜드 소개배너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홈워크의 소식이나 소개를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하는 상단 메뉴 배너 클릭시 원하는 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브랜드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소개 페이지로 이동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017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2.</a:t>
                      </a: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카테고리 메뉴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원하는 카테고리 클릭 시 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이동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6938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3.</a:t>
                      </a:r>
                      <a:r>
                        <a:rPr lang="ko-KR" altLang="en-US" sz="13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13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원하는 내용 입력시 해당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페이지로 이동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8558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1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07953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61713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로그인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32054" y="1844802"/>
            <a:ext cx="2495550" cy="3384423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소식</a:t>
            </a:r>
            <a:r>
              <a:rPr lang="en-US" altLang="ko-KR"/>
              <a:t>/</a:t>
            </a:r>
            <a:r>
              <a:rPr lang="ko-KR" altLang="en-US"/>
              <a:t>브랜드 소개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3575685" y="1844802"/>
            <a:ext cx="2495550" cy="3384423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소식</a:t>
            </a:r>
            <a:r>
              <a:rPr lang="en-US" altLang="ko-KR"/>
              <a:t>/</a:t>
            </a:r>
            <a:r>
              <a:rPr lang="ko-KR" altLang="en-US"/>
              <a:t>브랜드 소개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6768846" y="1844802"/>
            <a:ext cx="2495550" cy="3384423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소식</a:t>
            </a:r>
            <a:r>
              <a:rPr lang="en-US" altLang="ko-KR"/>
              <a:t>/</a:t>
            </a:r>
            <a:r>
              <a:rPr lang="ko-KR" altLang="en-US"/>
              <a:t>브랜드 소개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432054" y="5517261"/>
            <a:ext cx="2495550" cy="1340739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소식</a:t>
            </a:r>
            <a:r>
              <a:rPr lang="en-US" altLang="ko-KR"/>
              <a:t>/</a:t>
            </a:r>
            <a:r>
              <a:rPr lang="ko-KR" altLang="en-US"/>
              <a:t>브랜드 소개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3575685" y="5517261"/>
            <a:ext cx="2495550" cy="1340739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소식</a:t>
            </a:r>
            <a:r>
              <a:rPr lang="en-US" altLang="ko-KR"/>
              <a:t>/</a:t>
            </a:r>
            <a:r>
              <a:rPr lang="ko-KR" altLang="en-US"/>
              <a:t> 브랜드 소개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6768846" y="5517261"/>
            <a:ext cx="2495550" cy="1340739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소식</a:t>
            </a:r>
            <a:r>
              <a:rPr lang="en-US" altLang="ko-KR"/>
              <a:t>/</a:t>
            </a:r>
            <a:r>
              <a:rPr lang="ko-KR" altLang="en-US"/>
              <a:t>브랜드 소개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275653" y="1628775"/>
            <a:ext cx="407289" cy="43205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2160270" y="1196721"/>
            <a:ext cx="407289" cy="43205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6384036" y="620649"/>
            <a:ext cx="407289" cy="43205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382" cy="6858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605"/>
                <a:gridCol w="422530"/>
                <a:gridCol w="648081"/>
                <a:gridCol w="711707"/>
              </a:tblGrid>
              <a:tr h="366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6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6661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6877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0929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푸터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31103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8911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05793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31767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81363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로그인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432054" y="1844802"/>
            <a:ext cx="2495550" cy="3384423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소식</a:t>
            </a:r>
            <a:r>
              <a:rPr lang="en-US" altLang="ko-KR"/>
              <a:t>/</a:t>
            </a:r>
            <a:r>
              <a:rPr lang="ko-KR" altLang="en-US"/>
              <a:t>브랜드 소개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3600450" y="1844802"/>
            <a:ext cx="2495550" cy="3384423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소식</a:t>
            </a:r>
            <a:r>
              <a:rPr lang="en-US" altLang="ko-KR"/>
              <a:t>/</a:t>
            </a:r>
            <a:r>
              <a:rPr lang="ko-KR" altLang="en-US"/>
              <a:t>브랜드 소개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6696837" y="1844802"/>
            <a:ext cx="2495550" cy="3384423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소식</a:t>
            </a:r>
            <a:r>
              <a:rPr lang="en-US" altLang="ko-KR"/>
              <a:t>/</a:t>
            </a:r>
            <a:r>
              <a:rPr lang="ko-KR" altLang="en-US"/>
              <a:t>브랜드 소개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0" y="5723762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더보기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7243" y="6308217"/>
            <a:ext cx="6408802" cy="424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2003-2024</a:t>
            </a:r>
            <a:r>
              <a:rPr lang="ko-KR" altLang="en-US" sz="1100"/>
              <a:t> 주식회사 홈워크 </a:t>
            </a:r>
            <a:r>
              <a:rPr lang="en-US" altLang="ko-KR" sz="1100"/>
              <a:t>|</a:t>
            </a:r>
            <a:r>
              <a:rPr lang="ko-KR" altLang="en-US" sz="1100"/>
              <a:t> 통신판매업신고: 2014-서울마포-0219 </a:t>
            </a:r>
            <a:r>
              <a:rPr lang="en-US" altLang="ko-KR" sz="1100"/>
              <a:t>|</a:t>
            </a:r>
            <a:r>
              <a:rPr lang="ko-KR" altLang="en-US" sz="1100"/>
              <a:t> 사업자등록번호: </a:t>
            </a:r>
            <a:r>
              <a:rPr lang="en-US" altLang="ko-KR" sz="1100"/>
              <a:t>000</a:t>
            </a:r>
            <a:r>
              <a:rPr lang="ko-KR" altLang="en-US" sz="1100"/>
              <a:t>-</a:t>
            </a:r>
            <a:r>
              <a:rPr lang="en-US" altLang="ko-KR" sz="1100"/>
              <a:t>00</a:t>
            </a:r>
            <a:r>
              <a:rPr lang="ko-KR" altLang="en-US" sz="1100"/>
              <a:t>-</a:t>
            </a:r>
            <a:r>
              <a:rPr lang="en-US" altLang="ko-KR" sz="1100"/>
              <a:t>00000</a:t>
            </a:r>
            <a:endParaRPr lang="en-US" altLang="ko-KR" sz="1100"/>
          </a:p>
          <a:p>
            <a:pPr>
              <a:defRPr/>
            </a:pPr>
            <a:r>
              <a:rPr lang="ko-KR" altLang="en-US" sz="1100"/>
              <a:t>상호명: 주식회사 홈워크 </a:t>
            </a:r>
            <a:r>
              <a:rPr lang="en-US" altLang="ko-KR" sz="1100"/>
              <a:t>|</a:t>
            </a:r>
            <a:r>
              <a:rPr lang="ko-KR" altLang="en-US" sz="1100"/>
              <a:t> 주소: 서울시 마포구 월드컵북로 </a:t>
            </a:r>
            <a:r>
              <a:rPr lang="en-US" altLang="ko-KR" sz="1100"/>
              <a:t>|</a:t>
            </a:r>
            <a:r>
              <a:rPr lang="ko-KR" altLang="en-US" sz="1100"/>
              <a:t> 대표: 고광은 전화: 02-</a:t>
            </a:r>
            <a:r>
              <a:rPr lang="en-US" altLang="ko-KR" sz="1100"/>
              <a:t>000</a:t>
            </a:r>
            <a:r>
              <a:rPr lang="ko-KR" altLang="en-US" sz="1100"/>
              <a:t>-0</a:t>
            </a:r>
            <a:r>
              <a:rPr lang="en-US" altLang="ko-KR" sz="1100"/>
              <a:t>000</a:t>
            </a:r>
            <a:r>
              <a:rPr lang="ko-KR" altLang="en-US" sz="1100"/>
              <a:t> 이용약관</a:t>
            </a:r>
            <a:endParaRPr lang="ko-KR" altLang="en-US" sz="1100"/>
          </a:p>
        </p:txBody>
      </p:sp>
      <p:sp>
        <p:nvSpPr>
          <p:cNvPr id="30" name=""/>
          <p:cNvSpPr txBox="1"/>
          <p:nvPr/>
        </p:nvSpPr>
        <p:spPr>
          <a:xfrm>
            <a:off x="6456045" y="6309360"/>
            <a:ext cx="3312413" cy="4229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홈워크에 대하여  고객지원  비지니스 문의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채용안내 구매안전 (에스크로) 서비스 가입사실 확인</a:t>
            </a:r>
            <a:endParaRPr lang="ko-KR" altLang="en-US" sz="1100"/>
          </a:p>
        </p:txBody>
      </p:sp>
      <p:sp>
        <p:nvSpPr>
          <p:cNvPr id="31" name=""/>
          <p:cNvSpPr/>
          <p:nvPr/>
        </p:nvSpPr>
        <p:spPr>
          <a:xfrm>
            <a:off x="119253" y="5877306"/>
            <a:ext cx="407289" cy="43205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764" cy="6858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987"/>
                <a:gridCol w="422530"/>
                <a:gridCol w="648081"/>
                <a:gridCol w="711707"/>
              </a:tblGrid>
              <a:tr h="3699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소식</a:t>
                      </a:r>
                      <a:r>
                        <a:rPr lang="en-US" altLang="ko-KR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브랜드 소개 배너 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99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소식</a:t>
                      </a:r>
                      <a:r>
                        <a:rPr lang="en-US" altLang="ko-KR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브랜드 소개 배너 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9007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998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93609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메인 화면에서 소식</a:t>
                      </a: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브랜드  소개 배너 클릭하면 클릭한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브랜드 카테고리로 이동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456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5467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70517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90195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2299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로그인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7980" y="1844802"/>
            <a:ext cx="7760344" cy="233310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3424" y="4177907"/>
            <a:ext cx="7764815" cy="249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382" cy="6857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605"/>
                <a:gridCol w="422530"/>
                <a:gridCol w="648081"/>
                <a:gridCol w="711707"/>
              </a:tblGrid>
              <a:tr h="352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카테고리 메뉴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카테고리 메뉴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65872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57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624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 메인에서 카테고리 </a:t>
                      </a: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메뉴에 커서 올리면 배너가 </a:t>
                      </a: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내려옴</a:t>
                      </a: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3826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586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2710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3991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83141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로그인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u="sng">
                <a:solidFill>
                  <a:schemeClr val="dk1"/>
                </a:solidFill>
                <a:latin typeface="맑은 고딕"/>
                <a:ea typeface="맑은 고딕"/>
              </a:rPr>
              <a:t>남성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6924" y="1906617"/>
            <a:ext cx="6759526" cy="3322608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289" y="1906617"/>
            <a:ext cx="2410478" cy="3322608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2279523" y="1268730"/>
            <a:ext cx="360045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764" cy="69272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987"/>
                <a:gridCol w="422530"/>
                <a:gridCol w="648081"/>
                <a:gridCol w="711707"/>
              </a:tblGrid>
              <a:tr h="3555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매장 정보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55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매장 정보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68141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557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4134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5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매장 정보</a:t>
                      </a:r>
                      <a:endParaRPr lang="ko-KR" altLang="en-US" sz="15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 매장 정보 대해 설명 하는 페이지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736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76167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2534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1614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79568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매장 정보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로그인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7243" y="6387465"/>
            <a:ext cx="6408802" cy="424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2003-2024</a:t>
            </a:r>
            <a:r>
              <a:rPr lang="ko-KR" altLang="en-US" sz="1100"/>
              <a:t> 주식회사 홈워크 </a:t>
            </a:r>
            <a:r>
              <a:rPr lang="en-US" altLang="ko-KR" sz="1100"/>
              <a:t>|</a:t>
            </a:r>
            <a:r>
              <a:rPr lang="ko-KR" altLang="en-US" sz="1100"/>
              <a:t> 통신판매업신고: 2014-서울마포-0219 </a:t>
            </a:r>
            <a:r>
              <a:rPr lang="en-US" altLang="ko-KR" sz="1100"/>
              <a:t>|</a:t>
            </a:r>
            <a:r>
              <a:rPr lang="ko-KR" altLang="en-US" sz="1100"/>
              <a:t> 사업자등록번호: </a:t>
            </a:r>
            <a:r>
              <a:rPr lang="en-US" altLang="ko-KR" sz="1100"/>
              <a:t>000</a:t>
            </a:r>
            <a:r>
              <a:rPr lang="ko-KR" altLang="en-US" sz="1100"/>
              <a:t>-</a:t>
            </a:r>
            <a:r>
              <a:rPr lang="en-US" altLang="ko-KR" sz="1100"/>
              <a:t>00</a:t>
            </a:r>
            <a:r>
              <a:rPr lang="ko-KR" altLang="en-US" sz="1100"/>
              <a:t>-</a:t>
            </a:r>
            <a:r>
              <a:rPr lang="en-US" altLang="ko-KR" sz="1100"/>
              <a:t>00000</a:t>
            </a:r>
            <a:endParaRPr lang="en-US" altLang="ko-KR" sz="1100"/>
          </a:p>
          <a:p>
            <a:pPr>
              <a:defRPr/>
            </a:pPr>
            <a:r>
              <a:rPr lang="ko-KR" altLang="en-US" sz="1100"/>
              <a:t>상호명: 주식회사 홈워크 </a:t>
            </a:r>
            <a:r>
              <a:rPr lang="en-US" altLang="ko-KR" sz="1100"/>
              <a:t>|</a:t>
            </a:r>
            <a:r>
              <a:rPr lang="ko-KR" altLang="en-US" sz="1100"/>
              <a:t> 주소: 서울시 마포구 월드컵북로 </a:t>
            </a:r>
            <a:r>
              <a:rPr lang="en-US" altLang="ko-KR" sz="1100"/>
              <a:t>|</a:t>
            </a:r>
            <a:r>
              <a:rPr lang="ko-KR" altLang="en-US" sz="1100"/>
              <a:t> 대표: 고광은 전화: 02-</a:t>
            </a:r>
            <a:r>
              <a:rPr lang="en-US" altLang="ko-KR" sz="1100"/>
              <a:t>000</a:t>
            </a:r>
            <a:r>
              <a:rPr lang="ko-KR" altLang="en-US" sz="1100"/>
              <a:t>-0</a:t>
            </a:r>
            <a:r>
              <a:rPr lang="en-US" altLang="ko-KR" sz="1100"/>
              <a:t>000</a:t>
            </a:r>
            <a:r>
              <a:rPr lang="ko-KR" altLang="en-US" sz="1100"/>
              <a:t> 이용약관</a:t>
            </a:r>
            <a:endParaRPr lang="ko-KR" altLang="en-US" sz="1100"/>
          </a:p>
        </p:txBody>
      </p:sp>
      <p:sp>
        <p:nvSpPr>
          <p:cNvPr id="15" name=""/>
          <p:cNvSpPr txBox="1"/>
          <p:nvPr/>
        </p:nvSpPr>
        <p:spPr>
          <a:xfrm>
            <a:off x="6456045" y="6388608"/>
            <a:ext cx="3312413" cy="424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홈워크에 대하여  고객지원  비지니스 문의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채용안내 구매안전 (에스크로) 서비스 가입사실 확인</a:t>
            </a:r>
            <a:endParaRPr lang="ko-KR" altLang="en-US" sz="1100"/>
          </a:p>
        </p:txBody>
      </p:sp>
      <p:sp>
        <p:nvSpPr>
          <p:cNvPr id="16" name=""/>
          <p:cNvSpPr/>
          <p:nvPr/>
        </p:nvSpPr>
        <p:spPr>
          <a:xfrm>
            <a:off x="4691825" y="2060829"/>
            <a:ext cx="4500561" cy="3910552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매장 사진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263271" y="2348865"/>
            <a:ext cx="4619816" cy="3384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홈워크 스토어 서울 마포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900" b="1">
                <a:solidFill>
                  <a:schemeClr val="dk1"/>
                </a:solidFill>
              </a:rPr>
              <a:t>월요일 </a:t>
            </a:r>
            <a:r>
              <a:rPr lang="en-US" altLang="ko-KR" sz="1900" b="1">
                <a:solidFill>
                  <a:schemeClr val="dk1"/>
                </a:solidFill>
                <a:cs typeface="함초롬돋움"/>
              </a:rPr>
              <a:t>-</a:t>
            </a:r>
            <a:r>
              <a:rPr lang="ko-KR" altLang="en-US" sz="1900" b="1">
                <a:solidFill>
                  <a:schemeClr val="dk1"/>
                </a:solidFill>
              </a:rPr>
              <a:t> 일요일 오후 </a:t>
            </a:r>
            <a:r>
              <a:rPr lang="en-US" altLang="ko-KR" sz="1900" b="1">
                <a:solidFill>
                  <a:schemeClr val="dk1"/>
                </a:solidFill>
                <a:cs typeface="함초롬돋움"/>
              </a:rPr>
              <a:t>12</a:t>
            </a:r>
            <a:r>
              <a:rPr lang="ko-KR" altLang="en-US" sz="1900" b="1">
                <a:solidFill>
                  <a:schemeClr val="dk1"/>
                </a:solidFill>
              </a:rPr>
              <a:t>시 </a:t>
            </a:r>
            <a:r>
              <a:rPr lang="en-US" altLang="ko-KR" sz="1900" b="1">
                <a:solidFill>
                  <a:schemeClr val="dk1"/>
                </a:solidFill>
                <a:cs typeface="함초롬돋움"/>
              </a:rPr>
              <a:t>-</a:t>
            </a:r>
            <a:r>
              <a:rPr lang="ko-KR" altLang="en-US" sz="1900" b="1">
                <a:solidFill>
                  <a:schemeClr val="dk1"/>
                </a:solidFill>
              </a:rPr>
              <a:t> 오후 </a:t>
            </a:r>
            <a:r>
              <a:rPr lang="en-US" altLang="ko-KR" sz="1900" b="1">
                <a:solidFill>
                  <a:schemeClr val="dk1"/>
                </a:solidFill>
                <a:cs typeface="함초롬돋움"/>
              </a:rPr>
              <a:t>9</a:t>
            </a:r>
            <a:r>
              <a:rPr lang="ko-KR" altLang="en-US" sz="1900" b="1">
                <a:solidFill>
                  <a:schemeClr val="dk1"/>
                </a:solidFill>
              </a:rPr>
              <a:t>시</a:t>
            </a:r>
            <a:endParaRPr lang="ko-KR" altLang="en-US" sz="19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9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9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900" b="1">
                <a:solidFill>
                  <a:schemeClr val="dk1"/>
                </a:solidFill>
              </a:rPr>
              <a:t>주소     </a:t>
            </a:r>
            <a:r>
              <a:rPr lang="ko-KR" altLang="en-US" sz="1900" b="1">
                <a:solidFill>
                  <a:srgbClr val="6182d6"/>
                </a:solidFill>
              </a:rPr>
              <a:t>서울특별시  마포구 양화로</a:t>
            </a:r>
            <a:endParaRPr lang="ko-KR" altLang="en-US" sz="1900" b="1">
              <a:solidFill>
                <a:srgbClr val="6182d6"/>
              </a:solidFill>
            </a:endParaRPr>
          </a:p>
          <a:p>
            <a:pPr>
              <a:defRPr/>
            </a:pPr>
            <a:endParaRPr lang="ko-KR" altLang="en-US" sz="19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9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900" b="1">
                <a:solidFill>
                  <a:schemeClr val="dk1"/>
                </a:solidFill>
              </a:rPr>
              <a:t>전화번호      </a:t>
            </a:r>
            <a:r>
              <a:rPr lang="en-US" altLang="ko-KR" sz="1900" b="1">
                <a:solidFill>
                  <a:srgbClr val="6182d6"/>
                </a:solidFill>
                <a:cs typeface="함초롬돋움"/>
              </a:rPr>
              <a:t>02-000-0000</a:t>
            </a:r>
            <a:endParaRPr lang="en-US" altLang="ko-KR" sz="1900" b="1">
              <a:solidFill>
                <a:srgbClr val="6182d6"/>
              </a:solidFill>
              <a:cs typeface="함초롬돋움"/>
            </a:endParaRPr>
          </a:p>
        </p:txBody>
      </p:sp>
      <p:sp>
        <p:nvSpPr>
          <p:cNvPr id="19" name=""/>
          <p:cNvSpPr/>
          <p:nvPr/>
        </p:nvSpPr>
        <p:spPr>
          <a:xfrm>
            <a:off x="623316" y="1124712"/>
            <a:ext cx="360045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382" cy="68579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605"/>
                <a:gridCol w="422530"/>
                <a:gridCol w="648081"/>
                <a:gridCol w="711707"/>
              </a:tblGrid>
              <a:tr h="3862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매장 정보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62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매장 정보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91249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6222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989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매장 외관 내부 사진들이</a:t>
                      </a:r>
                      <a:endParaRPr lang="ko-KR" altLang="en-US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보여짐</a:t>
                      </a:r>
                      <a:endParaRPr lang="ko-KR" altLang="en-US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21415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7998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6441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2074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89607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매장 정보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로그인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검색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91262" y="1844802"/>
            <a:ext cx="4248531" cy="244830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매장사진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5038952" y="4412665"/>
            <a:ext cx="4513479" cy="244533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매장사진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0" y="0"/>
          <a:ext cx="12208764" cy="6858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  <a:gridCol w="4032504"/>
                <a:gridCol w="1506854"/>
                <a:gridCol w="3169921"/>
                <a:gridCol w="657987"/>
                <a:gridCol w="422530"/>
                <a:gridCol w="648081"/>
                <a:gridCol w="711707"/>
              </a:tblGrid>
              <a:tr h="3588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명</a:t>
                      </a:r>
                      <a:endParaRPr lang="ko-KR" altLang="en-US" sz="1400" b="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1400" b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u="sng">
                          <a:ln w="9525" cap="flat" cmpd="sng" algn="ctr">
                            <a:solidFill>
                              <a:schemeClr val="dk1"/>
                            </a:solidFill>
                            <a:prstDash val="solid"/>
                            <a:round/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1000" u="sng"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88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경로</a:t>
                      </a:r>
                      <a:endParaRPr lang="ko-KR" altLang="en-US" sz="14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홈워크</a:t>
                      </a:r>
                      <a:r>
                        <a:rPr lang="en-US" altLang="ko-KR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4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14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 .NO</a:t>
                      </a:r>
                      <a:endParaRPr lang="en-US" altLang="ko-KR" sz="12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altLang="ko-KR" sz="1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270587">
                <a:tc rowSpan="8"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lang="en-US" altLang="ko-KR" sz="11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8823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13203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300" u="sng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메인 검색 버튼</a:t>
                      </a:r>
                      <a:endParaRPr lang="ko-KR" altLang="en-US" sz="1300" u="sng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메인 화면에서 검색 버튼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누르면 검색창이 내려옴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3513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2.</a:t>
                      </a: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검색 화면 과 동시에 추천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브랜드와 추천 상품도 같이 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보여줌</a:t>
                      </a:r>
                      <a:endParaRPr lang="ko-KR" altLang="en-US" sz="13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92914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709687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36356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823644">
                <a:tc gridSpan="4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7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3503676" y="730758"/>
            <a:ext cx="2808351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900" b="1">
                <a:latin typeface="Arial"/>
                <a:cs typeface="Arial"/>
              </a:rPr>
              <a:t>homework</a:t>
            </a:r>
            <a:endParaRPr lang="en-US" altLang="ko-KR" sz="3900" b="1">
              <a:latin typeface="Arial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9253" y="934212"/>
            <a:ext cx="720090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응모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매장 정보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03451" y="933831"/>
            <a:ext cx="936117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에디토리얼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92162" y="933831"/>
            <a:ext cx="864108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관심목록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56270" y="933831"/>
            <a:ext cx="936116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장바구니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20378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Arial"/>
                <a:cs typeface="Arial"/>
              </a:rPr>
              <a:t>로그인</a:t>
            </a:r>
            <a:endParaRPr lang="ko-KR" altLang="en-US" sz="1100">
              <a:latin typeface="Arial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44081" y="933831"/>
            <a:ext cx="72009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u="sng">
                <a:latin typeface="Arial"/>
                <a:cs typeface="Arial"/>
              </a:rPr>
              <a:t>검색</a:t>
            </a:r>
            <a:endParaRPr lang="ko-KR" altLang="en-US" sz="1100" b="1" u="sng"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" y="1412748"/>
            <a:ext cx="9768458" cy="432054"/>
          </a:xfrm>
          <a:prstGeom prst="rect">
            <a:avLst/>
          </a:prstGeom>
          <a:solidFill>
            <a:schemeClr val="lt1"/>
          </a:solidFill>
          <a:ln w="12700" cap="sq"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남성                 여성                 생활              브랜드              세일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7604" y="1913712"/>
            <a:ext cx="4122777" cy="57917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307" y="2537583"/>
            <a:ext cx="3756985" cy="2979678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4615" y="2520018"/>
            <a:ext cx="4991532" cy="3429297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2927604" y="1844802"/>
            <a:ext cx="360045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371284" y="2348865"/>
            <a:ext cx="360045" cy="28803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846</ep:Words>
  <ep:PresentationFormat>화면 슬라이드 쇼(4:3)</ep:PresentationFormat>
  <ep:Paragraphs>217</ep:Paragraphs>
  <ep:Slides>18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2024-04-13T07:14:53.687</dcterms:created>
  <dc:creator>rhkdd</dc:creator>
  <cp:lastModifiedBy>rhkdd</cp:lastModifiedBy>
  <dcterms:modified xsi:type="dcterms:W3CDTF">2024-04-28T11:35:50.044</dcterms:modified>
  <cp:revision>162</cp:revision>
  <cp:version>1000.0000.01</cp:version>
</cp:coreProperties>
</file>