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304" r:id="rId3"/>
    <p:sldId id="259" r:id="rId4"/>
    <p:sldId id="260" r:id="rId5"/>
    <p:sldId id="305" r:id="rId6"/>
    <p:sldId id="263" r:id="rId7"/>
    <p:sldId id="300" r:id="rId8"/>
    <p:sldId id="306" r:id="rId9"/>
    <p:sldId id="307" r:id="rId10"/>
    <p:sldId id="264" r:id="rId11"/>
    <p:sldId id="265" r:id="rId12"/>
    <p:sldId id="266" r:id="rId13"/>
    <p:sldId id="267" r:id="rId14"/>
    <p:sldId id="270" r:id="rId15"/>
    <p:sldId id="268" r:id="rId16"/>
    <p:sldId id="274" r:id="rId17"/>
    <p:sldId id="269" r:id="rId18"/>
    <p:sldId id="271" r:id="rId19"/>
    <p:sldId id="272" r:id="rId20"/>
    <p:sldId id="275" r:id="rId21"/>
    <p:sldId id="301" r:id="rId22"/>
    <p:sldId id="289" r:id="rId23"/>
    <p:sldId id="276" r:id="rId24"/>
    <p:sldId id="278" r:id="rId25"/>
    <p:sldId id="309" r:id="rId26"/>
    <p:sldId id="288" r:id="rId27"/>
    <p:sldId id="30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84" r:id="rId36"/>
    <p:sldId id="287" r:id="rId37"/>
    <p:sldId id="298" r:id="rId38"/>
    <p:sldId id="299" r:id="rId39"/>
    <p:sldId id="297" r:id="rId40"/>
    <p:sldId id="25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9"/>
    <a:srgbClr val="007EC5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9176" autoAdjust="0"/>
  </p:normalViewPr>
  <p:slideViewPr>
    <p:cSldViewPr snapToGrid="0" snapToObjects="1">
      <p:cViewPr varScale="1">
        <p:scale>
          <a:sx n="102" d="100"/>
          <a:sy n="102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6095986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2021-07-12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46580"/>
            <a:ext cx="12191999" cy="1440560"/>
          </a:xfrm>
        </p:spPr>
        <p:txBody>
          <a:bodyPr anchor="ctr">
            <a:normAutofit/>
          </a:bodyPr>
          <a:lstStyle/>
          <a:p>
            <a:endParaRPr kumimoji="1"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111B98-1EFD-441A-97F5-2304C08E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7" y="3231"/>
            <a:ext cx="4143514" cy="60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8546465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ESNext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의 주요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sz="1800" b="1" dirty="0"/>
              <a:t>비구조화 할당 구문</a:t>
            </a:r>
            <a:r>
              <a:rPr kumimoji="1" lang="en-US" altLang="ko-KR" sz="1800" b="1" dirty="0"/>
              <a:t>(destructuring assignment)</a:t>
            </a:r>
          </a:p>
          <a:p>
            <a:pPr lvl="1"/>
            <a:r>
              <a:rPr kumimoji="1" lang="ko-KR" altLang="en-US" dirty="0"/>
              <a:t> 객체 와 배열에 적용 할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코드 </a:t>
            </a:r>
            <a:r>
              <a:rPr kumimoji="1" lang="en-US" altLang="ko-KR" dirty="0"/>
              <a:t>01~02</a:t>
            </a:r>
            <a:r>
              <a:rPr kumimoji="1" lang="ko-KR" altLang="en-US" dirty="0"/>
              <a:t>는 객체에 적용한 비구조화 할당 구문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코드 </a:t>
            </a:r>
            <a:r>
              <a:rPr kumimoji="1" lang="en-US" altLang="ko-KR" dirty="0"/>
              <a:t>04~05</a:t>
            </a:r>
            <a:r>
              <a:rPr kumimoji="1" lang="ko-KR" altLang="en-US" dirty="0"/>
              <a:t>는 배열에 적용한 비구조화 할당 구문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코드 </a:t>
            </a:r>
            <a:r>
              <a:rPr kumimoji="1" lang="en-US" altLang="ko-KR" dirty="0"/>
              <a:t>07~08</a:t>
            </a:r>
            <a:r>
              <a:rPr kumimoji="1" lang="ko-KR" altLang="en-US" dirty="0"/>
              <a:t>은 변수 값을 서로 바꾸는</a:t>
            </a:r>
            <a:r>
              <a:rPr kumimoji="1" lang="en-US" altLang="ko-KR" dirty="0"/>
              <a:t>(swap) </a:t>
            </a:r>
            <a:r>
              <a:rPr kumimoji="1" lang="ko-KR" altLang="en-US" dirty="0"/>
              <a:t>것에 비구조화 할당 구문을 적용한 것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DC5C27-5FF2-43A8-A9F7-227C6614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76" y="3666388"/>
            <a:ext cx="4314099" cy="23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8838202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ESNext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의 주요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sz="1800" b="1" dirty="0"/>
              <a:t>화살표 함수</a:t>
            </a:r>
            <a:r>
              <a:rPr kumimoji="1" lang="en-US" altLang="ko-KR" sz="1800" b="1" dirty="0"/>
              <a:t>(</a:t>
            </a:r>
            <a:r>
              <a:rPr kumimoji="1" lang="en-US" altLang="ko-KR" dirty="0"/>
              <a:t>arrow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ko-KR" altLang="en-US" dirty="0"/>
              <a:t>자바스크립트는 </a:t>
            </a:r>
            <a:r>
              <a:rPr kumimoji="1" lang="en-US" altLang="ko-KR" dirty="0"/>
              <a:t>function </a:t>
            </a:r>
            <a:r>
              <a:rPr kumimoji="1" lang="ko-KR" altLang="en-US" dirty="0"/>
              <a:t>키워드를 사용하여 함수를 만듦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esnext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=&gt; </a:t>
            </a:r>
            <a:r>
              <a:rPr kumimoji="1" lang="ko-KR" altLang="en-US" dirty="0"/>
              <a:t>기호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화살표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사용하여 함수를 만들 수 있게 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화살표 함수는 주로 콜백함수를 구현할 때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아래 코드는 </a:t>
            </a:r>
            <a:r>
              <a:rPr kumimoji="1" lang="en-US" altLang="ko-KR" dirty="0"/>
              <a:t>filter, map, reduce </a:t>
            </a:r>
            <a:r>
              <a:rPr kumimoji="1" lang="ko-KR" altLang="en-US" dirty="0"/>
              <a:t>등의 메서드의 콜백 함수 호출에 화살표 함수를 적용한 예 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F66147-B89E-4905-AE5D-2F58CD3D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73" y="1898205"/>
            <a:ext cx="3116853" cy="11443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64DF3C-A0F1-49F9-A20D-417F6AFF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703" y="3962400"/>
            <a:ext cx="6045109" cy="20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4645680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ESNext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의 주요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sz="1800" b="1" dirty="0"/>
              <a:t>class, extends, abstract </a:t>
            </a:r>
            <a:r>
              <a:rPr kumimoji="1" lang="ko-KR" altLang="en-US" sz="1800" b="1" dirty="0"/>
              <a:t>키워드 도입</a:t>
            </a:r>
            <a:endParaRPr kumimoji="1" lang="en-US" altLang="ko-KR" sz="1800" b="1" dirty="0"/>
          </a:p>
          <a:p>
            <a:pPr lvl="1"/>
            <a:r>
              <a:rPr kumimoji="1" lang="ko-KR" altLang="en-US" sz="1400" dirty="0"/>
              <a:t> </a:t>
            </a:r>
            <a:r>
              <a:rPr kumimoji="1" lang="ko-KR" altLang="en-US" dirty="0"/>
              <a:t>자바스크립트는 프로토타입</a:t>
            </a:r>
            <a:r>
              <a:rPr kumimoji="1" lang="en-US" altLang="ko-KR" dirty="0"/>
              <a:t>(prototype) </a:t>
            </a:r>
            <a:r>
              <a:rPr kumimoji="1" lang="ko-KR" altLang="en-US" dirty="0"/>
              <a:t>기반 객체 지향 언어이므로</a:t>
            </a:r>
            <a:r>
              <a:rPr kumimoji="1" lang="en-US" altLang="ko-KR" dirty="0"/>
              <a:t>, class </a:t>
            </a:r>
            <a:r>
              <a:rPr kumimoji="1" lang="ko-KR" altLang="en-US" dirty="0"/>
              <a:t>등 다른 </a:t>
            </a:r>
            <a:r>
              <a:rPr kumimoji="1" lang="en-US" altLang="ko-KR" dirty="0"/>
              <a:t>OOP </a:t>
            </a:r>
            <a:r>
              <a:rPr kumimoji="1" lang="ko-KR" altLang="en-US" dirty="0"/>
              <a:t>언어에서 흔히 볼 수 있는 키워드가 없음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esnext</a:t>
            </a:r>
            <a:r>
              <a:rPr kumimoji="1" lang="ko-KR" altLang="en-US" dirty="0"/>
              <a:t>는 다른 객체 지향 언어에서 흔히 볼 수 있는 </a:t>
            </a:r>
            <a:r>
              <a:rPr kumimoji="1" lang="en-US" altLang="ko-KR" dirty="0"/>
              <a:t>class, extends, abstract </a:t>
            </a:r>
            <a:r>
              <a:rPr kumimoji="1" lang="ko-KR" altLang="en-US" dirty="0"/>
              <a:t>키워드를 도입하여 객체 지향 코드를 쉽게 작성할 수 있게 함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A7F1C-CB89-46BE-9C5C-65B5CEAC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279" y="1665986"/>
            <a:ext cx="5637465" cy="40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4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11400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ESNext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의 주요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모듈 개념 도입</a:t>
            </a:r>
            <a:r>
              <a:rPr kumimoji="1" lang="en-US" altLang="ko-KR" dirty="0"/>
              <a:t>(import 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export </a:t>
            </a:r>
            <a:r>
              <a:rPr kumimoji="1" lang="ko-KR" altLang="en-US" dirty="0"/>
              <a:t>키워드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Node.js </a:t>
            </a:r>
            <a:r>
              <a:rPr kumimoji="1" lang="ko-KR" altLang="en-US" dirty="0"/>
              <a:t>의 등장으로 자바스크립트 코드를 여러 개의 파일로 분할해서 구현할 수 있도록 모듈 개념을 도입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import</a:t>
            </a:r>
            <a:r>
              <a:rPr kumimoji="1" lang="ko-KR" altLang="en-US" dirty="0"/>
              <a:t> 키워드 </a:t>
            </a:r>
            <a:r>
              <a:rPr kumimoji="1" lang="en-US" altLang="ko-KR" dirty="0"/>
              <a:t>- </a:t>
            </a:r>
            <a:r>
              <a:rPr kumimoji="1" lang="ko-KR" altLang="en-US" dirty="0"/>
              <a:t>다른 모듈의 기능을 </a:t>
            </a:r>
            <a:r>
              <a:rPr kumimoji="1" lang="en-US" altLang="ko-KR" dirty="0"/>
              <a:t>'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'</a:t>
            </a:r>
            <a:r>
              <a:rPr kumimoji="1" lang="ko-KR" altLang="en-US" dirty="0"/>
              <a:t>하려 할 때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export </a:t>
            </a:r>
            <a:r>
              <a:rPr kumimoji="1" lang="ko-KR" altLang="en-US" dirty="0"/>
              <a:t>키워드 </a:t>
            </a:r>
            <a:r>
              <a:rPr kumimoji="1" lang="en-US" altLang="ko-KR" dirty="0"/>
              <a:t>- </a:t>
            </a:r>
            <a:r>
              <a:rPr kumimoji="1" lang="ko-KR" altLang="en-US" dirty="0"/>
              <a:t>다른 모듈에 기능을 </a:t>
            </a:r>
            <a:r>
              <a:rPr kumimoji="1" lang="en-US" altLang="ko-KR" dirty="0"/>
              <a:t>'</a:t>
            </a:r>
            <a:r>
              <a:rPr kumimoji="1" lang="ko-KR" altLang="en-US" dirty="0"/>
              <a:t>제공</a:t>
            </a:r>
            <a:r>
              <a:rPr kumimoji="1" lang="en-US" altLang="ko-KR" dirty="0"/>
              <a:t>'</a:t>
            </a:r>
            <a:r>
              <a:rPr kumimoji="1" lang="ko-KR" altLang="en-US" dirty="0"/>
              <a:t>하려 할 때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368D69-65F4-4B9A-B025-8BF8D208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69" y="3556006"/>
            <a:ext cx="4747510" cy="20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8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9621973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ESNext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의 주요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생성기</a:t>
            </a:r>
            <a:r>
              <a:rPr kumimoji="1" lang="en-US" altLang="ko-KR" dirty="0"/>
              <a:t>(function* 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yield </a:t>
            </a:r>
            <a:r>
              <a:rPr kumimoji="1" lang="ko-KR" altLang="en-US" dirty="0"/>
              <a:t>키워드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파이썬이나 </a:t>
            </a:r>
            <a:r>
              <a:rPr kumimoji="1" lang="en-US" altLang="ko-KR" dirty="0"/>
              <a:t>PHP</a:t>
            </a:r>
            <a:r>
              <a:rPr kumimoji="1" lang="ko-KR" altLang="en-US" dirty="0"/>
              <a:t>와 같은 몇몇 프로그래밍 언어는 </a:t>
            </a:r>
            <a:r>
              <a:rPr kumimoji="1" lang="en-US" altLang="ko-KR" dirty="0"/>
              <a:t>yield</a:t>
            </a:r>
            <a:r>
              <a:rPr kumimoji="1" lang="ko-KR" altLang="en-US" dirty="0"/>
              <a:t>라는 특별한 키워드를 제공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yield</a:t>
            </a:r>
            <a:r>
              <a:rPr kumimoji="1" lang="ko-KR" altLang="en-US" dirty="0"/>
              <a:t>는 문법적으로 연산자</a:t>
            </a:r>
            <a:r>
              <a:rPr kumimoji="1" lang="en-US" altLang="ko-KR" dirty="0"/>
              <a:t>(operator)</a:t>
            </a:r>
          </a:p>
          <a:p>
            <a:pPr lvl="1"/>
            <a:r>
              <a:rPr kumimoji="1" lang="en-US" altLang="ko-KR" dirty="0"/>
              <a:t>yield</a:t>
            </a:r>
            <a:r>
              <a:rPr kumimoji="1" lang="ko-KR" altLang="en-US" dirty="0"/>
              <a:t>는 반복기</a:t>
            </a:r>
            <a:r>
              <a:rPr kumimoji="1" lang="en-US" altLang="ko-KR" dirty="0"/>
              <a:t>(iterator)</a:t>
            </a:r>
            <a:r>
              <a:rPr kumimoji="1" lang="ko-KR" altLang="en-US" dirty="0"/>
              <a:t>를 생성할 때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yield</a:t>
            </a:r>
            <a:r>
              <a:rPr kumimoji="1" lang="ko-KR" altLang="en-US" dirty="0"/>
              <a:t>를 호출하는 함수는 반드시 </a:t>
            </a:r>
            <a:r>
              <a:rPr kumimoji="1" lang="en-US" altLang="ko-KR" dirty="0"/>
              <a:t>function * </a:t>
            </a:r>
            <a:r>
              <a:rPr kumimoji="1" lang="ko-KR" altLang="en-US" dirty="0"/>
              <a:t>키워드로 만들어야 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yield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yield* </a:t>
            </a:r>
            <a:r>
              <a:rPr kumimoji="1" lang="ko-KR" altLang="en-US" dirty="0"/>
              <a:t>형태로도 사용할 수 있음</a:t>
            </a:r>
            <a:endParaRPr kumimoji="1"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410B65-09B6-4EA7-9A33-CCCC9C7C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09" y="3762307"/>
            <a:ext cx="5331279" cy="17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7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968728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ESNext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의 주요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dirty="0"/>
              <a:t>Promise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async/await </a:t>
            </a:r>
            <a:r>
              <a:rPr kumimoji="1" lang="ko-KR" altLang="en-US" dirty="0"/>
              <a:t>구문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Promise</a:t>
            </a:r>
            <a:r>
              <a:rPr kumimoji="1" lang="ko-KR" altLang="en-US" dirty="0"/>
              <a:t>는 비동기 </a:t>
            </a:r>
            <a:r>
              <a:rPr kumimoji="1" lang="en-US" altLang="ko-KR" dirty="0"/>
              <a:t>io(async io) </a:t>
            </a:r>
            <a:r>
              <a:rPr kumimoji="1" lang="ko-KR" altLang="en-US" dirty="0"/>
              <a:t>함수들의 콜백 함수를 대체한 것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Promise </a:t>
            </a:r>
            <a:r>
              <a:rPr kumimoji="1" lang="ko-KR" altLang="en-US" dirty="0"/>
              <a:t>객체의 </a:t>
            </a:r>
            <a:r>
              <a:rPr kumimoji="1" lang="en-US" altLang="ko-KR" dirty="0"/>
              <a:t>then </a:t>
            </a:r>
            <a:r>
              <a:rPr kumimoji="1" lang="ko-KR" altLang="en-US" dirty="0"/>
              <a:t>메서드를 호출하면 반드시 결과 값을 넘겨줌을 </a:t>
            </a:r>
            <a:r>
              <a:rPr kumimoji="1" lang="en-US" altLang="ko-KR" dirty="0"/>
              <a:t>'</a:t>
            </a:r>
            <a:r>
              <a:rPr kumimoji="1" lang="ko-KR" altLang="en-US" dirty="0"/>
              <a:t>약속</a:t>
            </a:r>
            <a:r>
              <a:rPr kumimoji="1" lang="en-US" altLang="ko-KR" dirty="0"/>
              <a:t>'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Promise)</a:t>
            </a:r>
          </a:p>
          <a:p>
            <a:pPr lvl="1"/>
            <a:r>
              <a:rPr kumimoji="1" lang="en-US" altLang="ko-KR" dirty="0"/>
              <a:t>await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Promise </a:t>
            </a:r>
            <a:r>
              <a:rPr kumimoji="1" lang="ko-KR" altLang="en-US" dirty="0"/>
              <a:t>객체를 피연산자로 받는 연산자</a:t>
            </a:r>
            <a:endParaRPr kumimoji="1" lang="en-US" altLang="ko-KR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0B10F2-99CD-4F35-B2A9-B65F2F3D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886" y="3355686"/>
            <a:ext cx="4631959" cy="259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9330235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타입스크립트 고유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타입 주석과 타입 추론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타입 주석</a:t>
            </a:r>
            <a:r>
              <a:rPr kumimoji="1" lang="en-US" altLang="ko-KR" dirty="0"/>
              <a:t>(type annotation) - 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함수의 매개 변수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함수의 반환 값에 타입을 부여하는 구문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타입 주석 구문은 변수 이름 뒤에 콜론</a:t>
            </a:r>
            <a:r>
              <a:rPr kumimoji="1" lang="en-US" altLang="ko-KR" dirty="0"/>
              <a:t>(:) </a:t>
            </a:r>
            <a:r>
              <a:rPr kumimoji="1" lang="ko-KR" altLang="en-US" dirty="0"/>
              <a:t>기호를 붙이고 타입을 명시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코드 </a:t>
            </a:r>
            <a:r>
              <a:rPr kumimoji="1" lang="en-US" altLang="ko-KR" dirty="0"/>
              <a:t>01</a:t>
            </a:r>
            <a:r>
              <a:rPr kumimoji="1" lang="ko-KR" altLang="en-US" dirty="0"/>
              <a:t>줄은 변수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의 타입을 </a:t>
            </a:r>
            <a:r>
              <a:rPr kumimoji="1" lang="en-US" altLang="ko-KR" dirty="0"/>
              <a:t>number</a:t>
            </a:r>
            <a:r>
              <a:rPr kumimoji="1" lang="ko-KR" altLang="en-US" dirty="0"/>
              <a:t>로 설정한 예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타입 추론</a:t>
            </a:r>
            <a:r>
              <a:rPr kumimoji="1" lang="en-US" altLang="ko-KR" dirty="0"/>
              <a:t>(type inference) - </a:t>
            </a:r>
            <a:r>
              <a:rPr kumimoji="1" lang="ko-KR" altLang="en-US" dirty="0"/>
              <a:t>타입 주석을 생략하면 컴파일러가 생략된 타입을 추측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추론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sz="1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00E5F6-39DA-4316-8CE9-6DDCEF04C2F5}"/>
              </a:ext>
            </a:extLst>
          </p:cNvPr>
          <p:cNvGrpSpPr/>
          <p:nvPr/>
        </p:nvGrpSpPr>
        <p:grpSpPr>
          <a:xfrm>
            <a:off x="6964814" y="4025127"/>
            <a:ext cx="4010025" cy="1381125"/>
            <a:chOff x="5919787" y="1858872"/>
            <a:chExt cx="4010025" cy="13811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941E4E8-9CD1-4C18-B328-36CB6030A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787" y="1858872"/>
              <a:ext cx="4010025" cy="13811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AA2B30-494B-4893-B97C-B77A3667998C}"/>
                </a:ext>
              </a:extLst>
            </p:cNvPr>
            <p:cNvSpPr txBox="1"/>
            <p:nvPr/>
          </p:nvSpPr>
          <p:spPr>
            <a:xfrm>
              <a:off x="8168639" y="2471338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// </a:t>
              </a:r>
              <a:r>
                <a:rPr lang="ko-KR" altLang="en-US" sz="1400" dirty="0"/>
                <a:t>타입 주석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F8A1C6-67A5-4F77-9AC6-DD0D0828C9F1}"/>
                </a:ext>
              </a:extLst>
            </p:cNvPr>
            <p:cNvSpPr txBox="1"/>
            <p:nvPr/>
          </p:nvSpPr>
          <p:spPr>
            <a:xfrm>
              <a:off x="7454538" y="2779115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// </a:t>
              </a:r>
              <a:r>
                <a:rPr lang="ko-KR" altLang="en-US" sz="1400" dirty="0"/>
                <a:t>타입 추론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69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000795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타입스크립트 고유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인터페이스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자바스크립트는 프로토타입</a:t>
            </a:r>
            <a:r>
              <a:rPr kumimoji="1" lang="en-US" altLang="ko-KR" dirty="0"/>
              <a:t>(prototype) </a:t>
            </a:r>
            <a:r>
              <a:rPr kumimoji="1" lang="ko-KR" altLang="en-US" dirty="0"/>
              <a:t>기반 객체 지향 언어이므로 클래스</a:t>
            </a:r>
            <a:r>
              <a:rPr kumimoji="1" lang="en-US" altLang="ko-KR" dirty="0"/>
              <a:t> </a:t>
            </a:r>
            <a:r>
              <a:rPr kumimoji="1" lang="ko-KR" altLang="en-US" dirty="0"/>
              <a:t>없이도 객체를 만들 수 있음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interface </a:t>
            </a:r>
            <a:r>
              <a:rPr kumimoji="1" lang="ko-KR" altLang="en-US" dirty="0"/>
              <a:t>키워드 </a:t>
            </a:r>
            <a:r>
              <a:rPr kumimoji="1" lang="en-US" altLang="ko-KR" dirty="0"/>
              <a:t>- </a:t>
            </a:r>
            <a:r>
              <a:rPr kumimoji="1" lang="ko-KR" altLang="en-US" dirty="0"/>
              <a:t>객체의 타입을 만들어 주기 위해 도입된 키워드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옆 코드는 </a:t>
            </a:r>
            <a:r>
              <a:rPr kumimoji="1" lang="en-US" altLang="ko-KR" dirty="0"/>
              <a:t>person </a:t>
            </a:r>
            <a:r>
              <a:rPr kumimoji="1" lang="ko-KR" altLang="en-US" dirty="0"/>
              <a:t>변수에 </a:t>
            </a:r>
            <a:r>
              <a:rPr kumimoji="1" lang="en-US" altLang="ko-KR" dirty="0"/>
              <a:t>interface </a:t>
            </a:r>
            <a:r>
              <a:rPr kumimoji="1" lang="ko-KR" altLang="en-US" dirty="0"/>
              <a:t>키워드로 만든 </a:t>
            </a:r>
            <a:r>
              <a:rPr kumimoji="1" lang="en-US" altLang="ko-KR" dirty="0"/>
              <a:t>Person </a:t>
            </a:r>
            <a:r>
              <a:rPr kumimoji="1" lang="ko-KR" altLang="en-US" dirty="0"/>
              <a:t>타입을 부여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타입 주석</a:t>
            </a:r>
            <a:r>
              <a:rPr kumimoji="1" lang="en-US" altLang="ko-KR" dirty="0"/>
              <a:t>)</a:t>
            </a:r>
            <a:r>
              <a:rPr kumimoji="1" lang="ko-KR" altLang="en-US" dirty="0"/>
              <a:t>한 예</a:t>
            </a:r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A95A2-A1CB-4785-BDC9-49EC77FC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88982"/>
            <a:ext cx="49815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4645680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타입스크립트 고유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배열</a:t>
            </a:r>
            <a:r>
              <a:rPr kumimoji="1" lang="en-US" altLang="ko-KR" dirty="0"/>
              <a:t>(array) </a:t>
            </a:r>
            <a:r>
              <a:rPr kumimoji="1" lang="ko-KR" altLang="en-US" dirty="0"/>
              <a:t>과 튜플</a:t>
            </a:r>
            <a:r>
              <a:rPr kumimoji="1" lang="en-US" altLang="ko-KR" dirty="0"/>
              <a:t>(tuple)</a:t>
            </a:r>
          </a:p>
          <a:p>
            <a:pPr lvl="1"/>
            <a:r>
              <a:rPr kumimoji="1" lang="ko-KR" altLang="en-US" dirty="0"/>
              <a:t>배열 </a:t>
            </a:r>
            <a:r>
              <a:rPr kumimoji="1" lang="en-US" altLang="ko-KR" dirty="0"/>
              <a:t>- </a:t>
            </a:r>
            <a:r>
              <a:rPr kumimoji="1" lang="ko-KR" altLang="en-US" dirty="0"/>
              <a:t>같은 타입의 값들의 집합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튜플 </a:t>
            </a:r>
            <a:r>
              <a:rPr kumimoji="1" lang="en-US" altLang="ko-KR" dirty="0"/>
              <a:t>- </a:t>
            </a:r>
            <a:r>
              <a:rPr kumimoji="1" lang="ko-KR" altLang="en-US" dirty="0"/>
              <a:t>다른 타입의 값들의 집합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배열의 타입은 </a:t>
            </a:r>
            <a:r>
              <a:rPr kumimoji="1" lang="en-US" altLang="ko-KR" dirty="0"/>
              <a:t>'</a:t>
            </a:r>
            <a:r>
              <a:rPr kumimoji="1" lang="ko-KR" altLang="en-US" dirty="0"/>
              <a:t>아이템</a:t>
            </a:r>
            <a:r>
              <a:rPr kumimoji="1" lang="en-US" altLang="ko-KR" dirty="0"/>
              <a:t>_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[]' </a:t>
            </a:r>
            <a:r>
              <a:rPr kumimoji="1" lang="ko-KR" altLang="en-US" dirty="0"/>
              <a:t>타입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튜플의 타입은 </a:t>
            </a:r>
            <a:r>
              <a:rPr kumimoji="1" lang="en-US" altLang="ko-KR" dirty="0"/>
              <a:t>'[</a:t>
            </a:r>
            <a:r>
              <a:rPr kumimoji="1" lang="ko-KR" altLang="en-US" dirty="0"/>
              <a:t>아이템</a:t>
            </a:r>
            <a:r>
              <a:rPr kumimoji="1" lang="en-US" altLang="ko-KR" dirty="0"/>
              <a:t>0_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아이템</a:t>
            </a:r>
            <a:r>
              <a:rPr kumimoji="1" lang="en-US" altLang="ko-KR" dirty="0"/>
              <a:t>1_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]' </a:t>
            </a:r>
            <a:r>
              <a:rPr kumimoji="1" lang="ko-KR" altLang="en-US" dirty="0"/>
              <a:t>형태</a:t>
            </a:r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500AA7-0BB4-473D-B8B1-0795632A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39" y="1815736"/>
            <a:ext cx="5928937" cy="11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9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996596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타입스크립트 고유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제네릭 타입</a:t>
            </a:r>
            <a:r>
              <a:rPr kumimoji="1" lang="en-US" altLang="ko-KR" dirty="0"/>
              <a:t>(generic type)</a:t>
            </a:r>
          </a:p>
          <a:p>
            <a:pPr lvl="1"/>
            <a:r>
              <a:rPr kumimoji="1" lang="ko-KR" altLang="en-US" dirty="0"/>
              <a:t>제네릭</a:t>
            </a:r>
            <a:r>
              <a:rPr kumimoji="1" lang="en-US" altLang="ko-KR" dirty="0"/>
              <a:t>(generics)</a:t>
            </a:r>
            <a:r>
              <a:rPr kumimoji="1" lang="ko-KR" altLang="en-US" dirty="0"/>
              <a:t> </a:t>
            </a:r>
            <a:r>
              <a:rPr kumimoji="1" lang="en-US" altLang="ko-KR" dirty="0"/>
              <a:t>- </a:t>
            </a:r>
            <a:r>
              <a:rPr kumimoji="1" lang="ko-KR" altLang="en-US" dirty="0"/>
              <a:t>여러 타입에 공통적으로 구현해야 할 기능을 한꺼번에 구현할 수 있게 하는 언어 구문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제네릭 타입 </a:t>
            </a:r>
            <a:r>
              <a:rPr kumimoji="1" lang="en-US" altLang="ko-KR" dirty="0"/>
              <a:t>- 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_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1, </a:t>
            </a:r>
            <a:r>
              <a:rPr kumimoji="1" lang="ko-KR" altLang="en-US" dirty="0"/>
              <a:t>타입</a:t>
            </a:r>
            <a:r>
              <a:rPr kumimoji="1" lang="en-US" altLang="ko-KR" dirty="0"/>
              <a:t>_</a:t>
            </a:r>
            <a:r>
              <a:rPr kumimoji="1" lang="ko-KR" altLang="en-US" dirty="0"/>
              <a:t>변수</a:t>
            </a:r>
            <a:r>
              <a:rPr kumimoji="1" lang="en-US" altLang="ko-KR" dirty="0"/>
              <a:t>2&gt; </a:t>
            </a:r>
            <a:r>
              <a:rPr kumimoji="1" lang="ko-KR" altLang="en-US" dirty="0"/>
              <a:t>형태로 만든 </a:t>
            </a:r>
            <a:r>
              <a:rPr kumimoji="1" lang="en-US" altLang="ko-KR" dirty="0"/>
              <a:t>'</a:t>
            </a:r>
            <a:r>
              <a:rPr kumimoji="1" lang="ko-KR" altLang="en-US" dirty="0"/>
              <a:t>새로운</a:t>
            </a:r>
            <a:r>
              <a:rPr kumimoji="1" lang="en-US" altLang="ko-KR" dirty="0"/>
              <a:t>'</a:t>
            </a:r>
            <a:r>
              <a:rPr kumimoji="1" lang="ko-KR" altLang="en-US" dirty="0"/>
              <a:t> 타입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코드는 </a:t>
            </a:r>
            <a:r>
              <a:rPr kumimoji="1" lang="en-US" altLang="ko-KR" dirty="0"/>
              <a:t>Container&lt;T&gt; </a:t>
            </a:r>
            <a:r>
              <a:rPr kumimoji="1" lang="ko-KR" altLang="en-US" dirty="0"/>
              <a:t>형태의 제네릭 타입을 만든 뒤</a:t>
            </a:r>
            <a:r>
              <a:rPr kumimoji="1" lang="en-US" altLang="ko-KR" dirty="0"/>
              <a:t>, Container&lt;number&gt;,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Container&lt;string&gt;</a:t>
            </a:r>
            <a:r>
              <a:rPr kumimoji="1" lang="ko-KR" altLang="en-US" dirty="0"/>
              <a:t>이라는 두 개의 새로운 타입을 만들고 있음</a:t>
            </a:r>
            <a:endParaRPr kumimoji="1" lang="en-US" altLang="ko-KR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DEB65-9114-47F7-BBE6-619B4013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48" y="4206238"/>
            <a:ext cx="5756582" cy="16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5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알아 두셔야 할 사항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47DD062-0024-499E-8C13-58090D6A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36521" cy="458146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책은 </a:t>
            </a:r>
            <a:r>
              <a:rPr kumimoji="1" lang="ko-KR" altLang="en-US" sz="2000" dirty="0">
                <a:solidFill>
                  <a:srgbClr val="007EC5"/>
                </a:solidFill>
              </a:rPr>
              <a:t>타입스크립트 버전 </a:t>
            </a:r>
            <a:r>
              <a:rPr kumimoji="1" lang="en-US" altLang="ko-KR" sz="2000">
                <a:solidFill>
                  <a:srgbClr val="007EC5"/>
                </a:solidFill>
              </a:rPr>
              <a:t>3.7.4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만들어 졌지만</a:t>
            </a:r>
            <a:r>
              <a:rPr kumimoji="1" lang="en-US" altLang="ko-KR" sz="2000" dirty="0">
                <a:solidFill>
                  <a:srgbClr val="007EC5"/>
                </a:solidFill>
              </a:rPr>
              <a:t>, </a:t>
            </a:r>
            <a:r>
              <a:rPr kumimoji="1" lang="ko-KR" altLang="en-US" sz="2000" dirty="0">
                <a:solidFill>
                  <a:srgbClr val="007EC5"/>
                </a:solidFill>
              </a:rPr>
              <a:t>이 </a:t>
            </a:r>
            <a:r>
              <a:rPr kumimoji="1" lang="en-US" altLang="ko-KR" sz="2000" dirty="0">
                <a:solidFill>
                  <a:srgbClr val="007EC5"/>
                </a:solidFill>
              </a:rPr>
              <a:t>PPT</a:t>
            </a:r>
            <a:r>
              <a:rPr kumimoji="1" lang="ko-KR" altLang="en-US" sz="2000" dirty="0">
                <a:solidFill>
                  <a:srgbClr val="007EC5"/>
                </a:solidFill>
              </a:rPr>
              <a:t>는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4.3.5</a:t>
            </a:r>
            <a:r>
              <a:rPr kumimoji="1" lang="ko-KR" altLang="en-US" sz="2000" dirty="0">
                <a:solidFill>
                  <a:srgbClr val="007EC5"/>
                </a:solidFill>
              </a:rPr>
              <a:t>를 기준으로 작성되었습니다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책 코드의 </a:t>
            </a:r>
            <a:r>
              <a:rPr kumimoji="1" lang="en-US" altLang="ko-KR" sz="2000" dirty="0">
                <a:solidFill>
                  <a:srgbClr val="007EC5"/>
                </a:solidFill>
              </a:rPr>
              <a:t>5% </a:t>
            </a:r>
            <a:r>
              <a:rPr kumimoji="1" lang="ko-KR" altLang="en-US" sz="2000" dirty="0">
                <a:solidFill>
                  <a:srgbClr val="007EC5"/>
                </a:solidFill>
              </a:rPr>
              <a:t>정도가 타입스크립트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 정상적으로 컴파일 되지 않기 때문입니다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en-US" altLang="ko-KR" sz="2000" dirty="0">
                <a:solidFill>
                  <a:srgbClr val="007EC5"/>
                </a:solidFill>
              </a:rPr>
              <a:t>PPT </a:t>
            </a:r>
            <a:r>
              <a:rPr kumimoji="1" lang="ko-KR" altLang="en-US" sz="2000" dirty="0">
                <a:solidFill>
                  <a:srgbClr val="007EC5"/>
                </a:solidFill>
              </a:rPr>
              <a:t>내용 중 비주얼 스튜디오 코드 화면을 캡쳐 한 것은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들 대상으로 코드가 변한 것을 반영한 것이고</a:t>
            </a:r>
            <a:r>
              <a:rPr kumimoji="1" lang="en-US" altLang="ko-KR" sz="2000" dirty="0">
                <a:solidFill>
                  <a:srgbClr val="007EC5"/>
                </a:solidFill>
              </a:rPr>
              <a:t>, PDF</a:t>
            </a:r>
            <a:r>
              <a:rPr kumimoji="1" lang="ko-KR" altLang="en-US" sz="2000" dirty="0">
                <a:solidFill>
                  <a:srgbClr val="007EC5"/>
                </a:solidFill>
              </a:rPr>
              <a:t>를 캡처한 것은 책의 코드가 버전 </a:t>
            </a:r>
            <a:r>
              <a:rPr kumimoji="1" lang="en-US" altLang="ko-KR" sz="2000" dirty="0">
                <a:solidFill>
                  <a:srgbClr val="007EC5"/>
                </a:solidFill>
              </a:rPr>
              <a:t>4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에서도 정상적으로 컴파일 된다는 것을 반영한 것입니다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</a:p>
          <a:p>
            <a:pPr algn="l"/>
            <a:endParaRPr kumimoji="1" lang="en-US" altLang="ko-KR" sz="2000" b="1" dirty="0">
              <a:solidFill>
                <a:srgbClr val="007EC5"/>
              </a:solidFill>
            </a:endParaRPr>
          </a:p>
          <a:p>
            <a:pPr algn="l"/>
            <a:r>
              <a:rPr kumimoji="1" lang="ko-KR" altLang="en-US" sz="2000" dirty="0">
                <a:solidFill>
                  <a:srgbClr val="007EC5"/>
                </a:solidFill>
              </a:rPr>
              <a:t>타입스크립트는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 내용에 매우 민감합니다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그리고 </a:t>
            </a:r>
            <a:r>
              <a:rPr kumimoji="1" lang="en-US" altLang="ko-KR" sz="2000" dirty="0">
                <a:solidFill>
                  <a:srgbClr val="007EC5"/>
                </a:solidFill>
              </a:rPr>
              <a:t>tsc --init</a:t>
            </a:r>
            <a:r>
              <a:rPr kumimoji="1" lang="ko-KR" altLang="en-US" sz="2000" dirty="0">
                <a:solidFill>
                  <a:srgbClr val="007EC5"/>
                </a:solidFill>
              </a:rPr>
              <a:t>으로 생성된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파일은 가장 엄격하게 코드를 컴파일 합니다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 </a:t>
            </a:r>
            <a:r>
              <a:rPr kumimoji="1" lang="ko-KR" altLang="en-US" sz="2000" dirty="0">
                <a:solidFill>
                  <a:srgbClr val="007EC5"/>
                </a:solidFill>
              </a:rPr>
              <a:t>이는 버그가 있는 자바스크립트 코드들을 컴파일 시점에서 잡아주게 하기 위해서 입니다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b="1" dirty="0"/>
          </a:p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 이에 따라 가능한 이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책의 </a:t>
            </a:r>
            <a:r>
              <a:rPr kumimoji="1" lang="en-US" altLang="ko-KR" sz="2000" dirty="0">
                <a:solidFill>
                  <a:srgbClr val="007EC5"/>
                </a:solidFill>
              </a:rPr>
              <a:t>02-2</a:t>
            </a:r>
            <a:r>
              <a:rPr kumimoji="1" lang="ko-KR" altLang="en-US" sz="2000" dirty="0">
                <a:solidFill>
                  <a:srgbClr val="007EC5"/>
                </a:solidFill>
              </a:rPr>
              <a:t>절에 기술된 타입스크립트 초보자용 </a:t>
            </a:r>
            <a:r>
              <a:rPr kumimoji="1" lang="en-US" altLang="ko-KR" sz="2000" dirty="0">
                <a:solidFill>
                  <a:srgbClr val="007EC5"/>
                </a:solidFill>
              </a:rPr>
              <a:t>tsconfig.json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파일을 사용하시기 바랍니다</a:t>
            </a:r>
            <a:r>
              <a:rPr kumimoji="1" lang="en-US" altLang="ko-KR" sz="2000" dirty="0">
                <a:solidFill>
                  <a:srgbClr val="007EC5"/>
                </a:solidFill>
              </a:rPr>
              <a:t>.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2580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9965961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타입스크립트 고유 문법 살펴보기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대수 타입</a:t>
            </a:r>
            <a:r>
              <a:rPr kumimoji="1" lang="en-US" altLang="ko-KR" dirty="0"/>
              <a:t>(algebraic data type)</a:t>
            </a:r>
          </a:p>
          <a:p>
            <a:pPr lvl="1"/>
            <a:r>
              <a:rPr kumimoji="1" lang="ko-KR" altLang="en-US" dirty="0"/>
              <a:t>함수형 언어</a:t>
            </a:r>
            <a:r>
              <a:rPr kumimoji="1" lang="en-US" altLang="ko-KR" dirty="0"/>
              <a:t>(functional programming language)</a:t>
            </a:r>
            <a:r>
              <a:rPr kumimoji="1" lang="ko-KR" altLang="en-US" dirty="0"/>
              <a:t>에서 사용하는 타입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대수 타입은 합집합 타입</a:t>
            </a:r>
            <a:r>
              <a:rPr kumimoji="1" lang="en-US" altLang="ko-KR" dirty="0"/>
              <a:t>(union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sum type)</a:t>
            </a:r>
            <a:r>
              <a:rPr kumimoji="1" lang="ko-KR" altLang="en-US" dirty="0"/>
              <a:t>과 교집합 타입</a:t>
            </a:r>
            <a:r>
              <a:rPr kumimoji="1" lang="en-US" altLang="ko-KR" dirty="0"/>
              <a:t>(intersection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product type) </a:t>
            </a:r>
            <a:r>
              <a:rPr kumimoji="1" lang="ko-KR" altLang="en-US" dirty="0"/>
              <a:t>로 나뉨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합집합 타입 </a:t>
            </a:r>
            <a:r>
              <a:rPr kumimoji="1" lang="en-US" altLang="ko-KR" dirty="0"/>
              <a:t>- '|' </a:t>
            </a:r>
            <a:r>
              <a:rPr kumimoji="1" lang="ko-KR" altLang="en-US" dirty="0"/>
              <a:t>기호를 사용하여 만든 타입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 A | B)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A '</a:t>
            </a:r>
            <a:r>
              <a:rPr kumimoji="1" lang="ko-KR" altLang="en-US" dirty="0"/>
              <a:t>또는</a:t>
            </a:r>
            <a:r>
              <a:rPr kumimoji="1" lang="en-US" altLang="ko-KR" dirty="0"/>
              <a:t>(or)' B</a:t>
            </a:r>
            <a:r>
              <a:rPr kumimoji="1" lang="ko-KR" altLang="en-US" dirty="0"/>
              <a:t>의 의미를 지닌 타입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교집합 타입 </a:t>
            </a:r>
            <a:r>
              <a:rPr kumimoji="1" lang="en-US" altLang="ko-KR" dirty="0"/>
              <a:t>- '&amp;' </a:t>
            </a:r>
            <a:r>
              <a:rPr kumimoji="1" lang="ko-KR" altLang="en-US" dirty="0"/>
              <a:t>기호를 사용하여 만든 타입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 A &amp; B)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A '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(and)' B</a:t>
            </a:r>
            <a:r>
              <a:rPr kumimoji="1" lang="ko-KR" altLang="en-US" dirty="0"/>
              <a:t>의 의미를 지닌 타입</a:t>
            </a:r>
            <a:endParaRPr kumimoji="1" lang="en-US" altLang="ko-KR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6B6818-9A94-46A5-BF99-3E0AF49C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7" y="3858275"/>
            <a:ext cx="5762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536902"/>
            <a:ext cx="6029210" cy="984954"/>
          </a:xfrm>
        </p:spPr>
        <p:txBody>
          <a:bodyPr/>
          <a:lstStyle/>
          <a:p>
            <a:r>
              <a:rPr kumimoji="1" lang="ko-KR" altLang="en-US" sz="4800" dirty="0"/>
              <a:t>타입스크립트 와 개발 환경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248966" y="4084525"/>
            <a:ext cx="4050302" cy="1832388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01-1</a:t>
            </a:r>
            <a:r>
              <a:rPr kumimoji="1" lang="en-US" altLang="ko-KR" dirty="0"/>
              <a:t> </a:t>
            </a:r>
            <a:r>
              <a:rPr lang="ko-KR" altLang="en-US" sz="1800" b="0" i="0" u="none" strike="noStrike" baseline="0" dirty="0">
                <a:latin typeface="TDc_SSiGothic 130"/>
              </a:rPr>
              <a:t>타입스크립트란 무엇인가</a:t>
            </a:r>
            <a:r>
              <a:rPr lang="en-US" altLang="ko-KR" sz="1800" b="0" i="0" u="none" strike="noStrike" baseline="0" dirty="0">
                <a:latin typeface="TDc_SSiGothic 130"/>
              </a:rPr>
              <a:t>? 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01-2</a:t>
            </a:r>
            <a:r>
              <a:rPr kumimoji="1" lang="en-US" altLang="ko-KR" dirty="0"/>
              <a:t> </a:t>
            </a:r>
            <a:r>
              <a:rPr lang="ko-KR" altLang="en-US" sz="1800" b="0" i="0" u="none" strike="noStrike" baseline="0" dirty="0">
                <a:latin typeface="TDc_SSiGothic 130"/>
              </a:rPr>
              <a:t>타입스크립트 주요 문법 살펴보기 </a:t>
            </a:r>
            <a:endParaRPr kumimoji="1" lang="en-US" altLang="ko-KR" dirty="0"/>
          </a:p>
          <a:p>
            <a:pPr algn="l"/>
            <a:r>
              <a:rPr kumimoji="1" lang="en-US" altLang="ko-KR" sz="1800" dirty="0">
                <a:solidFill>
                  <a:srgbClr val="007EC5"/>
                </a:solidFill>
              </a:rPr>
              <a:t>01-3</a:t>
            </a:r>
            <a:r>
              <a:rPr kumimoji="1" lang="en-US" altLang="ko-KR" sz="1800" dirty="0"/>
              <a:t> </a:t>
            </a:r>
            <a:r>
              <a:rPr lang="ko-KR" altLang="en-US" sz="1800" b="0" i="0" u="none" strike="noStrike" baseline="0" dirty="0">
                <a:solidFill>
                  <a:schemeClr val="accent2"/>
                </a:solidFill>
                <a:latin typeface="TDc_SSiGothic 130"/>
              </a:rPr>
              <a:t>타입스크립트 개발 환경 만들기 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073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이 절의 목적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타입스크립트 개발 환경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=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타입스크립트 컴파일러가 설치된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Node.js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개발 환경 </a:t>
            </a:r>
            <a:r>
              <a:rPr kumimoji="1" lang="ko-KR" altLang="en-US" sz="1800" b="1" dirty="0"/>
              <a:t>이해하기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개발자들이 가장 선호하는 편집기는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비주얼 스튜디오 코드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(vscode)</a:t>
            </a:r>
          </a:p>
          <a:p>
            <a:pPr lvl="1"/>
            <a:r>
              <a:rPr kumimoji="1" lang="ko-KR" altLang="en-US" sz="1800" b="1" dirty="0"/>
              <a:t>타입스크립트 개발 환경은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윈도우일 때와 맥일 때가 다르다</a:t>
            </a:r>
            <a:r>
              <a:rPr kumimoji="1" lang="ko-KR" altLang="en-US" sz="1800" b="1" dirty="0"/>
              <a:t>는 것 이해하기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72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윈도우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10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환경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sz="1800" b="1" dirty="0"/>
              <a:t>scoop </a:t>
            </a:r>
            <a:r>
              <a:rPr kumimoji="1" lang="ko-KR" altLang="en-US" sz="1800" b="1" dirty="0"/>
              <a:t>프로그램 설치</a:t>
            </a:r>
            <a:endParaRPr kumimoji="1" lang="en-US" altLang="ko-KR" sz="1800" baseline="30000" dirty="0"/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ko-KR" b="1" dirty="0"/>
              <a:t>scoop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node.js </a:t>
            </a:r>
            <a:r>
              <a:rPr kumimoji="1" lang="ko-KR" altLang="en-US" b="1" dirty="0"/>
              <a:t>와 비주얼 스튜디오 코드 등 </a:t>
            </a:r>
            <a:r>
              <a:rPr kumimoji="1" lang="ko-KR" altLang="en-US" b="1" dirty="0">
                <a:solidFill>
                  <a:schemeClr val="accent2"/>
                </a:solidFill>
              </a:rPr>
              <a:t>다른 프로그램들을 쉽게 설치하게 해주는 프로그램</a:t>
            </a:r>
            <a:r>
              <a:rPr kumimoji="1" lang="en-US" altLang="ko-KR" b="1" dirty="0"/>
              <a:t>(https://scoop.sh </a:t>
            </a:r>
            <a:r>
              <a:rPr kumimoji="1" lang="ko-KR" altLang="en-US" b="1" dirty="0"/>
              <a:t>사이트 참조</a:t>
            </a:r>
            <a:r>
              <a:rPr kumimoji="1" lang="en-US" altLang="ko-KR" b="1" dirty="0"/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ko-KR" b="1" dirty="0"/>
              <a:t>scoop</a:t>
            </a:r>
            <a:r>
              <a:rPr kumimoji="1" lang="ko-KR" altLang="en-US" b="1" dirty="0"/>
              <a:t>는 다른 프로그램을 설치해 주는 프로그램이므로 </a:t>
            </a:r>
            <a:r>
              <a:rPr kumimoji="1" lang="ko-KR" altLang="en-US" b="1" dirty="0">
                <a:solidFill>
                  <a:schemeClr val="accent2"/>
                </a:solidFill>
              </a:rPr>
              <a:t>관리자 모드 파워쉘에서 설치 필요</a:t>
            </a:r>
            <a:endParaRPr kumimoji="1" lang="en-US" altLang="ko-KR" sz="1800" baseline="30000" dirty="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kumimoji="1" lang="ko-KR" altLang="en-US" sz="1600" b="1" dirty="0"/>
              <a:t>관리자 모드 파워쉘에서 다음 명령을 차례로 실행</a:t>
            </a:r>
            <a:endParaRPr kumimoji="1" lang="en-US" altLang="ko-KR" sz="1600" b="1" dirty="0"/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kumimoji="1" lang="ko-KR" altLang="en-US" b="1" dirty="0"/>
              <a:t>윈도우 환경 변수 설정 창에서 </a:t>
            </a:r>
            <a:r>
              <a:rPr kumimoji="1" lang="en-US" altLang="ko-KR" b="1" dirty="0"/>
              <a:t>Scoop </a:t>
            </a:r>
            <a:r>
              <a:rPr kumimoji="1" lang="ko-KR" altLang="en-US" b="1" dirty="0"/>
              <a:t>변수 생성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46D1D-04EB-45EF-A3F7-1E412866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14" y="3292582"/>
            <a:ext cx="2242877" cy="2630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D83A07-6504-44C7-B053-F10CD8D4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4008800"/>
            <a:ext cx="71532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5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7187928" cy="273448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[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참고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] scoop 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사용시 번거로운 점 해결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en-US" altLang="ko-KR" sz="1800" b="1" dirty="0"/>
              <a:t>scoop </a:t>
            </a:r>
            <a:r>
              <a:rPr kumimoji="1" lang="ko-KR" altLang="en-US" sz="1800" b="1" dirty="0"/>
              <a:t>프로그램 사용시 번거로운 점은 다른 프로그램 설치를 위해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새로운 관리자 모드 쉘을 실행할 때 마다 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$</a:t>
            </a:r>
            <a:r>
              <a:rPr kumimoji="1" lang="en-US" altLang="ko-KR" sz="1800" b="1" dirty="0" err="1">
                <a:solidFill>
                  <a:schemeClr val="accent2"/>
                </a:solidFill>
              </a:rPr>
              <a:t>env:Scoop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='c:\Scroop' 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명령을 실행시켜 줘야 한다는 것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r>
              <a:rPr kumimoji="1" lang="ko-KR" altLang="en-US" sz="1800" b="1" dirty="0"/>
              <a:t>이 번거로움은 다음처럼 </a:t>
            </a:r>
            <a:r>
              <a:rPr kumimoji="1" lang="en-US" altLang="ko-KR" sz="1800" b="1" dirty="0"/>
              <a:t>[</a:t>
            </a:r>
            <a:r>
              <a:rPr kumimoji="1" lang="ko-KR" altLang="en-US" sz="1800" b="1" dirty="0"/>
              <a:t>시스템 환경 변수 편집</a:t>
            </a:r>
            <a:r>
              <a:rPr kumimoji="1" lang="en-US" altLang="ko-KR" sz="1800" b="1" dirty="0"/>
              <a:t>] </a:t>
            </a:r>
            <a:r>
              <a:rPr kumimoji="1" lang="ko-KR" altLang="en-US" sz="1800" b="1" dirty="0"/>
              <a:t>메뉴를 통해 </a:t>
            </a:r>
            <a:r>
              <a:rPr kumimoji="1" lang="en-US" altLang="ko-KR" sz="1800" b="1" dirty="0"/>
              <a:t>[</a:t>
            </a:r>
            <a:r>
              <a:rPr kumimoji="1" lang="ko-KR" altLang="en-US" sz="1800" b="1" dirty="0"/>
              <a:t>새 사용자 변수</a:t>
            </a:r>
            <a:r>
              <a:rPr kumimoji="1" lang="en-US" altLang="ko-KR" sz="1800" b="1" dirty="0"/>
              <a:t>]</a:t>
            </a:r>
            <a:r>
              <a:rPr kumimoji="1" lang="ko-KR" altLang="en-US" sz="1800" b="1" dirty="0"/>
              <a:t>를 등록해 주면 없앨 수 있음 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B7A48E-7B27-4E20-9A48-0CDE2BD1763C}"/>
              </a:ext>
            </a:extLst>
          </p:cNvPr>
          <p:cNvGrpSpPr/>
          <p:nvPr/>
        </p:nvGrpSpPr>
        <p:grpSpPr>
          <a:xfrm>
            <a:off x="934492" y="3773260"/>
            <a:ext cx="5381897" cy="1890138"/>
            <a:chOff x="638401" y="4435111"/>
            <a:chExt cx="5381897" cy="18901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E15135F-3484-42C1-83B4-8C8853802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401" y="4435111"/>
              <a:ext cx="5381897" cy="1541417"/>
            </a:xfrm>
            <a:prstGeom prst="rect">
              <a:avLst/>
            </a:prstGeom>
          </p:spPr>
        </p:pic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id="{4D24EE6B-733D-499F-9A65-E5AF99C13858}"/>
                </a:ext>
              </a:extLst>
            </p:cNvPr>
            <p:cNvSpPr txBox="1">
              <a:spLocks/>
            </p:cNvSpPr>
            <p:nvPr/>
          </p:nvSpPr>
          <p:spPr>
            <a:xfrm>
              <a:off x="2541725" y="6029947"/>
              <a:ext cx="1851750" cy="2953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Clr>
                  <a:srgbClr val="007EC5"/>
                </a:buClr>
                <a:buFont typeface="Wingdings" pitchFamily="2" charset="2"/>
                <a:buChar char="§"/>
                <a:defRPr sz="1800" b="1" i="0" kern="1200" spc="-90" baseline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6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4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2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2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kumimoji="1" lang="ko-KR" altLang="en-US" dirty="0">
                  <a:solidFill>
                    <a:srgbClr val="007EC5"/>
                  </a:solidFill>
                </a:rPr>
                <a:t>환경 변수 설정 모습</a:t>
              </a:r>
              <a:endParaRPr kumimoji="1" lang="en-US" altLang="ko-KR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54DC77-F8CA-4FF7-8F1E-D2D1F0FEE347}"/>
              </a:ext>
            </a:extLst>
          </p:cNvPr>
          <p:cNvGrpSpPr/>
          <p:nvPr/>
        </p:nvGrpSpPr>
        <p:grpSpPr>
          <a:xfrm>
            <a:off x="8125005" y="1630579"/>
            <a:ext cx="4066995" cy="4866015"/>
            <a:chOff x="8125005" y="1630579"/>
            <a:chExt cx="4066995" cy="48660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369C439-A793-49C8-B16D-94B59E9A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4002" y="1630579"/>
              <a:ext cx="2932545" cy="3871161"/>
            </a:xfrm>
            <a:prstGeom prst="rect">
              <a:avLst/>
            </a:prstGeom>
          </p:spPr>
        </p:pic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DFCCE653-476A-4BE8-BCE5-BE1E89F94EBE}"/>
                </a:ext>
              </a:extLst>
            </p:cNvPr>
            <p:cNvSpPr txBox="1">
              <a:spLocks/>
            </p:cNvSpPr>
            <p:nvPr/>
          </p:nvSpPr>
          <p:spPr>
            <a:xfrm>
              <a:off x="8125005" y="5585810"/>
              <a:ext cx="4066995" cy="9107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Clr>
                  <a:srgbClr val="007EC5"/>
                </a:buClr>
                <a:buFont typeface="Wingdings" pitchFamily="2" charset="2"/>
                <a:buChar char="§"/>
                <a:defRPr sz="1800" b="1" i="0" kern="1200" spc="-90" baseline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6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4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2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2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kumimoji="1" lang="en-US" altLang="ko-KR" sz="1500" dirty="0">
                  <a:solidFill>
                    <a:srgbClr val="007EC5"/>
                  </a:solidFill>
                </a:rPr>
                <a:t>[</a:t>
              </a:r>
              <a:r>
                <a:rPr kumimoji="1" lang="ko-KR" altLang="en-US" sz="1500" dirty="0">
                  <a:solidFill>
                    <a:srgbClr val="007EC5"/>
                  </a:solidFill>
                </a:rPr>
                <a:t>시스템 환경 변수 편집 메뉴</a:t>
              </a:r>
              <a:r>
                <a:rPr kumimoji="1" lang="en-US" altLang="ko-KR" sz="1500" dirty="0">
                  <a:solidFill>
                    <a:srgbClr val="007EC5"/>
                  </a:solidFill>
                </a:rPr>
                <a:t>]</a:t>
              </a:r>
              <a:r>
                <a:rPr kumimoji="1" lang="ko-KR" altLang="en-US" sz="1500" dirty="0">
                  <a:solidFill>
                    <a:srgbClr val="007EC5"/>
                  </a:solidFill>
                </a:rPr>
                <a:t>실행 모습</a:t>
              </a:r>
              <a:endParaRPr kumimoji="1"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291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440579" cy="1423849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윈도우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10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환경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sz="1800" b="1" dirty="0"/>
              <a:t>scoop </a:t>
            </a:r>
            <a:r>
              <a:rPr kumimoji="1" lang="ko-KR" altLang="en-US" sz="1800" b="1" dirty="0"/>
              <a:t>프로그램 설치 완료 모습</a:t>
            </a:r>
            <a:endParaRPr kumimoji="1" lang="en-US" altLang="ko-KR" sz="1800" baseline="30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A5C997-4720-4F5B-878C-F3C5B118531F}"/>
              </a:ext>
            </a:extLst>
          </p:cNvPr>
          <p:cNvGrpSpPr/>
          <p:nvPr/>
        </p:nvGrpSpPr>
        <p:grpSpPr>
          <a:xfrm>
            <a:off x="1812252" y="2853894"/>
            <a:ext cx="6547104" cy="2984409"/>
            <a:chOff x="1058961" y="2623117"/>
            <a:chExt cx="6547104" cy="2984409"/>
          </a:xfrm>
        </p:grpSpPr>
        <p:sp>
          <p:nvSpPr>
            <p:cNvPr id="13" name="내용 개체 틀 2">
              <a:extLst>
                <a:ext uri="{FF2B5EF4-FFF2-40B4-BE49-F238E27FC236}">
                  <a16:creationId xmlns:a16="http://schemas.microsoft.com/office/drawing/2014/main" id="{2FF3EA83-3C49-4EB6-856B-18AD9063DBD7}"/>
                </a:ext>
              </a:extLst>
            </p:cNvPr>
            <p:cNvSpPr txBox="1">
              <a:spLocks/>
            </p:cNvSpPr>
            <p:nvPr/>
          </p:nvSpPr>
          <p:spPr>
            <a:xfrm>
              <a:off x="1981610" y="5312224"/>
              <a:ext cx="4114390" cy="2953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100000"/>
                </a:lnSpc>
                <a:spcBef>
                  <a:spcPts val="1000"/>
                </a:spcBef>
                <a:buClr>
                  <a:srgbClr val="007EC5"/>
                </a:buClr>
                <a:buFont typeface="Wingdings" pitchFamily="2" charset="2"/>
                <a:buChar char="§"/>
                <a:defRPr sz="1800" b="1" i="0" kern="1200" spc="-90" baseline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6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4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2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100000"/>
                </a:lnSpc>
                <a:spcBef>
                  <a:spcPts val="500"/>
                </a:spcBef>
                <a:buClr>
                  <a:srgbClr val="007EC5"/>
                </a:buClr>
                <a:buFont typeface="Wingdings" pitchFamily="2" charset="2"/>
                <a:buChar char="§"/>
                <a:defRPr sz="1200" kern="1200" spc="-9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kumimoji="1" lang="en-US" altLang="ko-KR" sz="1600" dirty="0">
                  <a:solidFill>
                    <a:srgbClr val="007EC5"/>
                  </a:solidFill>
                </a:rPr>
                <a:t>scoop</a:t>
              </a:r>
              <a:r>
                <a:rPr kumimoji="1" lang="ko-KR" altLang="en-US" sz="1600" dirty="0">
                  <a:solidFill>
                    <a:srgbClr val="007EC5"/>
                  </a:solidFill>
                </a:rPr>
                <a:t> 가 </a:t>
              </a:r>
              <a:r>
                <a:rPr kumimoji="1" lang="en-US" altLang="ko-KR" sz="1600" dirty="0">
                  <a:solidFill>
                    <a:srgbClr val="007EC5"/>
                  </a:solidFill>
                </a:rPr>
                <a:t>c:/Scoop </a:t>
              </a:r>
              <a:r>
                <a:rPr kumimoji="1" lang="ko-KR" altLang="en-US" sz="1600" dirty="0">
                  <a:solidFill>
                    <a:srgbClr val="007EC5"/>
                  </a:solidFill>
                </a:rPr>
                <a:t>디렉터리에</a:t>
              </a:r>
              <a:r>
                <a:rPr kumimoji="1" lang="en-US" altLang="ko-KR" sz="1600" dirty="0">
                  <a:solidFill>
                    <a:srgbClr val="007EC5"/>
                  </a:solidFill>
                </a:rPr>
                <a:t> </a:t>
              </a:r>
              <a:r>
                <a:rPr kumimoji="1" lang="ko-KR" altLang="en-US" sz="1600" dirty="0">
                  <a:solidFill>
                    <a:srgbClr val="007EC5"/>
                  </a:solidFill>
                </a:rPr>
                <a:t>설치된 모습</a:t>
              </a:r>
              <a:endParaRPr kumimoji="1" lang="en-US" altLang="ko-KR" sz="1600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2AF901-23D2-4AC8-9005-B769EECA7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961" y="2623117"/>
              <a:ext cx="6547104" cy="2667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616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윈도우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10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환경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비주얼 스튜디오 코드</a:t>
            </a:r>
            <a:r>
              <a:rPr kumimoji="1" lang="en-US" altLang="ko-KR" dirty="0"/>
              <a:t>(vscode)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설치</a:t>
            </a:r>
            <a:endParaRPr kumimoji="1" lang="en-US" altLang="ko-KR" sz="1800" baseline="30000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ko-KR" altLang="en-US" sz="1800" b="1" dirty="0"/>
              <a:t>관리자 모드 파워쉘에서 다음 명령을 차례로 실행</a:t>
            </a:r>
            <a:endParaRPr kumimoji="1" lang="en-US" altLang="ko-KR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en-US" altLang="ko-KR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en-US" altLang="ko-KR" sz="1800" b="1" dirty="0"/>
              <a:t>c:/Scoop/apps/vscode/current </a:t>
            </a:r>
            <a:r>
              <a:rPr kumimoji="1" lang="ko-KR" altLang="en-US" sz="1800" b="1" dirty="0"/>
              <a:t>디렉터리의 </a:t>
            </a:r>
            <a:endParaRPr kumimoji="1" lang="en-US" altLang="ko-KR" sz="1800" b="1" dirty="0"/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1800" b="1" dirty="0"/>
              <a:t>     vscode-install-</a:t>
            </a:r>
            <a:r>
              <a:rPr kumimoji="1" lang="en-US" altLang="ko-KR" sz="1800" b="1" dirty="0" err="1"/>
              <a:t>context.reg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더블클릭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34AE6A-5E61-4583-9A70-F3502C0F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21" y="1787570"/>
            <a:ext cx="3152775" cy="981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A761A1-5020-476F-8725-9D423298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28" y="2945308"/>
            <a:ext cx="5672327" cy="30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35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윈도우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10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환경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sz="1800" b="1" dirty="0"/>
              <a:t>Node.js</a:t>
            </a:r>
            <a:r>
              <a:rPr kumimoji="1" lang="ko-KR" altLang="en-US" sz="1800" b="1" dirty="0"/>
              <a:t> 설치</a:t>
            </a:r>
            <a:endParaRPr kumimoji="1" lang="en-US" altLang="ko-KR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ko-KR" altLang="en-US" sz="1800" b="1" dirty="0"/>
              <a:t>관리자 모드 파워쉘에서 다음 명령 실행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2486B-7E2A-4361-81AC-455A0D99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01" y="1801177"/>
            <a:ext cx="2790825" cy="1000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F220E2-EB34-412F-B29A-1F40B33F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22" y="2938930"/>
            <a:ext cx="5210447" cy="14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25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윈도우</a:t>
            </a:r>
            <a:r>
              <a:rPr kumimoji="1" lang="en-US" altLang="ko-KR" sz="2000" b="1" dirty="0">
                <a:solidFill>
                  <a:srgbClr val="007EC5"/>
                </a:solidFill>
              </a:rPr>
              <a:t>10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환경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dirty="0"/>
              <a:t>touch</a:t>
            </a:r>
            <a:r>
              <a:rPr kumimoji="1" lang="ko-KR" altLang="en-US" dirty="0"/>
              <a:t> 프로그램</a:t>
            </a:r>
            <a:r>
              <a:rPr kumimoji="1" lang="ko-KR" altLang="en-US" sz="1800" b="1" dirty="0"/>
              <a:t> 설치</a:t>
            </a:r>
            <a:endParaRPr kumimoji="1" lang="en-US" altLang="ko-KR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ko-KR" altLang="en-US" sz="1800" b="1" dirty="0"/>
              <a:t>관리자 모드 파워쉘에서 다음 명령 실행</a:t>
            </a:r>
            <a:endParaRPr kumimoji="1" lang="en-US" altLang="ko-KR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en-US" altLang="ko-KR" sz="1800" b="1" dirty="0"/>
              <a:t>touch </a:t>
            </a:r>
            <a:r>
              <a:rPr kumimoji="1" lang="ko-KR" altLang="en-US" sz="1800" b="1" dirty="0"/>
              <a:t>는 파일을 생성할 때 지정한 이름의 파일이 이미 있으면 무시하고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없으면 해당 이름으로 파일을 만들어 주는 유틸리티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맥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리눅스는 기본 설치 되어 있음</a:t>
            </a:r>
            <a:r>
              <a:rPr kumimoji="1" lang="en-US" altLang="ko-KR" sz="1800" b="1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F0D-8553-4CBA-B9C0-E31D78FC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65" y="1973715"/>
            <a:ext cx="2581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28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맥 환경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dirty="0"/>
              <a:t>Homebrew</a:t>
            </a:r>
            <a:r>
              <a:rPr kumimoji="1" lang="ko-KR" altLang="en-US" dirty="0"/>
              <a:t> 프로그램</a:t>
            </a:r>
            <a:r>
              <a:rPr kumimoji="1" lang="ko-KR" altLang="en-US" sz="1800" b="1" dirty="0"/>
              <a:t> 설치</a:t>
            </a:r>
            <a:endParaRPr kumimoji="1" lang="en-US" altLang="ko-KR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en-US" altLang="ko-KR" sz="1800" b="1" dirty="0"/>
              <a:t>homebrew</a:t>
            </a:r>
            <a:r>
              <a:rPr kumimoji="1" lang="ko-KR" altLang="en-US" sz="1800" b="1" dirty="0"/>
              <a:t>는 맥에서 </a:t>
            </a:r>
            <a:r>
              <a:rPr kumimoji="1" lang="en-US" altLang="ko-KR" sz="1800" b="1" dirty="0"/>
              <a:t>node.js </a:t>
            </a:r>
            <a:r>
              <a:rPr kumimoji="1" lang="ko-KR" altLang="en-US" sz="1800" b="1" dirty="0"/>
              <a:t>와 비주얼 스튜디오 코드를 쉽게 설치하게 해주는 프로그램</a:t>
            </a:r>
            <a:r>
              <a:rPr kumimoji="1" lang="en-US" altLang="ko-KR" sz="1800" b="1" dirty="0"/>
              <a:t>(https://brew.sh/index_ko </a:t>
            </a:r>
            <a:r>
              <a:rPr kumimoji="1" lang="ko-KR" altLang="en-US" sz="1800" b="1" dirty="0"/>
              <a:t>사이트 참조</a:t>
            </a:r>
            <a:r>
              <a:rPr kumimoji="1" lang="en-US" altLang="ko-KR" sz="1800" b="1" dirty="0"/>
              <a:t>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ko-KR" altLang="en-US" sz="1800" b="1" dirty="0"/>
              <a:t>맥에서 터미널을 하나 열고 다음 명령 실행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0D6640-1D4A-4105-BD89-40101DE0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73" y="3515235"/>
            <a:ext cx="7027817" cy="9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536902"/>
            <a:ext cx="6029210" cy="984954"/>
          </a:xfrm>
        </p:spPr>
        <p:txBody>
          <a:bodyPr/>
          <a:lstStyle/>
          <a:p>
            <a:r>
              <a:rPr kumimoji="1" lang="ko-KR" altLang="en-US" sz="4800" dirty="0"/>
              <a:t>타입스크립트 와 개발 환경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248966" y="4084525"/>
            <a:ext cx="4050302" cy="1832388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01-1</a:t>
            </a:r>
            <a:r>
              <a:rPr kumimoji="1" lang="en-US" altLang="ko-KR" dirty="0"/>
              <a:t> </a:t>
            </a:r>
            <a:r>
              <a:rPr lang="ko-KR" altLang="en-US" sz="1800" b="0" i="0" u="none" strike="noStrike" baseline="0" dirty="0">
                <a:solidFill>
                  <a:schemeClr val="accent2"/>
                </a:solidFill>
                <a:latin typeface="TDc_SSiGothic 130"/>
              </a:rPr>
              <a:t>타입스크립트란 무엇인가</a:t>
            </a:r>
            <a:r>
              <a:rPr lang="en-US" altLang="ko-KR" sz="1800" b="0" i="0" u="none" strike="noStrike" baseline="0" dirty="0">
                <a:solidFill>
                  <a:schemeClr val="accent2"/>
                </a:solidFill>
                <a:latin typeface="TDc_SSiGothic 130"/>
              </a:rPr>
              <a:t>? 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01-2</a:t>
            </a:r>
            <a:r>
              <a:rPr kumimoji="1" lang="en-US" altLang="ko-KR" dirty="0"/>
              <a:t> </a:t>
            </a:r>
            <a:r>
              <a:rPr lang="ko-KR" altLang="en-US" sz="1800" b="0" i="0" u="none" strike="noStrike" baseline="0" dirty="0">
                <a:latin typeface="TDc_SSiGothic 130"/>
              </a:rPr>
              <a:t>타입스크립트 주요 문법 살펴보기 </a:t>
            </a:r>
            <a:endParaRPr kumimoji="1" lang="en-US" altLang="ko-KR" dirty="0"/>
          </a:p>
          <a:p>
            <a:pPr algn="l"/>
            <a:r>
              <a:rPr kumimoji="1" lang="en-US" altLang="ko-KR" sz="1800" dirty="0">
                <a:solidFill>
                  <a:srgbClr val="007EC5"/>
                </a:solidFill>
              </a:rPr>
              <a:t>01-3</a:t>
            </a:r>
            <a:r>
              <a:rPr kumimoji="1" lang="en-US" altLang="ko-KR" sz="1800" dirty="0"/>
              <a:t> </a:t>
            </a:r>
            <a:r>
              <a:rPr lang="ko-KR" altLang="en-US" sz="18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맥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환경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dirty="0"/>
              <a:t>비주얼 스튜디오 코드</a:t>
            </a:r>
            <a:r>
              <a:rPr kumimoji="1" lang="en-US" altLang="ko-KR" dirty="0"/>
              <a:t>(vscode)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설치</a:t>
            </a:r>
            <a:endParaRPr kumimoji="1" lang="en-US" altLang="ko-KR" sz="1800" baseline="30000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ko-KR" altLang="en-US" sz="1800" b="1" dirty="0"/>
              <a:t>터미널에서 다음 명령 실행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E3B24C-02C3-48F9-98D3-C3C82E1A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4" y="2770704"/>
            <a:ext cx="6945086" cy="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84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맥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b="1">
                <a:solidFill>
                  <a:srgbClr val="007EC5"/>
                </a:solidFill>
              </a:rPr>
              <a:t>환경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dirty="0"/>
              <a:t>Node.js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설치</a:t>
            </a:r>
            <a:endParaRPr kumimoji="1" lang="en-US" altLang="ko-KR" sz="1800" baseline="30000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ko-KR" altLang="en-US" sz="1800" b="1" dirty="0"/>
              <a:t>터미널에서 다음 명령 실행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598D0-A8B4-485F-AFBC-F0E3E44A1C46}"/>
              </a:ext>
            </a:extLst>
          </p:cNvPr>
          <p:cNvSpPr/>
          <p:nvPr/>
        </p:nvSpPr>
        <p:spPr>
          <a:xfrm>
            <a:off x="1576252" y="2788920"/>
            <a:ext cx="3448594" cy="6400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brew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node@14</a:t>
            </a:r>
          </a:p>
          <a:p>
            <a:r>
              <a:rPr lang="en-US" altLang="ko-KR" dirty="0"/>
              <a:t>node -v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35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vscode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실행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ko-KR" altLang="en-US" sz="1800" b="1" dirty="0"/>
              <a:t>윈도우</a:t>
            </a:r>
            <a:endParaRPr kumimoji="1" lang="en-US" altLang="ko-KR" sz="1800" baseline="30000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ko-KR" altLang="en-US" sz="1800" b="1" dirty="0"/>
              <a:t>파일 탐색기에서 특정 디렉터리를 대상으로 </a:t>
            </a:r>
            <a:r>
              <a:rPr kumimoji="1" lang="en-US" altLang="ko-KR" sz="1800" b="1" dirty="0"/>
              <a:t>[Open with Code] </a:t>
            </a:r>
            <a:r>
              <a:rPr kumimoji="1" lang="ko-KR" altLang="en-US" sz="1800" b="1" dirty="0"/>
              <a:t>명령 실행</a:t>
            </a:r>
            <a:endParaRPr kumimoji="1" lang="en-US" altLang="ko-KR" sz="1800" b="1" dirty="0"/>
          </a:p>
          <a:p>
            <a:pPr>
              <a:lnSpc>
                <a:spcPct val="120000"/>
              </a:lnSpc>
            </a:pPr>
            <a:r>
              <a:rPr kumimoji="1" lang="ko-KR" altLang="en-US" sz="2000" dirty="0"/>
              <a:t>맥</a:t>
            </a:r>
            <a:endParaRPr kumimoji="1" lang="en-US" altLang="ko-KR" sz="2000" dirty="0"/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kumimoji="1" lang="ko-KR" altLang="en-US" sz="1800" b="1" dirty="0"/>
              <a:t>터미널에서 특정 디렉터리로 이동한 다음 </a:t>
            </a:r>
            <a:r>
              <a:rPr kumimoji="1" lang="en-US" altLang="ko-KR" sz="1800" b="1" dirty="0"/>
              <a:t>'code .' </a:t>
            </a:r>
            <a:r>
              <a:rPr kumimoji="1" lang="ko-KR" altLang="en-US" sz="1800" b="1" dirty="0"/>
              <a:t>명령 실행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ko-KR" altLang="en-US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61EC29-FEB0-4C6B-BA41-9F3E0FED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30" y="3222171"/>
            <a:ext cx="3757592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98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vscode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에 한글 언어 확장 팩 설치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ko-KR" altLang="en-US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90DDA-0797-4CB8-93AA-7C61D340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54" y="2384784"/>
            <a:ext cx="7733211" cy="359881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EA76BC0-1580-494C-841C-B40169502A7A}"/>
              </a:ext>
            </a:extLst>
          </p:cNvPr>
          <p:cNvSpPr/>
          <p:nvPr/>
        </p:nvSpPr>
        <p:spPr>
          <a:xfrm>
            <a:off x="2847703" y="4184192"/>
            <a:ext cx="457200" cy="187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61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357847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000" b="1" dirty="0">
                <a:solidFill>
                  <a:srgbClr val="007EC5"/>
                </a:solidFill>
              </a:rPr>
              <a:t>vscode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에서 터미널 열기</a:t>
            </a:r>
            <a:r>
              <a:rPr kumimoji="1" lang="ko-KR" altLang="en-US" sz="2000" b="1" dirty="0">
                <a:solidFill>
                  <a:srgbClr val="007EC5"/>
                </a:solidFill>
              </a:rPr>
              <a:t> 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en-US" altLang="ko-KR" sz="1800" b="1" dirty="0"/>
              <a:t>[</a:t>
            </a:r>
            <a:r>
              <a:rPr kumimoji="1" lang="ko-KR" altLang="en-US" sz="1800" b="1" dirty="0"/>
              <a:t>터미널</a:t>
            </a:r>
            <a:r>
              <a:rPr kumimoji="1" lang="en-US" altLang="ko-KR" sz="1800" b="1" dirty="0"/>
              <a:t>/</a:t>
            </a:r>
            <a:r>
              <a:rPr kumimoji="1" lang="ko-KR" altLang="en-US" sz="1800" b="1" dirty="0"/>
              <a:t>새 터미널</a:t>
            </a:r>
            <a:r>
              <a:rPr kumimoji="1" lang="en-US" altLang="ko-KR" sz="1800" b="1" dirty="0"/>
              <a:t>] </a:t>
            </a:r>
            <a:r>
              <a:rPr kumimoji="1" lang="ko-KR" altLang="en-US" sz="1800" b="1" dirty="0"/>
              <a:t>메뉴 실행</a:t>
            </a:r>
            <a:endParaRPr kumimoji="1" lang="en-US" altLang="ko-KR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r>
              <a:rPr kumimoji="1" lang="en-US" altLang="ko-KR" sz="1800" b="1" dirty="0"/>
              <a:t>Ctrl </a:t>
            </a:r>
            <a:r>
              <a:rPr kumimoji="1" lang="ko-KR" altLang="en-US" sz="1800" b="1" dirty="0"/>
              <a:t>키와 </a:t>
            </a:r>
            <a:r>
              <a:rPr kumimoji="1" lang="en-US" altLang="ko-KR" sz="1800" b="1" dirty="0"/>
              <a:t>` </a:t>
            </a:r>
            <a:r>
              <a:rPr kumimoji="1" lang="ko-KR" altLang="en-US" sz="1800" b="1" dirty="0"/>
              <a:t>키를 동시에 누름</a:t>
            </a:r>
            <a:endParaRPr kumimoji="1" lang="en-US" altLang="ko-KR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ko-KR" altLang="en-US" sz="1800" b="1" dirty="0"/>
          </a:p>
          <a:p>
            <a:pPr marL="800100" lvl="1" indent="-342900">
              <a:lnSpc>
                <a:spcPct val="120000"/>
              </a:lnSpc>
              <a:buFont typeface="+mj-lt"/>
              <a:buAutoNum type="circleNumDbPlain"/>
            </a:pP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56C7EB-90D3-4B24-8F74-225FA381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3" y="2969209"/>
            <a:ext cx="7246129" cy="32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97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262053" cy="45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타입스크립트 컴파일러 설치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sz="2000" dirty="0"/>
              <a:t>vscode </a:t>
            </a:r>
            <a:r>
              <a:rPr kumimoji="1" lang="ko-KR" altLang="en-US" sz="2000" dirty="0"/>
              <a:t>의 터미널 혹은 파워쉘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에서 다음 명령 실행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다음 명령으로 타입스크립트 컴파일러 버전 확인</a:t>
            </a:r>
            <a:endParaRPr kumimoji="1"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E341F-E350-4A6F-B4CD-2A40ED99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67" y="2391787"/>
            <a:ext cx="7080069" cy="75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2E79B1-5302-4F52-BC73-7FDA3CB8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88" y="3773669"/>
            <a:ext cx="3371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70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262053" cy="45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vscode</a:t>
            </a:r>
            <a:r>
              <a:rPr kumimoji="1" lang="ko-KR" altLang="en-US" sz="2000" dirty="0">
                <a:solidFill>
                  <a:srgbClr val="007EC5"/>
                </a:solidFill>
              </a:rPr>
              <a:t> 터미널에서 </a:t>
            </a:r>
            <a:r>
              <a:rPr kumimoji="1" lang="en-US" altLang="ko-KR" sz="2000" dirty="0">
                <a:solidFill>
                  <a:srgbClr val="007EC5"/>
                </a:solidFill>
              </a:rPr>
              <a:t>touch </a:t>
            </a:r>
            <a:r>
              <a:rPr kumimoji="1" lang="ko-KR" altLang="en-US" sz="2000" dirty="0">
                <a:solidFill>
                  <a:srgbClr val="007EC5"/>
                </a:solidFill>
              </a:rPr>
              <a:t>명령으로 파일 생성하기</a:t>
            </a:r>
            <a:endParaRPr kumimoji="1" lang="en-US" altLang="ko-KR" sz="2000" dirty="0">
              <a:solidFill>
                <a:srgbClr val="007EC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772E7-819D-4792-872C-01159D19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9" y="2206533"/>
            <a:ext cx="7210697" cy="33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4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262053" cy="45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vscode</a:t>
            </a:r>
            <a:r>
              <a:rPr kumimoji="1" lang="ko-KR" altLang="en-US" sz="2000" dirty="0">
                <a:solidFill>
                  <a:srgbClr val="007EC5"/>
                </a:solidFill>
              </a:rPr>
              <a:t> 편집기에서 </a:t>
            </a:r>
            <a:r>
              <a:rPr kumimoji="1" lang="en-US" altLang="ko-KR" sz="2000" dirty="0" err="1">
                <a:solidFill>
                  <a:srgbClr val="007EC5"/>
                </a:solidFill>
              </a:rPr>
              <a:t>hello.ts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파일에 코드 쓰고 컴파일하기</a:t>
            </a:r>
            <a:endParaRPr kumimoji="1" lang="en-US" altLang="ko-KR" sz="2000" dirty="0">
              <a:solidFill>
                <a:srgbClr val="007EC5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650C4A-AA3F-4FC6-8191-403618EB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8" y="2508066"/>
            <a:ext cx="6871063" cy="27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52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262053" cy="45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 err="1">
                <a:solidFill>
                  <a:srgbClr val="007EC5"/>
                </a:solidFill>
              </a:rPr>
              <a:t>컴파일되어</a:t>
            </a:r>
            <a:r>
              <a:rPr kumimoji="1" lang="ko-KR" altLang="en-US" sz="2000" dirty="0">
                <a:solidFill>
                  <a:srgbClr val="007EC5"/>
                </a:solidFill>
              </a:rPr>
              <a:t> 만들어진 </a:t>
            </a:r>
            <a:r>
              <a:rPr kumimoji="1" lang="en-US" altLang="ko-KR" sz="2000" dirty="0" err="1">
                <a:solidFill>
                  <a:srgbClr val="007EC5"/>
                </a:solidFill>
              </a:rPr>
              <a:t>hello.js</a:t>
            </a:r>
            <a:r>
              <a:rPr kumimoji="1" lang="en-US" altLang="ko-KR" sz="2000" dirty="0">
                <a:solidFill>
                  <a:srgbClr val="007EC5"/>
                </a:solidFill>
              </a:rPr>
              <a:t> </a:t>
            </a:r>
            <a:r>
              <a:rPr kumimoji="1" lang="ko-KR" altLang="en-US" sz="2000" dirty="0">
                <a:solidFill>
                  <a:srgbClr val="007EC5"/>
                </a:solidFill>
              </a:rPr>
              <a:t>파일을 </a:t>
            </a:r>
            <a:r>
              <a:rPr kumimoji="1" lang="en-US" altLang="ko-KR" sz="2000" dirty="0">
                <a:solidFill>
                  <a:srgbClr val="007EC5"/>
                </a:solidFill>
              </a:rPr>
              <a:t>node</a:t>
            </a:r>
            <a:r>
              <a:rPr kumimoji="1" lang="ko-KR" altLang="en-US" sz="2000" dirty="0">
                <a:solidFill>
                  <a:srgbClr val="007EC5"/>
                </a:solidFill>
              </a:rPr>
              <a:t>로 실행하기</a:t>
            </a:r>
            <a:endParaRPr kumimoji="1" lang="en-US" altLang="ko-KR" sz="2000" dirty="0">
              <a:solidFill>
                <a:srgbClr val="007EC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101B77-F3A3-47DD-B044-06098496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05" y="2246811"/>
            <a:ext cx="6871063" cy="27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64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01-3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262053" cy="45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>
                <a:solidFill>
                  <a:srgbClr val="007EC5"/>
                </a:solidFill>
              </a:rPr>
              <a:t>ts-node</a:t>
            </a:r>
            <a:r>
              <a:rPr kumimoji="1" lang="ko-KR" altLang="en-US" sz="2000">
                <a:solidFill>
                  <a:srgbClr val="007EC5"/>
                </a:solidFill>
              </a:rPr>
              <a:t>로 컴파일과 실행을 한꺼번에 하기</a:t>
            </a:r>
            <a:endParaRPr kumimoji="1" lang="en-US" altLang="ko-KR" sz="2000" dirty="0">
              <a:solidFill>
                <a:srgbClr val="007EC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06E484-EE8E-48CC-B960-76447564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91" y="2468880"/>
            <a:ext cx="6871063" cy="27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01-1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타입스크립트란 무엇인가</a:t>
            </a:r>
            <a:r>
              <a:rPr lang="en-US" altLang="ko-KR" sz="3600" b="0" i="0" u="none" strike="noStrike" baseline="0" dirty="0">
                <a:latin typeface="TDc_SSiGothic 130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9164772" cy="186145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b="1" dirty="0">
                <a:solidFill>
                  <a:srgbClr val="007EC5"/>
                </a:solidFill>
              </a:rPr>
              <a:t>이 절의 목적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세상에는 </a:t>
            </a:r>
            <a:r>
              <a:rPr kumimoji="1" lang="en-US" altLang="ko-KR" sz="1800" b="1" dirty="0"/>
              <a:t>3</a:t>
            </a:r>
            <a:r>
              <a:rPr kumimoji="1" lang="ko-KR" altLang="en-US" sz="1800" b="1" dirty="0"/>
              <a:t>종류의 자바스크립트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언어가 있다는 것 알기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타입스크립트는 타입 기능이 추가된 자바스크립트라는 것 알기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개발자들이 타입스크립트를 선호하는 이유 알기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85339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라이언 달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(Ryan Dahl, Node.js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과 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Deno </a:t>
            </a:r>
            <a:r>
              <a:rPr lang="ko-KR" altLang="en-US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창시자</a:t>
            </a:r>
            <a:r>
              <a:rPr lang="en-US" altLang="ko-KR" sz="20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ko-KR" altLang="en-US" sz="1400" dirty="0">
              <a:solidFill>
                <a:srgbClr val="007EC5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저는 타입스크립트를 좋아합니다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최고죠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01-1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타입스크립트란 무엇인가</a:t>
            </a:r>
            <a:r>
              <a:rPr lang="en-US" altLang="ko-KR" sz="3600" b="0" i="0" u="none" strike="noStrike" baseline="0" dirty="0">
                <a:latin typeface="TDc_SSiGothic 130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9164772" cy="1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세 종류의 자바스크립트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kumimoji="1" lang="en-US" altLang="ko-KR" dirty="0"/>
              <a:t>es5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웹 브라우저에서 동작하는 표준 자바스크립트</a:t>
            </a:r>
            <a:r>
              <a:rPr kumimoji="1" lang="en-US" altLang="ko-KR" dirty="0"/>
              <a:t>(ECMAScript version 5)</a:t>
            </a:r>
            <a:endParaRPr kumimoji="1" lang="en-US" altLang="ko-KR" sz="1800" b="1" dirty="0"/>
          </a:p>
          <a:p>
            <a:r>
              <a:rPr kumimoji="1" lang="en-US" altLang="ko-KR" sz="1800" b="1" dirty="0"/>
              <a:t>esnext - 2015</a:t>
            </a:r>
            <a:r>
              <a:rPr kumimoji="1" lang="ko-KR" altLang="en-US" sz="1800" b="1" dirty="0"/>
              <a:t>년부터 매년 새로운 기능이 누적된 자바스크립트</a:t>
            </a:r>
            <a:r>
              <a:rPr kumimoji="1" lang="en-US" altLang="ko-KR" sz="1800" b="1" dirty="0"/>
              <a:t>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en-US" altLang="ko-KR" sz="1800" b="1" dirty="0"/>
              <a:t>es2015 + es2016 + ...)</a:t>
            </a:r>
            <a:endParaRPr kumimoji="1" lang="en-US" altLang="ko-KR" sz="1600" dirty="0"/>
          </a:p>
          <a:p>
            <a:r>
              <a:rPr kumimoji="1" lang="en-US" altLang="ko-KR" sz="1800" b="1" dirty="0"/>
              <a:t>typescript - esnext </a:t>
            </a:r>
            <a:r>
              <a:rPr kumimoji="1" lang="ko-KR" altLang="en-US" sz="1800" b="1" dirty="0"/>
              <a:t>자바스크립트에 타입</a:t>
            </a:r>
            <a:r>
              <a:rPr kumimoji="1" lang="en-US" altLang="ko-KR" sz="1800" b="1" dirty="0"/>
              <a:t>(type) </a:t>
            </a:r>
            <a:r>
              <a:rPr kumimoji="1" lang="ko-KR" altLang="en-US" sz="1800" b="1" dirty="0"/>
              <a:t>기능이 추가된 것</a:t>
            </a:r>
            <a:endParaRPr kumimoji="1" lang="en-US" altLang="ko-KR" sz="16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D46C6D-1CD6-4B02-9F64-31E7CBA2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675" y="3010035"/>
            <a:ext cx="2867025" cy="286702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239A85-E19D-40CD-81E2-E5ECE802F56D}"/>
              </a:ext>
            </a:extLst>
          </p:cNvPr>
          <p:cNvSpPr txBox="1">
            <a:spLocks/>
          </p:cNvSpPr>
          <p:nvPr/>
        </p:nvSpPr>
        <p:spPr>
          <a:xfrm>
            <a:off x="671559" y="3888379"/>
            <a:ext cx="9164772" cy="1861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007EC5"/>
              </a:buClr>
              <a:buFont typeface="Wingdings" pitchFamily="2" charset="2"/>
              <a:buChar char="§"/>
              <a:defRPr sz="1800" b="1" i="0" kern="1200" spc="-9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4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2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2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kumimoji="1" lang="en-US" altLang="ko-KR" sz="2000" dirty="0">
              <a:solidFill>
                <a:srgbClr val="007EC5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타입스크립트는 누가 만들었나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</a:p>
          <a:p>
            <a:r>
              <a:rPr kumimoji="1" lang="ko-KR" altLang="en-US" dirty="0"/>
              <a:t>마이크로소프트가 개발하는 오픈소스 프로그래밍 언어</a:t>
            </a:r>
            <a:endParaRPr kumimoji="1" lang="en-US" altLang="ko-KR" dirty="0"/>
          </a:p>
          <a:p>
            <a:r>
              <a:rPr kumimoji="1" lang="en-US" altLang="ko-KR" dirty="0"/>
              <a:t>2012</a:t>
            </a:r>
            <a:r>
              <a:rPr kumimoji="1" lang="ko-KR" altLang="en-US" dirty="0"/>
              <a:t>년 말 처음 발표</a:t>
            </a:r>
            <a:endParaRPr kumimoji="1" lang="en-US" altLang="ko-KR" dirty="0"/>
          </a:p>
          <a:p>
            <a:r>
              <a:rPr kumimoji="1" lang="ko-KR" altLang="en-US" sz="1600" dirty="0"/>
              <a:t>아네르스 하일스베르</a:t>
            </a:r>
            <a:r>
              <a:rPr kumimoji="1" lang="en-US" altLang="ko-KR" sz="1600" dirty="0"/>
              <a:t>(Anders Hejlsberg, Object Pascal </a:t>
            </a:r>
            <a:r>
              <a:rPr kumimoji="1" lang="ko-KR" altLang="en-US" sz="1600" dirty="0"/>
              <a:t>과</a:t>
            </a:r>
            <a:r>
              <a:rPr kumimoji="1" lang="en-US" altLang="ko-KR" sz="1600" dirty="0"/>
              <a:t> C# </a:t>
            </a:r>
            <a:r>
              <a:rPr kumimoji="1" lang="ko-KR" altLang="en-US" sz="1600" dirty="0"/>
              <a:t>언어 창시자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주도</a:t>
            </a:r>
            <a:endParaRPr kumimoji="1" lang="en-US" altLang="ko-KR" sz="16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7BD0B-390B-416F-A90F-2084DB5B48B8}"/>
              </a:ext>
            </a:extLst>
          </p:cNvPr>
          <p:cNvSpPr txBox="1"/>
          <p:nvPr/>
        </p:nvSpPr>
        <p:spPr>
          <a:xfrm>
            <a:off x="1341120" y="3237777"/>
            <a:ext cx="66819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(MS</a:t>
            </a:r>
            <a:r>
              <a:rPr lang="ko-KR" altLang="en-US" sz="1600" b="1" dirty="0"/>
              <a:t>는 요즘 타입스크립트를 </a:t>
            </a:r>
            <a:r>
              <a:rPr lang="en-US" altLang="ko-KR" sz="1600" b="1" dirty="0">
                <a:solidFill>
                  <a:schemeClr val="accent2"/>
                </a:solidFill>
              </a:rPr>
              <a:t>typed javascript</a:t>
            </a:r>
            <a:r>
              <a:rPr lang="ko-KR" altLang="en-US" sz="1600" b="1" dirty="0"/>
              <a:t>로 표현하고 있음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085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01-1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타입스크립트란 무엇인가</a:t>
            </a:r>
            <a:r>
              <a:rPr lang="en-US" altLang="ko-KR" sz="3600" b="0" i="0" u="none" strike="noStrike" baseline="0" dirty="0">
                <a:latin typeface="TDc_SSiGothic 130"/>
              </a:rPr>
              <a:t>?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10440578" cy="18614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kumimoji="1" lang="ko-KR" altLang="en-US" sz="8000" b="1" dirty="0">
                <a:solidFill>
                  <a:srgbClr val="007EC5"/>
                </a:solidFill>
              </a:rPr>
              <a:t>자바스크립트에 타입 기능이 있으면 좋은 이유</a:t>
            </a:r>
            <a:endParaRPr kumimoji="1" lang="en-US" altLang="ko-KR" sz="8000" b="1" dirty="0">
              <a:solidFill>
                <a:srgbClr val="007EC5"/>
              </a:solidFill>
            </a:endParaRPr>
          </a:p>
          <a:p>
            <a:r>
              <a:rPr kumimoji="1" lang="ko-KR" altLang="en-US" sz="7200" b="1" dirty="0"/>
              <a:t>자바스크립트 </a:t>
            </a:r>
            <a:r>
              <a:rPr kumimoji="1" lang="en-US" altLang="ko-KR" sz="7200" b="1" dirty="0"/>
              <a:t>- </a:t>
            </a:r>
          </a:p>
          <a:p>
            <a:pPr lvl="1"/>
            <a:r>
              <a:rPr kumimoji="1" lang="ko-KR" altLang="en-US" sz="7200" b="1" dirty="0"/>
              <a:t>코드 사용자가 코드 작성자의 구현 의도를 정확히 알기 어려움</a:t>
            </a:r>
            <a:endParaRPr kumimoji="1" lang="en-US" altLang="ko-KR" sz="7200" b="1" dirty="0"/>
          </a:p>
          <a:p>
            <a:pPr lvl="1"/>
            <a:r>
              <a:rPr kumimoji="1" lang="ko-KR" altLang="en-US" sz="7200" b="1" dirty="0"/>
              <a:t>런타임 때 비로소 파악되므로 시간 낭비 초래</a:t>
            </a:r>
            <a:endParaRPr kumimoji="1" lang="en-US" altLang="ko-KR" sz="7200" b="1" dirty="0"/>
          </a:p>
          <a:p>
            <a:pPr lvl="1"/>
            <a:endParaRPr kumimoji="1" lang="en-US" altLang="ko-KR" sz="4300" b="1" dirty="0"/>
          </a:p>
          <a:p>
            <a:r>
              <a:rPr kumimoji="1" lang="ko-KR" altLang="en-US" sz="7200" b="1" dirty="0"/>
              <a:t>타입스크립트 </a:t>
            </a:r>
            <a:r>
              <a:rPr kumimoji="1" lang="en-US" altLang="ko-KR" sz="7200" b="1" dirty="0"/>
              <a:t>- </a:t>
            </a:r>
          </a:p>
          <a:p>
            <a:pPr lvl="1"/>
            <a:r>
              <a:rPr kumimoji="1" lang="ko-KR" altLang="en-US" sz="7200" b="1" dirty="0"/>
              <a:t>코드 사용자가 코드 작성자의 구현 의도를 정확하게 알 수 있음</a:t>
            </a:r>
            <a:endParaRPr kumimoji="1" lang="en-US" altLang="ko-KR" sz="7200" b="1" dirty="0"/>
          </a:p>
          <a:p>
            <a:pPr lvl="1"/>
            <a:r>
              <a:rPr kumimoji="1" lang="ko-KR" altLang="en-US" sz="7200" b="1" dirty="0"/>
              <a:t>코드 작성 시점에서 타입스크립트 컴파일러에 의해 오류가 실시간으로 파악되므로 시간 절약 </a:t>
            </a:r>
            <a:endParaRPr kumimoji="1" lang="en-US" altLang="ko-KR" sz="72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3E6BC-52FF-45C6-8E63-592DEC06E57C}"/>
              </a:ext>
            </a:extLst>
          </p:cNvPr>
          <p:cNvSpPr txBox="1"/>
          <p:nvPr/>
        </p:nvSpPr>
        <p:spPr>
          <a:xfrm>
            <a:off x="7088777" y="4718488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vscode</a:t>
            </a:r>
            <a:r>
              <a:rPr lang="ko-KR" altLang="en-US" sz="1400" dirty="0"/>
              <a:t> 내장 타입스크립트 컴파일러가 </a:t>
            </a:r>
            <a:endParaRPr lang="en-US" altLang="ko-KR" sz="1400" dirty="0"/>
          </a:p>
          <a:p>
            <a:r>
              <a:rPr lang="ko-KR" altLang="en-US" sz="1400" dirty="0"/>
              <a:t>코드 작성시점에서 오류를 잡아준 예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FD765B10-9BA6-4BB0-B473-6E999DF68AED}"/>
              </a:ext>
            </a:extLst>
          </p:cNvPr>
          <p:cNvSpPr/>
          <p:nvPr/>
        </p:nvSpPr>
        <p:spPr>
          <a:xfrm>
            <a:off x="6696891" y="4821056"/>
            <a:ext cx="319541" cy="256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5DDC6C-849B-4EE2-9207-F987CBEA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6" y="4349064"/>
            <a:ext cx="4832849" cy="10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536902"/>
            <a:ext cx="6029210" cy="984954"/>
          </a:xfrm>
        </p:spPr>
        <p:txBody>
          <a:bodyPr/>
          <a:lstStyle/>
          <a:p>
            <a:r>
              <a:rPr kumimoji="1" lang="ko-KR" altLang="en-US" sz="4800" dirty="0"/>
              <a:t>타입스크립트 와 개발 환경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B74F1-0AB2-B043-920A-B914EB3690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248966" y="4084525"/>
            <a:ext cx="4050302" cy="1832388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01-1</a:t>
            </a:r>
            <a:r>
              <a:rPr kumimoji="1" lang="en-US" altLang="ko-KR" dirty="0"/>
              <a:t> </a:t>
            </a:r>
            <a:r>
              <a:rPr lang="ko-KR" altLang="en-US" sz="1800" b="0" i="0" u="none" strike="noStrike" baseline="0" dirty="0">
                <a:latin typeface="TDc_SSiGothic 130"/>
              </a:rPr>
              <a:t>타입스크립트란 무엇인가</a:t>
            </a:r>
            <a:r>
              <a:rPr lang="en-US" altLang="ko-KR" sz="1800" b="0" i="0" u="none" strike="noStrike" baseline="0" dirty="0">
                <a:latin typeface="TDc_SSiGothic 130"/>
              </a:rPr>
              <a:t>? </a:t>
            </a:r>
            <a:endParaRPr kumimoji="1" lang="en-US" altLang="ko-KR" dirty="0"/>
          </a:p>
          <a:p>
            <a:pPr algn="l"/>
            <a:r>
              <a:rPr kumimoji="1" lang="en-US" altLang="ko-KR" dirty="0">
                <a:solidFill>
                  <a:srgbClr val="007EC5"/>
                </a:solidFill>
              </a:rPr>
              <a:t>01-2</a:t>
            </a:r>
            <a:r>
              <a:rPr kumimoji="1" lang="en-US" altLang="ko-KR" dirty="0"/>
              <a:t> </a:t>
            </a:r>
            <a:r>
              <a:rPr lang="ko-KR" altLang="en-US" sz="1800" b="0" i="0" u="none" strike="noStrike" baseline="0" dirty="0">
                <a:solidFill>
                  <a:schemeClr val="accent2"/>
                </a:solidFill>
                <a:latin typeface="TDc_SSiGothic 130"/>
              </a:rPr>
              <a:t>타입스크립트 주요 문법 살펴보기 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algn="l"/>
            <a:r>
              <a:rPr kumimoji="1" lang="en-US" altLang="ko-KR" sz="1800" dirty="0">
                <a:solidFill>
                  <a:srgbClr val="007EC5"/>
                </a:solidFill>
              </a:rPr>
              <a:t>01-3</a:t>
            </a:r>
            <a:r>
              <a:rPr kumimoji="1" lang="en-US" altLang="ko-KR" sz="1800" dirty="0"/>
              <a:t> </a:t>
            </a:r>
            <a:r>
              <a:rPr lang="ko-KR" altLang="en-US" sz="1800" b="0" i="0" u="none" strike="noStrike" baseline="0" dirty="0">
                <a:latin typeface="TDc_SSiGothic 130"/>
              </a:rPr>
              <a:t>타입스크립트 개발 환경 만들기 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01688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1" dirty="0">
                <a:solidFill>
                  <a:srgbClr val="007EC5"/>
                </a:solidFill>
              </a:rPr>
              <a:t>이 절의 목적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/>
              <a:t>타입스크립트는 </a:t>
            </a:r>
            <a:r>
              <a:rPr kumimoji="1" lang="en-US" altLang="ko-KR" sz="1800" b="1" dirty="0"/>
              <a:t>esnext </a:t>
            </a:r>
            <a:r>
              <a:rPr kumimoji="1" lang="ko-KR" altLang="en-US" sz="1800" b="1" dirty="0"/>
              <a:t>자바스크립트에 타입 기능을 추가한 자바스크립트 라는 것 알기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 개발은 </a:t>
            </a:r>
            <a:r>
              <a:rPr kumimoji="1" lang="en-US" altLang="ko-KR" sz="1800" b="1" dirty="0"/>
              <a:t>jQuery </a:t>
            </a:r>
            <a:r>
              <a:rPr kumimoji="1" lang="ko-KR" altLang="en-US" sz="1800" b="1" dirty="0"/>
              <a:t>스타일의 </a:t>
            </a:r>
            <a:r>
              <a:rPr kumimoji="1" lang="en-US" altLang="ko-KR" sz="1800" b="1" dirty="0"/>
              <a:t>es5 </a:t>
            </a:r>
            <a:r>
              <a:rPr kumimoji="1" lang="ko-KR" altLang="en-US" sz="1800" b="1" dirty="0"/>
              <a:t>형태의 코드를 선호하지 않는 것 알기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새롭게 등장한 </a:t>
            </a:r>
            <a:r>
              <a:rPr kumimoji="1" lang="en-US" altLang="ko-KR" sz="1800" b="1" dirty="0"/>
              <a:t>esnext </a:t>
            </a:r>
            <a:r>
              <a:rPr kumimoji="1" lang="ko-KR" altLang="en-US" sz="1800" b="1" dirty="0"/>
              <a:t>자바스크립트 문법에 대해 알아보기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타입스크립트 고유 문법에 대해 알아보기</a:t>
            </a:r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349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01-2</a:t>
            </a:r>
            <a:r>
              <a:rPr kumimoji="1" lang="en-US" altLang="ko-KR" sz="3600" dirty="0"/>
              <a:t> </a:t>
            </a:r>
            <a:r>
              <a:rPr lang="ko-KR" altLang="en-US" sz="3600" b="0" i="0" u="none" strike="noStrike" baseline="0" dirty="0">
                <a:latin typeface="TDc_SSiGothic 130"/>
              </a:rPr>
              <a:t>타입스크립트 주요 문법 살펴보기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601688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dirty="0">
                <a:solidFill>
                  <a:srgbClr val="007EC5"/>
                </a:solidFill>
              </a:rPr>
              <a:t>타입스크립트</a:t>
            </a:r>
            <a:r>
              <a:rPr kumimoji="1" lang="en-US" altLang="ko-KR" sz="2000" dirty="0">
                <a:solidFill>
                  <a:srgbClr val="007EC5"/>
                </a:solidFill>
              </a:rPr>
              <a:t>(typescript) </a:t>
            </a:r>
            <a:r>
              <a:rPr kumimoji="1" lang="ko-KR" altLang="en-US" sz="2000" dirty="0">
                <a:solidFill>
                  <a:srgbClr val="007EC5"/>
                </a:solidFill>
              </a:rPr>
              <a:t>란</a:t>
            </a:r>
            <a:r>
              <a:rPr kumimoji="1" lang="en-US" altLang="ko-KR" sz="2000" dirty="0">
                <a:solidFill>
                  <a:srgbClr val="007EC5"/>
                </a:solidFill>
              </a:rPr>
              <a:t>?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chemeClr val="accent2"/>
                </a:solidFill>
              </a:rPr>
              <a:t>타입스크립트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=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Typed JavaScript</a:t>
            </a:r>
          </a:p>
          <a:p>
            <a:pPr lvl="1"/>
            <a:r>
              <a:rPr kumimoji="1" lang="ko-KR" altLang="en-US" sz="1800" b="1" dirty="0"/>
              <a:t>타입스크립트 </a:t>
            </a:r>
            <a:r>
              <a:rPr kumimoji="1" lang="en-US" altLang="ko-KR" sz="1800" b="1" dirty="0"/>
              <a:t>=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Typed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ESNEXT</a:t>
            </a:r>
            <a:r>
              <a:rPr kumimoji="1" lang="en-US" altLang="ko-KR" sz="1800" b="1" dirty="0"/>
              <a:t> JavaScript</a:t>
            </a:r>
          </a:p>
          <a:p>
            <a:pPr lvl="1"/>
            <a:r>
              <a:rPr kumimoji="1" lang="ko-KR" altLang="en-US" sz="1800" b="1" dirty="0"/>
              <a:t>결론적으로 타입스크립트를 배우려면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최우선적으로 </a:t>
            </a:r>
            <a:r>
              <a:rPr kumimoji="1" lang="en-US" altLang="ko-KR" sz="1800" b="1" dirty="0">
                <a:solidFill>
                  <a:schemeClr val="accent2"/>
                </a:solidFill>
              </a:rPr>
              <a:t>esnext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자바스크립트를 배워야 함</a:t>
            </a:r>
            <a:endParaRPr kumimoji="1" lang="en-US" altLang="ko-KR" sz="1800" b="1" dirty="0">
              <a:solidFill>
                <a:schemeClr val="accent2"/>
              </a:solidFill>
            </a:endParaRPr>
          </a:p>
          <a:p>
            <a:pPr lvl="1"/>
            <a:endParaRPr kumimoji="1" lang="en-US" altLang="ko-KR" sz="1800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7436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1706</Words>
  <Application>Microsoft Office PowerPoint</Application>
  <PresentationFormat>와이드스크린</PresentationFormat>
  <Paragraphs>233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TDc_SSiGothic 130</vt:lpstr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알아 두셔야 할 사항</vt:lpstr>
      <vt:lpstr>PowerPoint 프레젠테이션</vt:lpstr>
      <vt:lpstr>01-1 타입스크립트란 무엇인가?</vt:lpstr>
      <vt:lpstr>01-1 타입스크립트란 무엇인가?</vt:lpstr>
      <vt:lpstr>01-1 타입스크립트란 무엇인가?</vt:lpstr>
      <vt:lpstr>PowerPoint 프레젠테이션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01-2 타입스크립트 주요 문법 살펴보기</vt:lpstr>
      <vt:lpstr>PowerPoint 프레젠테이션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01-3 타입스크립트 개발 환경 만들기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이 주동</cp:lastModifiedBy>
  <cp:revision>237</cp:revision>
  <cp:lastPrinted>2020-07-23T17:41:23Z</cp:lastPrinted>
  <dcterms:created xsi:type="dcterms:W3CDTF">2020-07-22T11:00:58Z</dcterms:created>
  <dcterms:modified xsi:type="dcterms:W3CDTF">2021-07-12T08:12:17Z</dcterms:modified>
</cp:coreProperties>
</file>