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304" r:id="rId3"/>
    <p:sldId id="362" r:id="rId4"/>
    <p:sldId id="363" r:id="rId5"/>
    <p:sldId id="364" r:id="rId6"/>
    <p:sldId id="259" r:id="rId7"/>
    <p:sldId id="266" r:id="rId8"/>
    <p:sldId id="307" r:id="rId9"/>
    <p:sldId id="260" r:id="rId10"/>
    <p:sldId id="303" r:id="rId11"/>
    <p:sldId id="308" r:id="rId12"/>
    <p:sldId id="306" r:id="rId13"/>
    <p:sldId id="305" r:id="rId14"/>
    <p:sldId id="311" r:id="rId15"/>
    <p:sldId id="312" r:id="rId16"/>
    <p:sldId id="357" r:id="rId17"/>
    <p:sldId id="365" r:id="rId18"/>
    <p:sldId id="315" r:id="rId19"/>
    <p:sldId id="261" r:id="rId20"/>
    <p:sldId id="314" r:id="rId21"/>
    <p:sldId id="316" r:id="rId22"/>
    <p:sldId id="317" r:id="rId23"/>
    <p:sldId id="318" r:id="rId24"/>
    <p:sldId id="313" r:id="rId25"/>
    <p:sldId id="322" r:id="rId26"/>
    <p:sldId id="321" r:id="rId27"/>
    <p:sldId id="320" r:id="rId28"/>
    <p:sldId id="358" r:id="rId29"/>
    <p:sldId id="366" r:id="rId30"/>
    <p:sldId id="327" r:id="rId31"/>
    <p:sldId id="328" r:id="rId32"/>
    <p:sldId id="326" r:id="rId33"/>
    <p:sldId id="325" r:id="rId34"/>
    <p:sldId id="359" r:id="rId35"/>
    <p:sldId id="367" r:id="rId36"/>
    <p:sldId id="332" r:id="rId37"/>
    <p:sldId id="263" r:id="rId38"/>
    <p:sldId id="331" r:id="rId39"/>
    <p:sldId id="330" r:id="rId40"/>
    <p:sldId id="329" r:id="rId41"/>
    <p:sldId id="333" r:id="rId42"/>
    <p:sldId id="337" r:id="rId43"/>
    <p:sldId id="334" r:id="rId44"/>
    <p:sldId id="338" r:id="rId45"/>
    <p:sldId id="360" r:id="rId46"/>
    <p:sldId id="368" r:id="rId47"/>
    <p:sldId id="264" r:id="rId48"/>
    <p:sldId id="344" r:id="rId49"/>
    <p:sldId id="343" r:id="rId50"/>
    <p:sldId id="342" r:id="rId51"/>
    <p:sldId id="341" r:id="rId52"/>
    <p:sldId id="340" r:id="rId53"/>
    <p:sldId id="361" r:id="rId54"/>
    <p:sldId id="369" r:id="rId55"/>
    <p:sldId id="350" r:id="rId56"/>
    <p:sldId id="349" r:id="rId57"/>
    <p:sldId id="265" r:id="rId58"/>
    <p:sldId id="351" r:id="rId59"/>
    <p:sldId id="348" r:id="rId60"/>
    <p:sldId id="352" r:id="rId61"/>
    <p:sldId id="347" r:id="rId62"/>
    <p:sldId id="346" r:id="rId63"/>
    <p:sldId id="345" r:id="rId64"/>
    <p:sldId id="354" r:id="rId65"/>
    <p:sldId id="353" r:id="rId66"/>
    <p:sldId id="356" r:id="rId67"/>
    <p:sldId id="355" r:id="rId68"/>
    <p:sldId id="258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매개변수와 반환값의 타입 주석 생략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원칙적으로 함수 매개변수의 타입과 함수 반환값의 타입을 생략하면 컴파일러는 타입추론을 통해 생략된 타입을 추론해 낸다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다만</a:t>
            </a:r>
            <a:r>
              <a:rPr kumimoji="1" lang="en-US" altLang="ko-KR" sz="1800" b="1" dirty="0"/>
              <a:t>, 3.8 </a:t>
            </a:r>
            <a:r>
              <a:rPr kumimoji="1" lang="ko-KR" altLang="en-US" sz="1800" b="1" dirty="0"/>
              <a:t>버전 이상의 타입스크립트 컴파일러는 매개변수의 타입을 생략하면 타입 오류를 발생시킴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tsconfig.json</a:t>
            </a:r>
            <a:r>
              <a:rPr kumimoji="1" lang="ko-KR" altLang="en-US" sz="1800" b="1" dirty="0"/>
              <a:t> 파일의 </a:t>
            </a:r>
            <a:r>
              <a:rPr kumimoji="1" lang="en-US" altLang="ko-KR" sz="1800" b="1" dirty="0"/>
              <a:t>noImplicitAny </a:t>
            </a:r>
            <a:r>
              <a:rPr kumimoji="1" lang="ko-KR" altLang="en-US" sz="1800" b="1" dirty="0"/>
              <a:t>키 값이 </a:t>
            </a:r>
            <a:r>
              <a:rPr kumimoji="1" lang="en-US" altLang="ko-KR" sz="1800" b="1" dirty="0"/>
              <a:t>false</a:t>
            </a:r>
            <a:r>
              <a:rPr kumimoji="1" lang="ko-KR" altLang="en-US" sz="1800" b="1" dirty="0"/>
              <a:t>가 아닌 경우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기본값 </a:t>
            </a:r>
            <a:r>
              <a:rPr kumimoji="1" lang="en-US" altLang="ko-KR" sz="1800" b="1" dirty="0"/>
              <a:t>true), </a:t>
            </a:r>
            <a:r>
              <a:rPr kumimoji="1" lang="ko-KR" altLang="en-US" sz="1800" b="1" dirty="0"/>
              <a:t>타입이 명시되지 않은 매개변수는 </a:t>
            </a:r>
            <a:r>
              <a:rPr kumimoji="1" lang="en-US" altLang="ko-KR" sz="1800" b="1" dirty="0"/>
              <a:t>any </a:t>
            </a:r>
            <a:r>
              <a:rPr kumimoji="1" lang="ko-KR" altLang="en-US" sz="1800" b="1" dirty="0"/>
              <a:t>타입으로 간주됨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implicit any </a:t>
            </a:r>
            <a:r>
              <a:rPr kumimoji="1" lang="ko-KR" altLang="en-US" sz="1800" b="1" dirty="0"/>
              <a:t>의 의미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en-US" altLang="ko-KR" sz="1800" b="1" dirty="0"/>
              <a:t>no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+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implicit any - 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noImplicitAny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키의 의미는 런타임 때 비정상 종료할 가능성이 있는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'implicit any'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 코드가 없어야 한다</a:t>
            </a:r>
            <a:r>
              <a:rPr kumimoji="1" lang="ko-KR" altLang="en-US" sz="1800" b="1" dirty="0"/>
              <a:t>는 의미 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단 교재는 교육용이라 이 키 값을 </a:t>
            </a:r>
            <a:r>
              <a:rPr kumimoji="1" lang="en-US" altLang="ko-KR" sz="1800" b="1" dirty="0"/>
              <a:t>true</a:t>
            </a:r>
            <a:r>
              <a:rPr kumimoji="1" lang="ko-KR" altLang="en-US" sz="1800" b="1" dirty="0"/>
              <a:t>로 설정하여 사용</a:t>
            </a:r>
            <a:r>
              <a:rPr kumimoji="1" lang="en-US" altLang="ko-KR" sz="1800" b="1" dirty="0"/>
              <a:t>)</a:t>
            </a: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void </a:t>
            </a:r>
            <a:r>
              <a:rPr kumimoji="1" lang="ko-KR" altLang="en-US" sz="1800" b="1" dirty="0"/>
              <a:t>타입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함수 반환 값의 타입 주석이 생략된 경우 컴파일러는 반환되는 값이 없다는 의미의 </a:t>
            </a:r>
            <a:r>
              <a:rPr kumimoji="1" lang="en-US" altLang="ko-KR" sz="1800" b="1" dirty="0"/>
              <a:t>void </a:t>
            </a:r>
            <a:r>
              <a:rPr kumimoji="1" lang="ko-KR" altLang="en-US" sz="1800" b="1" dirty="0"/>
              <a:t>타입으로 간주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961732-F562-4933-AF5B-9F505D99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78" y="5192802"/>
            <a:ext cx="4070230" cy="10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 시그니처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(function signature)</a:t>
            </a:r>
          </a:p>
          <a:p>
            <a:pPr lvl="1"/>
            <a:r>
              <a:rPr kumimoji="1" lang="ko-KR" altLang="en-US" sz="1800" b="1" dirty="0"/>
              <a:t>함수의 타입을 의미</a:t>
            </a:r>
            <a:r>
              <a:rPr kumimoji="1" lang="en-US" altLang="ko-KR" sz="1800" b="1" dirty="0"/>
              <a:t>(function type expression</a:t>
            </a:r>
            <a:r>
              <a:rPr kumimoji="1" lang="ko-KR" altLang="en-US" sz="1800" b="1" dirty="0"/>
              <a:t>이라고도 함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다음처럼 함수 이름과 몸통 부분을 제외하고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매개변수 목록 뒤에 화살표 기호 뒤에 반환 값 타입 명시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매개변수가 없는 경우 </a:t>
            </a:r>
            <a:r>
              <a:rPr kumimoji="1" lang="en-US" altLang="ko-KR" sz="1800" b="1" dirty="0"/>
              <a:t>()</a:t>
            </a:r>
            <a:r>
              <a:rPr kumimoji="1" lang="ko-KR" altLang="en-US" sz="1800" b="1" dirty="0"/>
              <a:t>로 표현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반환 값이 없는 경우 </a:t>
            </a:r>
            <a:r>
              <a:rPr kumimoji="1" lang="en-US" altLang="ko-KR" sz="1800" b="1" dirty="0"/>
              <a:t>void </a:t>
            </a:r>
            <a:r>
              <a:rPr kumimoji="1" lang="ko-KR" altLang="en-US" sz="1800" b="1" dirty="0"/>
              <a:t>타입 사용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() =&gt; void </a:t>
            </a:r>
            <a:r>
              <a:rPr kumimoji="1" lang="ko-KR" altLang="en-US" sz="1800" b="1" dirty="0"/>
              <a:t>는 매개변수도 없고 반환 값도 없는 함수의 시그니처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시그니처는 다음 </a:t>
            </a:r>
            <a:r>
              <a:rPr kumimoji="1" lang="en-US" altLang="ko-KR" sz="1800" b="1" dirty="0" err="1"/>
              <a:t>callFunction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처럼 함수를 매개변수로 받는 함수를 구현할 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매개 변수의 타입으로 사용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C22CB-C9BA-4E19-ACFE-557A0CA27CE3}"/>
              </a:ext>
            </a:extLst>
          </p:cNvPr>
          <p:cNvSpPr txBox="1"/>
          <p:nvPr/>
        </p:nvSpPr>
        <p:spPr>
          <a:xfrm>
            <a:off x="2090057" y="2803620"/>
            <a:ext cx="6378669" cy="3385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변수이름</a:t>
            </a:r>
            <a:r>
              <a:rPr lang="en-US" altLang="ko-KR" sz="1600" dirty="0"/>
              <a:t>1: </a:t>
            </a:r>
            <a:r>
              <a:rPr lang="ko-KR" altLang="en-US" sz="1600" dirty="0"/>
              <a:t>변수타입</a:t>
            </a:r>
            <a:r>
              <a:rPr lang="en-US" altLang="ko-KR" sz="1600" dirty="0"/>
              <a:t>1, </a:t>
            </a:r>
            <a:r>
              <a:rPr lang="ko-KR" altLang="en-US" sz="1600" dirty="0"/>
              <a:t>변수이름</a:t>
            </a:r>
            <a:r>
              <a:rPr lang="en-US" altLang="ko-KR" sz="1600" dirty="0"/>
              <a:t>2: </a:t>
            </a:r>
            <a:r>
              <a:rPr lang="ko-KR" altLang="en-US" sz="1600" dirty="0"/>
              <a:t>변수타입</a:t>
            </a:r>
            <a:r>
              <a:rPr lang="en-US" altLang="ko-KR" sz="1600" dirty="0"/>
              <a:t>2 [,...]) =&gt; </a:t>
            </a:r>
            <a:r>
              <a:rPr lang="ko-KR" altLang="en-US" sz="1600" dirty="0"/>
              <a:t>반환 값 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6A35C-56B8-41A9-A569-44A405CE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24" y="4700087"/>
            <a:ext cx="4110665" cy="14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 시그니처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(function signature)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주의 사항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과거에는 매개 변수 이름을 생략해도 되었으나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타입스크립트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4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 이후 버전 에서는 반드시 변수 이름을 명시 해야 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다음 코드는 교재 코드 오류의 원인과 해결 방법을 구현한 것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앞 코드의 에러 원인</a:t>
            </a:r>
            <a:r>
              <a:rPr kumimoji="1" lang="en-US" altLang="ko-KR" sz="1800" b="1" dirty="0"/>
              <a:t>: </a:t>
            </a:r>
            <a:r>
              <a:rPr kumimoji="1" lang="ko-KR" altLang="en-US" sz="1800" b="1" dirty="0"/>
              <a:t>타입스크립트 </a:t>
            </a: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버전에서는 매개변수 부분을 생략한 </a:t>
            </a:r>
            <a:r>
              <a:rPr kumimoji="1" lang="en-US" altLang="ko-KR" sz="1800" b="1" dirty="0"/>
              <a:t>(string) =&gt; void </a:t>
            </a:r>
            <a:r>
              <a:rPr kumimoji="1" lang="ko-KR" altLang="en-US" sz="1800" b="1" dirty="0"/>
              <a:t>타입은 </a:t>
            </a:r>
            <a:r>
              <a:rPr kumimoji="1" lang="en-US" altLang="ko-KR" sz="1800" b="1" dirty="0"/>
              <a:t>(string: any) =&gt; void</a:t>
            </a:r>
            <a:r>
              <a:rPr kumimoji="1" lang="ko-KR" altLang="en-US" sz="1800" b="1" dirty="0"/>
              <a:t>로 인식하기 때문</a:t>
            </a:r>
            <a:r>
              <a:rPr kumimoji="1" lang="en-US" altLang="ko-KR" sz="1800" b="1" dirty="0"/>
              <a:t>. </a:t>
            </a:r>
            <a:r>
              <a:rPr kumimoji="1" lang="en-US" altLang="ko-KR" b="1" dirty="0"/>
              <a:t>(https://</a:t>
            </a:r>
            <a:r>
              <a:rPr kumimoji="1" lang="en-US" altLang="ko-KR" b="1" dirty="0" err="1"/>
              <a:t>www.typescriptlang.org</a:t>
            </a:r>
            <a:r>
              <a:rPr kumimoji="1" lang="en-US" altLang="ko-KR" b="1" dirty="0"/>
              <a:t>/docs/handbook/2/</a:t>
            </a:r>
            <a:r>
              <a:rPr kumimoji="1" lang="en-US" altLang="ko-KR" b="1" dirty="0" err="1"/>
              <a:t>functions.html</a:t>
            </a:r>
            <a:r>
              <a:rPr kumimoji="1" lang="en-US" altLang="ko-KR" b="1" dirty="0"/>
              <a:t>)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1798C-B75C-400F-831D-07898CD1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63" y="3157526"/>
            <a:ext cx="9160030" cy="14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별칭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(type alias)</a:t>
            </a:r>
          </a:p>
          <a:p>
            <a:pPr lvl="1"/>
            <a:r>
              <a:rPr kumimoji="1" lang="en-US" altLang="ko-KR" sz="1800" b="1" dirty="0"/>
              <a:t>type</a:t>
            </a:r>
            <a:r>
              <a:rPr kumimoji="1" lang="ko-KR" altLang="en-US" sz="1800" b="1" dirty="0"/>
              <a:t>은 타입스크립트 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type </a:t>
            </a:r>
            <a:r>
              <a:rPr kumimoji="1" lang="ko-KR" altLang="en-US" sz="1800" b="1" dirty="0"/>
              <a:t>키워드는 다음처럼 기존에 존재하는 타입을 좀 더 이해하기 쉬운 이름의 타입으로 만들어 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 다음 코드는 </a:t>
            </a:r>
            <a:r>
              <a:rPr kumimoji="1" lang="en-US" altLang="ko-KR" sz="1800" b="1" dirty="0"/>
              <a:t>(</a:t>
            </a:r>
            <a:r>
              <a:rPr kumimoji="1" lang="en-US" altLang="ko-KR" sz="1800" b="1" dirty="0" err="1"/>
              <a:t>arg0</a:t>
            </a:r>
            <a:r>
              <a:rPr kumimoji="1" lang="en-US" altLang="ko-KR" sz="1800" b="1" dirty="0"/>
              <a:t>: string, </a:t>
            </a:r>
            <a:r>
              <a:rPr kumimoji="1" lang="en-US" altLang="ko-KR" sz="1800" b="1" dirty="0" err="1"/>
              <a:t>arg1</a:t>
            </a:r>
            <a:r>
              <a:rPr kumimoji="1" lang="en-US" altLang="ko-KR" sz="1800" b="1" dirty="0"/>
              <a:t>? : number) =&gt; void</a:t>
            </a:r>
            <a:r>
              <a:rPr kumimoji="1" lang="ko-KR" altLang="en-US" sz="1800" b="1" dirty="0"/>
              <a:t>라는 이해가 어려운 타입을 타입 별칭 구문을 사용하여 좀더 이해가 쉬운 </a:t>
            </a:r>
            <a:r>
              <a:rPr kumimoji="1" lang="en-US" altLang="ko-KR" sz="1800" b="1" dirty="0" err="1"/>
              <a:t>stringNumberFunc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라는 이름의 타입을 만들어 함수 </a:t>
            </a:r>
            <a:r>
              <a:rPr kumimoji="1" lang="en-US" altLang="ko-KR" sz="1800" b="1" dirty="0"/>
              <a:t>f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g </a:t>
            </a:r>
            <a:r>
              <a:rPr kumimoji="1" lang="ko-KR" altLang="en-US" sz="1800" b="1" dirty="0"/>
              <a:t>의 타입으로 사용하고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BB6976-7AC0-4019-A4E8-80CE5A42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3" y="2724214"/>
            <a:ext cx="2643682" cy="408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ABC8E2-5F0C-41E5-A3A2-E00F4957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31" y="4844239"/>
            <a:ext cx="7446818" cy="11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5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58427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: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undefined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관련 주의 사항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 버전 </a:t>
            </a: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관점에서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교재 내용이 틀렸음</a:t>
            </a:r>
            <a:r>
              <a:rPr kumimoji="1" lang="en-US" altLang="ko-KR" sz="1800" b="1" dirty="0"/>
              <a:t>(3 </a:t>
            </a:r>
            <a:r>
              <a:rPr kumimoji="1" lang="ko-KR" altLang="en-US" sz="1800" b="1" dirty="0"/>
              <a:t>버전 때에서는 맞음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교재 내용대로 동작하는 코드를 만들기 위해서는 다음처럼 구현필요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03F09-C8F0-4A4C-9794-CEBA8278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06" y="2708266"/>
            <a:ext cx="5104020" cy="32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선택적 매개변수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(optional parameter)</a:t>
            </a:r>
          </a:p>
          <a:p>
            <a:pPr lvl="1"/>
            <a:r>
              <a:rPr kumimoji="1" lang="ko-KR" altLang="en-US" sz="1800" b="1" dirty="0"/>
              <a:t>다음 코드에서 함수 </a:t>
            </a:r>
            <a:r>
              <a:rPr kumimoji="1" lang="en-US" altLang="ko-KR" sz="1800" b="1" dirty="0"/>
              <a:t>fn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03</a:t>
            </a:r>
            <a:r>
              <a:rPr kumimoji="1" lang="ko-KR" altLang="en-US" sz="1800" b="1" dirty="0"/>
              <a:t>번 줄처럼 호출할 수 도 있고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마지막 매개변수 부분을 생략하여 호출하기도 하는데 이처럼 생략가능한 매개변수를 선택적 매개변수라고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선택적 매개변수는 항상 필수 매개변수들 뒤쪽에 위치해야 하며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매개변수 이름 뒤에 </a:t>
            </a:r>
            <a:r>
              <a:rPr kumimoji="1" lang="en-US" altLang="ko-KR" sz="1800" b="1" dirty="0"/>
              <a:t>? </a:t>
            </a:r>
            <a:r>
              <a:rPr kumimoji="1" lang="ko-KR" altLang="en-US" sz="1800" b="1" dirty="0"/>
              <a:t>기호를 붙여 만듦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6DC6A-FED9-4C7E-98B4-01D23A09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79" y="4974526"/>
            <a:ext cx="5276125" cy="4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79FA3D-7EF2-4A21-8A29-C8B4011A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79" y="2548813"/>
            <a:ext cx="6882066" cy="1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함수 표현식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9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프로그래밍 언어에서의 표현식 개념 이해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표현식 이해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일등 함수 이해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조급한 계산법과 느긋한 계산법 이해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7456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표현식</a:t>
            </a:r>
            <a:r>
              <a:rPr kumimoji="1" lang="en-US" altLang="ko-KR" sz="2000" dirty="0">
                <a:solidFill>
                  <a:srgbClr val="007EC5"/>
                </a:solidFill>
              </a:rPr>
              <a:t>(expression)</a:t>
            </a:r>
            <a:r>
              <a:rPr kumimoji="1" lang="ko-KR" altLang="en-US" sz="2000" dirty="0">
                <a:solidFill>
                  <a:srgbClr val="007EC5"/>
                </a:solidFill>
              </a:rPr>
              <a:t>이란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표현식이란 용어가 널리 알려진 것은 </a:t>
            </a:r>
            <a:r>
              <a:rPr kumimoji="1" lang="en-US" altLang="ko-KR" sz="1800" b="1" dirty="0"/>
              <a:t>C </a:t>
            </a:r>
            <a:r>
              <a:rPr kumimoji="1" lang="ko-KR" altLang="en-US" sz="1800" b="1" dirty="0"/>
              <a:t>언어 때부터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5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'x &gt; 0' </a:t>
            </a:r>
            <a:r>
              <a:rPr kumimoji="1" lang="ko-KR" altLang="en-US" sz="1800" b="1" dirty="0"/>
              <a:t>부분이 </a:t>
            </a:r>
            <a:r>
              <a:rPr kumimoji="1" lang="en-US" altLang="ko-KR" sz="1800" b="1" dirty="0"/>
              <a:t>true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/>
              <a:t>false </a:t>
            </a:r>
            <a:r>
              <a:rPr kumimoji="1" lang="ko-KR" altLang="en-US" sz="1800" b="1" dirty="0"/>
              <a:t>값을 반환하지 않으면 </a:t>
            </a:r>
            <a:r>
              <a:rPr kumimoji="1" lang="en-US" altLang="ko-KR" sz="1800" b="1" dirty="0"/>
              <a:t>5</a:t>
            </a:r>
            <a:r>
              <a:rPr kumimoji="1" lang="ko-KR" altLang="en-US" sz="1800" b="1" dirty="0"/>
              <a:t>번 줄의 </a:t>
            </a:r>
            <a:r>
              <a:rPr kumimoji="1" lang="en-US" altLang="ko-KR" sz="1800" b="1" dirty="0"/>
              <a:t>if </a:t>
            </a:r>
            <a:r>
              <a:rPr kumimoji="1" lang="ko-KR" altLang="en-US" sz="1800" b="1" dirty="0"/>
              <a:t>문이 동작하지 못함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 </a:t>
            </a:r>
            <a:r>
              <a:rPr kumimoji="1" lang="ko-KR" altLang="en-US" sz="1800" b="1" dirty="0"/>
              <a:t>언어는 </a:t>
            </a:r>
            <a:r>
              <a:rPr kumimoji="1" lang="en-US" altLang="ko-KR" sz="1800" b="1" dirty="0"/>
              <a:t>'x &gt; 0'</a:t>
            </a:r>
            <a:r>
              <a:rPr kumimoji="1" lang="ko-KR" altLang="en-US" sz="1800" b="1" dirty="0"/>
              <a:t>처럼 어떤 값을 반환하는 코드를 </a:t>
            </a:r>
            <a:r>
              <a:rPr kumimoji="1" lang="en-US" altLang="ko-KR" sz="1800" b="1" dirty="0"/>
              <a:t>expression</a:t>
            </a:r>
            <a:r>
              <a:rPr kumimoji="1" lang="ko-KR" altLang="en-US" sz="1800" b="1" dirty="0"/>
              <a:t>이란 용어 사용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'expression'</a:t>
            </a:r>
            <a:r>
              <a:rPr kumimoji="1" lang="ko-KR" altLang="en-US" sz="1800" b="1" dirty="0"/>
              <a:t>은 사람의 언어인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표현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과 구분하기 위해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프로그래밍 용어로서는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표현식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이라고 번역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표현식은 어떤 값을 반환하는 코드 조각을 의미</a:t>
            </a:r>
            <a:r>
              <a:rPr kumimoji="1" lang="ko-KR" altLang="en-US" sz="1800" b="1" dirty="0"/>
              <a:t> 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BE4F26-6EE1-4935-9CB6-B5275A4E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56" y="2976752"/>
            <a:ext cx="3298392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함수는 객체다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2000" b="1" dirty="0"/>
              <a:t>자바스크립트에서 함수는 </a:t>
            </a:r>
            <a:r>
              <a:rPr kumimoji="1" lang="en-US" altLang="ko-KR" sz="2000" b="1" dirty="0"/>
              <a:t>Function </a:t>
            </a:r>
            <a:r>
              <a:rPr kumimoji="1" lang="ko-KR" altLang="en-US" sz="2000" b="1" dirty="0"/>
              <a:t>클래스의 인스턴스</a:t>
            </a:r>
            <a:r>
              <a:rPr kumimoji="1" lang="en-US" altLang="ko-KR" sz="2000" b="1" dirty="0"/>
              <a:t>(instance)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01</a:t>
            </a:r>
            <a:r>
              <a:rPr kumimoji="1" lang="ko-KR" altLang="en-US" sz="1800" b="1" dirty="0"/>
              <a:t>번 줄 </a:t>
            </a:r>
            <a:r>
              <a:rPr kumimoji="1" lang="en-US" altLang="ko-KR" sz="1800" b="1" dirty="0"/>
              <a:t>add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클래스의 인스턴스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앞 코드를 좀 더 간결하게 구현한 것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BA90D-A471-48E9-95A6-C791B697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63" y="2682442"/>
            <a:ext cx="7570273" cy="1317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84D31-E6BF-4C98-9873-6D8776F9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63" y="4685750"/>
            <a:ext cx="4465515" cy="12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 표현식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(function expression)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이란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자바스크립트는 </a:t>
            </a:r>
            <a:r>
              <a:rPr kumimoji="1" lang="en-US" altLang="ko-KR" sz="1800" b="1" dirty="0"/>
              <a:t>self</a:t>
            </a:r>
            <a:r>
              <a:rPr kumimoji="1" lang="ko-KR" altLang="en-US" sz="1800" b="1" dirty="0"/>
              <a:t>라는 이름의 객체 지향 언어와 </a:t>
            </a:r>
            <a:r>
              <a:rPr kumimoji="1" lang="en-US" altLang="ko-KR" sz="1800" b="1" dirty="0"/>
              <a:t>scheme</a:t>
            </a:r>
            <a:r>
              <a:rPr kumimoji="1" lang="ko-KR" altLang="en-US" sz="1800" b="1" dirty="0"/>
              <a:t>이란 이름의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함수형 언어</a:t>
            </a:r>
            <a:r>
              <a:rPr kumimoji="1" lang="ko-KR" altLang="en-US" sz="1800" b="1" dirty="0"/>
              <a:t>가 결합된 것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함수형 언어에서 함수 표현식은 일종의 값</a:t>
            </a:r>
            <a:r>
              <a:rPr kumimoji="1" lang="en-US" altLang="ko-KR" sz="1800" b="1" dirty="0"/>
              <a:t>(value)</a:t>
            </a:r>
          </a:p>
          <a:p>
            <a:pPr lvl="1"/>
            <a:r>
              <a:rPr kumimoji="1" lang="ko-KR" altLang="en-US" sz="1800" b="1" dirty="0"/>
              <a:t>함수 표현식은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이므로 다음 코드에서 보듯 변수 </a:t>
            </a:r>
            <a:r>
              <a:rPr kumimoji="1" lang="en-US" altLang="ko-KR" sz="1800" b="1" dirty="0"/>
              <a:t>add2</a:t>
            </a:r>
            <a:r>
              <a:rPr kumimoji="1" lang="ko-KR" altLang="en-US" sz="1800" b="1" dirty="0"/>
              <a:t>에 값으로 설정 가능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E6BFF-8E53-412A-BE56-D52B2F7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29" y="3429000"/>
            <a:ext cx="5148223" cy="14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2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일등 함수란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2000" b="1" dirty="0"/>
              <a:t>함수형 프로그래밍 언어</a:t>
            </a:r>
            <a:r>
              <a:rPr kumimoji="1" lang="en-US" altLang="ko-KR" sz="2000" b="1" dirty="0"/>
              <a:t>(functional programming language) -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일등 함수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(first-class function)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기능을 제공하는 프로그래밍 언어</a:t>
            </a:r>
            <a:endParaRPr kumimoji="1" lang="en-US" altLang="ko-KR" sz="2000" b="1" dirty="0"/>
          </a:p>
          <a:p>
            <a:pPr lvl="1"/>
            <a:r>
              <a:rPr kumimoji="1" lang="ko-KR" altLang="en-US" sz="1800" b="1" dirty="0"/>
              <a:t>일등 함수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함수와 변수를 구분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혹은 차별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)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하지 않는다</a:t>
            </a:r>
            <a:r>
              <a:rPr kumimoji="1" lang="ko-KR" altLang="en-US" sz="1800" b="1" dirty="0"/>
              <a:t>는 의미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21647-CB5B-4E8C-8C44-2D8A3507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58" y="3279249"/>
            <a:ext cx="8327300" cy="22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함수와 변수를 구분하지 않는 다는 것의 의미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2000" b="1" dirty="0"/>
              <a:t>다음 코드에서 </a:t>
            </a:r>
            <a:r>
              <a:rPr kumimoji="1" lang="en-US" altLang="ko-KR" sz="2000" b="1" dirty="0"/>
              <a:t>01</a:t>
            </a:r>
            <a:r>
              <a:rPr kumimoji="1" lang="ko-KR" altLang="en-US" sz="2000" b="1" dirty="0"/>
              <a:t>줄의 </a:t>
            </a:r>
            <a:r>
              <a:rPr kumimoji="1" lang="en-US" altLang="ko-KR" sz="2000" b="1" dirty="0"/>
              <a:t>f</a:t>
            </a:r>
            <a:r>
              <a:rPr kumimoji="1" lang="ko-KR" altLang="en-US" sz="2000" b="1" dirty="0"/>
              <a:t>는 </a:t>
            </a:r>
            <a:r>
              <a:rPr kumimoji="1" lang="en-US" altLang="ko-KR" sz="2000" b="1" dirty="0"/>
              <a:t>let </a:t>
            </a:r>
            <a:r>
              <a:rPr kumimoji="1" lang="ko-KR" altLang="en-US" sz="2000" b="1" dirty="0"/>
              <a:t>키워드가 앞에 붙어있으므로 변수</a:t>
            </a:r>
            <a:endParaRPr kumimoji="1" lang="en-US" altLang="ko-KR" sz="2000" b="1" dirty="0"/>
          </a:p>
          <a:p>
            <a:pPr lvl="1"/>
            <a:r>
              <a:rPr kumimoji="1" lang="en-US" altLang="ko-KR" sz="2000" b="1" dirty="0"/>
              <a:t>01</a:t>
            </a:r>
            <a:r>
              <a:rPr kumimoji="1" lang="ko-KR" altLang="en-US" sz="2000" b="1" dirty="0"/>
              <a:t>줄은 가변 변수</a:t>
            </a:r>
            <a:r>
              <a:rPr kumimoji="1" lang="en-US" altLang="ko-KR" sz="2000" b="1" dirty="0"/>
              <a:t>(mutable variable) f</a:t>
            </a:r>
            <a:r>
              <a:rPr kumimoji="1" lang="ko-KR" altLang="en-US" sz="2000" b="1" dirty="0"/>
              <a:t>에 함수 표현식을 초기 값으로 설정하고 있음</a:t>
            </a:r>
            <a:endParaRPr kumimoji="1" lang="en-US" altLang="ko-KR" sz="2000" b="1" dirty="0"/>
          </a:p>
          <a:p>
            <a:pPr lvl="1"/>
            <a:r>
              <a:rPr kumimoji="1" lang="en-US" altLang="ko-KR" sz="1800" b="1" dirty="0"/>
              <a:t>f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let</a:t>
            </a:r>
            <a:r>
              <a:rPr kumimoji="1" lang="ko-KR" altLang="en-US" sz="1800" b="1" dirty="0"/>
              <a:t>으로 선언되어 값을 변경할 수 있는 변수이므로 </a:t>
            </a:r>
            <a:r>
              <a:rPr kumimoji="1" lang="en-US" altLang="ko-KR" sz="1800" b="1" dirty="0"/>
              <a:t>02</a:t>
            </a:r>
            <a:r>
              <a:rPr kumimoji="1" lang="ko-KR" altLang="en-US" sz="1800" b="1" dirty="0"/>
              <a:t>번 줄처럼 다른 함수 표현식 저장 가능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1800" b="1" dirty="0"/>
              <a:t>심볼 </a:t>
            </a:r>
            <a:r>
              <a:rPr kumimoji="1" lang="en-US" altLang="ko-KR" sz="1800" b="1" dirty="0"/>
              <a:t>f</a:t>
            </a:r>
            <a:r>
              <a:rPr kumimoji="1" lang="ko-KR" altLang="en-US" sz="1800" b="1" dirty="0"/>
              <a:t>가 변수 인지 함수 인지 구분하기 어려움</a:t>
            </a:r>
            <a:r>
              <a:rPr kumimoji="1" lang="en-US" altLang="ko-KR" sz="1800" b="1" dirty="0"/>
              <a:t>. </a:t>
            </a:r>
          </a:p>
          <a:p>
            <a:pPr lvl="1"/>
            <a:r>
              <a:rPr kumimoji="1" lang="ko-KR" altLang="en-US" sz="1800" b="1" dirty="0"/>
              <a:t>이것이 일등 함수의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이런 방식으로 코드를 작성하는 것을 함수형 프로그래밍</a:t>
            </a:r>
            <a:r>
              <a:rPr kumimoji="1" lang="en-US" altLang="ko-KR" sz="1800" b="1" dirty="0"/>
              <a:t>(functional programming)</a:t>
            </a:r>
            <a:r>
              <a:rPr kumimoji="1" lang="ko-KR" altLang="en-US" sz="1800" b="1" dirty="0"/>
              <a:t>이라고 함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9ABEE-F6A6-4F02-BE98-F2FC07D5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98" y="3187664"/>
            <a:ext cx="3513079" cy="14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함수형 프로그래밍 언어에서 표현식의 의미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'x &gt; 0' </a:t>
            </a:r>
            <a:r>
              <a:rPr kumimoji="1" lang="ko-KR" altLang="en-US" sz="1800" b="1" dirty="0"/>
              <a:t>처럼 어떤 값을 반환하는 코드 조각을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함수형 프로그래밍을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표현식 지향 프로그래밍</a:t>
            </a:r>
            <a:r>
              <a:rPr kumimoji="1" lang="en-US" altLang="ko-KR" sz="1800" b="1" dirty="0"/>
              <a:t>(expression-oriented programming)' </a:t>
            </a:r>
            <a:r>
              <a:rPr kumimoji="1" lang="ko-KR" altLang="en-US" sz="1800" b="1" dirty="0"/>
              <a:t>이라고도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프로그래밍 언어에서 ‘표현식</a:t>
            </a:r>
            <a:r>
              <a:rPr kumimoji="1" lang="en-US" altLang="ko-KR" sz="1800" b="1" dirty="0"/>
              <a:t>(expression)’</a:t>
            </a:r>
            <a:r>
              <a:rPr kumimoji="1" lang="ko-KR" altLang="en-US" sz="1800" b="1" dirty="0"/>
              <a:t>이라는 용어는 리터럴</a:t>
            </a:r>
            <a:r>
              <a:rPr kumimoji="1" lang="en-US" altLang="ko-KR" sz="1800" b="1" dirty="0"/>
              <a:t>(literal), </a:t>
            </a:r>
            <a:r>
              <a:rPr kumimoji="1" lang="ko-KR" altLang="en-US" sz="1800" b="1" dirty="0"/>
              <a:t>연산자</a:t>
            </a:r>
            <a:r>
              <a:rPr kumimoji="1" lang="en-US" altLang="ko-KR" sz="1800" b="1" dirty="0"/>
              <a:t>(operator), </a:t>
            </a:r>
            <a:r>
              <a:rPr kumimoji="1" lang="ko-KR" altLang="en-US" sz="1800" b="1" dirty="0"/>
              <a:t>변수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함수 호출</a:t>
            </a:r>
            <a:r>
              <a:rPr kumimoji="1" lang="en-US" altLang="ko-KR" sz="1800" b="1" dirty="0"/>
              <a:t>(function call) </a:t>
            </a:r>
            <a:r>
              <a:rPr kumimoji="1" lang="ko-KR" altLang="en-US" sz="1800" b="1" dirty="0"/>
              <a:t>등이 복합적으로 구성된 코드 형태를 의미</a:t>
            </a:r>
            <a:r>
              <a:rPr kumimoji="1" lang="en-US" altLang="ko-KR" sz="1800" b="1" dirty="0"/>
              <a:t> </a:t>
            </a:r>
          </a:p>
          <a:p>
            <a:pPr lvl="1"/>
            <a:r>
              <a:rPr kumimoji="1" lang="ko-KR" altLang="en-US" sz="1800" b="1" dirty="0"/>
              <a:t>예</a:t>
            </a:r>
            <a:r>
              <a:rPr kumimoji="1" lang="en-US" altLang="ko-KR" sz="1800" b="1" dirty="0"/>
              <a:t>: 1 + 2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2</a:t>
            </a:r>
            <a:r>
              <a:rPr kumimoji="1" lang="ko-KR" altLang="en-US" sz="1800" b="1" dirty="0"/>
              <a:t>라는 리터럴</a:t>
            </a:r>
            <a:r>
              <a:rPr kumimoji="1" lang="en-US" altLang="ko-KR" sz="1800" b="1" dirty="0"/>
              <a:t>(literal)</a:t>
            </a:r>
            <a:r>
              <a:rPr kumimoji="1" lang="ko-KR" altLang="en-US" sz="1800" b="1" dirty="0"/>
              <a:t>과 덧셈 연산자 </a:t>
            </a:r>
            <a:r>
              <a:rPr kumimoji="1" lang="en-US" altLang="ko-KR" sz="1800" b="1" dirty="0"/>
              <a:t>+</a:t>
            </a:r>
            <a:r>
              <a:rPr kumimoji="1" lang="ko-KR" altLang="en-US" sz="1800" b="1" dirty="0"/>
              <a:t>로 구성된 표현식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표현식은 항상 컴파일러에 의해 어떤 시점에서 계산법</a:t>
            </a:r>
            <a:r>
              <a:rPr kumimoji="1" lang="en-US" altLang="ko-KR" sz="1800" b="1" dirty="0"/>
              <a:t>(evaluation)</a:t>
            </a:r>
            <a:r>
              <a:rPr kumimoji="1" lang="ko-KR" altLang="en-US" sz="1800" b="1" dirty="0"/>
              <a:t>이 적용되어 어떤 값이 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예</a:t>
            </a:r>
            <a:r>
              <a:rPr kumimoji="1" lang="en-US" altLang="ko-KR" sz="1800" b="1" dirty="0"/>
              <a:t>: </a:t>
            </a:r>
            <a:r>
              <a:rPr kumimoji="1" lang="ko-KR" altLang="en-US" sz="1800" b="1" dirty="0"/>
              <a:t>표현식 </a:t>
            </a:r>
            <a:r>
              <a:rPr kumimoji="1" lang="en-US" altLang="ko-KR" sz="1800" b="1" dirty="0"/>
              <a:t>1 + 2</a:t>
            </a:r>
            <a:r>
              <a:rPr kumimoji="1" lang="ko-KR" altLang="en-US" sz="1800" b="1" dirty="0"/>
              <a:t>는 컴파일러에 의해 계산법이 적용되어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이라는 값이 됨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참고</a:t>
            </a:r>
            <a:r>
              <a:rPr kumimoji="1" lang="en-US" altLang="ko-KR" sz="1400" b="1" dirty="0"/>
              <a:t>) </a:t>
            </a:r>
            <a:r>
              <a:rPr kumimoji="1" lang="ko-KR" altLang="en-US" sz="1400" b="1" dirty="0"/>
              <a:t>리터럴 </a:t>
            </a:r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컴퓨터 과학 분야에서 리터럴</a:t>
            </a:r>
            <a:r>
              <a:rPr kumimoji="1" lang="en-US" altLang="ko-KR" sz="1400" b="1" dirty="0"/>
              <a:t>(literal)</a:t>
            </a:r>
            <a:r>
              <a:rPr kumimoji="1" lang="ko-KR" altLang="en-US" sz="1400" b="1" dirty="0"/>
              <a:t>이란 소스 코드의 고정된 값을 대표하는 용어로서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정수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부동소수점 숫자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문자열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불린 자료형 등이 대표적인 리터럴      </a:t>
            </a:r>
            <a:r>
              <a:rPr kumimoji="1" lang="en-US" altLang="ko-KR" sz="1400" b="1" dirty="0"/>
              <a:t>                                                                          (</a:t>
            </a:r>
            <a:r>
              <a:rPr kumimoji="1" lang="ko-KR" altLang="en-US" sz="1400" b="1" dirty="0"/>
              <a:t>출처</a:t>
            </a:r>
            <a:r>
              <a:rPr kumimoji="1" lang="en-US" altLang="ko-KR" sz="1400" b="1" dirty="0"/>
              <a:t>: https://</a:t>
            </a:r>
            <a:r>
              <a:rPr kumimoji="1" lang="en-US" altLang="ko-KR" sz="1400" b="1" dirty="0" err="1"/>
              <a:t>ko.wikipedia.org</a:t>
            </a:r>
            <a:r>
              <a:rPr kumimoji="1" lang="en-US" altLang="ko-KR" sz="1400" b="1" dirty="0"/>
              <a:t>/wiki/</a:t>
            </a:r>
            <a:r>
              <a:rPr kumimoji="1" lang="ko-KR" altLang="en-US" sz="1400" b="1" dirty="0"/>
              <a:t>리터럴</a:t>
            </a:r>
            <a:r>
              <a:rPr kumimoji="1" lang="en-US" altLang="ko-KR" sz="1400" b="1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4147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계산법</a:t>
            </a:r>
            <a:r>
              <a:rPr kumimoji="1" lang="en-US" altLang="ko-KR" sz="2000" dirty="0">
                <a:solidFill>
                  <a:srgbClr val="007EC5"/>
                </a:solidFill>
              </a:rPr>
              <a:t>(evaluation)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값</a:t>
            </a:r>
            <a:r>
              <a:rPr kumimoji="1" lang="en-US" altLang="ko-KR" sz="1800" b="1" dirty="0"/>
              <a:t>(value)</a:t>
            </a:r>
            <a:r>
              <a:rPr kumimoji="1" lang="ko-KR" altLang="en-US" sz="1800" b="1" dirty="0"/>
              <a:t>이란</a:t>
            </a:r>
            <a:r>
              <a:rPr kumimoji="1" lang="en-US" altLang="ko-KR" sz="1800" b="1" dirty="0"/>
              <a:t>? - 1, 'hello' </a:t>
            </a:r>
            <a:r>
              <a:rPr kumimoji="1" lang="ko-KR" altLang="en-US" sz="1800" b="1" dirty="0"/>
              <a:t>등 시스템 메모리에 저장될 수 있는 데이터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표현식</a:t>
            </a:r>
            <a:r>
              <a:rPr kumimoji="1" lang="en-US" altLang="ko-KR" sz="1800" b="1" dirty="0"/>
              <a:t>(expression)</a:t>
            </a:r>
            <a:r>
              <a:rPr kumimoji="1" lang="ko-KR" altLang="en-US" sz="1800" b="1" dirty="0"/>
              <a:t>이란</a:t>
            </a:r>
            <a:r>
              <a:rPr kumimoji="1" lang="en-US" altLang="ko-KR" sz="1800" b="1" dirty="0"/>
              <a:t>? - '1 + 2', 'hello' + 'world' </a:t>
            </a:r>
            <a:r>
              <a:rPr kumimoji="1" lang="ko-KR" altLang="en-US" sz="1800" b="1" dirty="0"/>
              <a:t>등 아직 값이 아닌 코드의 일부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컴파일러는 표현식을 만나면 계산법을 적용해 값으로 만듦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계산법</a:t>
            </a:r>
            <a:r>
              <a:rPr kumimoji="1" lang="en-US" altLang="ko-KR" sz="1800" b="1" dirty="0"/>
              <a:t>(evaluation)</a:t>
            </a:r>
            <a:r>
              <a:rPr kumimoji="1" lang="ko-KR" altLang="en-US" sz="1800" b="1" dirty="0"/>
              <a:t>이란</a:t>
            </a:r>
            <a:r>
              <a:rPr kumimoji="1" lang="en-US" altLang="ko-KR" sz="1800" b="1" dirty="0"/>
              <a:t>? - </a:t>
            </a:r>
            <a:r>
              <a:rPr kumimoji="1" lang="ko-KR" altLang="en-US" sz="1800" b="1" dirty="0"/>
              <a:t>표현식을 값으로 만드는 컴파일러 기능</a:t>
            </a:r>
            <a:endParaRPr kumimoji="1" lang="en-US" altLang="ko-KR" sz="1800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sz="1800" b="1" dirty="0"/>
              <a:t>계산법은 조급한 계산법</a:t>
            </a:r>
            <a:r>
              <a:rPr kumimoji="1" lang="en-US" altLang="ko-KR" sz="1800" b="1" dirty="0"/>
              <a:t>(eager evaluation)</a:t>
            </a:r>
            <a:r>
              <a:rPr kumimoji="1" lang="ko-KR" altLang="en-US" sz="1800" b="1" dirty="0"/>
              <a:t>과 느긋한 계산법</a:t>
            </a:r>
            <a:r>
              <a:rPr kumimoji="1" lang="en-US" altLang="ko-KR" sz="1800" b="1" dirty="0"/>
              <a:t>(lazy evaluation) </a:t>
            </a:r>
            <a:r>
              <a:rPr kumimoji="1" lang="ko-KR" altLang="en-US" sz="1800" b="1" dirty="0"/>
              <a:t>두가지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1732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조급한 계산법</a:t>
            </a:r>
            <a:r>
              <a:rPr kumimoji="1" lang="en-US" altLang="ko-KR" sz="2000" dirty="0">
                <a:solidFill>
                  <a:srgbClr val="007EC5"/>
                </a:solidFill>
              </a:rPr>
              <a:t>(eager evaluation) </a:t>
            </a:r>
            <a:r>
              <a:rPr kumimoji="1" lang="ko-KR" altLang="en-US" sz="2000" dirty="0">
                <a:solidFill>
                  <a:srgbClr val="007EC5"/>
                </a:solidFill>
              </a:rPr>
              <a:t>과 느긋한 계산법</a:t>
            </a:r>
            <a:r>
              <a:rPr kumimoji="1" lang="en-US" altLang="ko-KR" sz="2000" dirty="0">
                <a:solidFill>
                  <a:srgbClr val="007EC5"/>
                </a:solidFill>
              </a:rPr>
              <a:t>(lazy evaluation)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조급한 계산법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표현식을 구성하는 모든 요소의 의미가 명확할 때 적용되는 계산법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느긋한 계산법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표현식을 구성하는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일부 요소들의 의미를 알 수 없을 때 적용되는 계산법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조급한 계산법 예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표현식 </a:t>
            </a:r>
            <a:r>
              <a:rPr kumimoji="1" lang="en-US" altLang="ko-KR" sz="1800" b="1" dirty="0"/>
              <a:t>'1 + 2'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2 </a:t>
            </a:r>
            <a:r>
              <a:rPr kumimoji="1" lang="ko-KR" altLang="en-US" sz="1800" b="1" dirty="0"/>
              <a:t>두 개의 </a:t>
            </a:r>
            <a:r>
              <a:rPr kumimoji="1" lang="en-US" altLang="ko-KR" sz="1800" b="1" dirty="0"/>
              <a:t>number </a:t>
            </a:r>
            <a:r>
              <a:rPr kumimoji="1" lang="ko-KR" altLang="en-US" sz="1800" b="1" dirty="0"/>
              <a:t>타입 리터럴과 </a:t>
            </a:r>
            <a:r>
              <a:rPr kumimoji="1" lang="en-US" altLang="ko-KR" sz="1800" b="1" dirty="0"/>
              <a:t>+ </a:t>
            </a:r>
            <a:r>
              <a:rPr kumimoji="1" lang="ko-KR" altLang="en-US" sz="1800" b="1" dirty="0"/>
              <a:t>연산자로 구성되므로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 err="1"/>
              <a:t>컴</a:t>
            </a:r>
            <a:r>
              <a:rPr kumimoji="1" lang="ko-KR" altLang="en-US" sz="1800" b="1" dirty="0"/>
              <a:t>      파일러 입장에서 그 의미가 분명함으로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이란 값으로 만듦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느긋한 계산법 예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표현식 </a:t>
            </a:r>
            <a:r>
              <a:rPr kumimoji="1" lang="en-US" altLang="ko-KR" sz="1800" b="1" dirty="0"/>
              <a:t>'function (a: number, b: number) { return a + b }' </a:t>
            </a:r>
            <a:r>
              <a:rPr kumimoji="1" lang="ko-KR" altLang="en-US" sz="1800" b="1" dirty="0"/>
              <a:t>는 매개변수 </a:t>
            </a:r>
            <a:r>
              <a:rPr kumimoji="1" lang="en-US" altLang="ko-KR" sz="1800" b="1" dirty="0"/>
              <a:t>a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b</a:t>
            </a:r>
            <a:r>
              <a:rPr kumimoji="1" lang="ko-KR" altLang="en-US" sz="1800" b="1" dirty="0"/>
              <a:t>의 구체적인 값을 알 수 없으므로 느긋한 계산법을 적용하여</a:t>
            </a:r>
            <a:r>
              <a:rPr kumimoji="1" lang="en-US" altLang="ko-KR" sz="1800" b="1" dirty="0"/>
              <a:t>, a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b</a:t>
            </a:r>
            <a:r>
              <a:rPr kumimoji="1" lang="ko-KR" altLang="en-US" sz="1800" b="1" dirty="0"/>
              <a:t>의 값이 결정될 때까지 기다림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041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함수 호출 연산자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함수 호출 연산자</a:t>
            </a:r>
            <a:r>
              <a:rPr kumimoji="1" lang="en-US" altLang="ko-KR" sz="1800" b="1" dirty="0"/>
              <a:t>(function call operator) - </a:t>
            </a:r>
            <a:r>
              <a:rPr kumimoji="1" lang="ko-KR" altLang="en-US" sz="1800" b="1" dirty="0"/>
              <a:t>소괄호 기호 </a:t>
            </a:r>
            <a:r>
              <a:rPr kumimoji="1" lang="en-US" altLang="ko-KR" sz="1800" b="1" dirty="0"/>
              <a:t>() </a:t>
            </a:r>
            <a:r>
              <a:rPr kumimoji="1" lang="ko-KR" altLang="en-US" sz="1800" b="1" dirty="0"/>
              <a:t>를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호출 연산자는 </a:t>
            </a:r>
            <a:r>
              <a:rPr kumimoji="1" lang="en-US" altLang="ko-KR" sz="1800" b="1" dirty="0"/>
              <a:t>(1, 'hello')</a:t>
            </a:r>
            <a:r>
              <a:rPr kumimoji="1" lang="ko-KR" altLang="en-US" sz="1800" b="1" dirty="0"/>
              <a:t>등 함수 호출 시 필요한 인수들</a:t>
            </a:r>
            <a:r>
              <a:rPr kumimoji="1" lang="en-US" altLang="ko-KR" sz="1800" b="1" dirty="0"/>
              <a:t>(arguments)</a:t>
            </a:r>
            <a:r>
              <a:rPr kumimoji="1" lang="ko-KR" altLang="en-US" sz="1800" b="1" dirty="0"/>
              <a:t>을 감싼 형태로 사용 가능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컴파일러는 변수에 담긴 내용이 함수 표현식이고 변수 뒤에 따라오는 것이 함수 호출 연산자인 경우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변수에 담긴 함수 표현식을 호출함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간단히 함수 호출이라 표현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함수 호출</a:t>
            </a:r>
            <a:r>
              <a:rPr kumimoji="1" lang="en-US" altLang="ko-KR" sz="1800" b="1" dirty="0"/>
              <a:t>(function call)</a:t>
            </a:r>
            <a:r>
              <a:rPr kumimoji="1" lang="ko-KR" altLang="en-US" sz="1800" b="1" dirty="0"/>
              <a:t>이란</a:t>
            </a:r>
            <a:r>
              <a:rPr kumimoji="1" lang="en-US" altLang="ko-KR" sz="1800" b="1" dirty="0"/>
              <a:t>?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함수 호출 연산자가 전달한 인수들을 함수 몸통의 매개변수들</a:t>
            </a:r>
            <a:r>
              <a:rPr kumimoji="1" lang="en-US" altLang="ko-KR" sz="1800" b="1" dirty="0"/>
              <a:t>(parameters)</a:t>
            </a:r>
            <a:r>
              <a:rPr kumimoji="1" lang="ko-KR" altLang="en-US" sz="1800" b="1" dirty="0"/>
              <a:t>에 적용한 뒤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함수 몸통의 코드를 실행하고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결과 값을 반환하는 것을 의미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E77F3-9D39-4077-AFC7-39DB2C60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10" y="4195442"/>
            <a:ext cx="5370162" cy="2046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651AF-5930-4674-BBE1-1AC26D611ADC}"/>
              </a:ext>
            </a:extLst>
          </p:cNvPr>
          <p:cNvSpPr txBox="1"/>
          <p:nvPr/>
        </p:nvSpPr>
        <p:spPr>
          <a:xfrm>
            <a:off x="1014549" y="5675608"/>
            <a:ext cx="42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컴파일러는 변수 </a:t>
            </a:r>
            <a:r>
              <a:rPr lang="en-US" altLang="ko-KR" sz="1200" b="1" dirty="0"/>
              <a:t>functionExpression</a:t>
            </a:r>
            <a:r>
              <a:rPr lang="ko-KR" altLang="en-US" sz="1200" b="1" dirty="0"/>
              <a:t>에 저장된 것이 함수 표현식이고 함수 호출 연산자가 뒤따라 오므로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조급한 계산법을 적용하여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이란 값을 만들어 변수 </a:t>
            </a:r>
            <a:r>
              <a:rPr lang="en-US" altLang="ko-KR" sz="1200" b="1" dirty="0"/>
              <a:t>value</a:t>
            </a:r>
            <a:r>
              <a:rPr lang="ko-KR" altLang="en-US" sz="1200" b="1" dirty="0"/>
              <a:t>에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10097-AD0B-4996-B04C-DD7C2971B202}"/>
              </a:ext>
            </a:extLst>
          </p:cNvPr>
          <p:cNvSpPr txBox="1"/>
          <p:nvPr/>
        </p:nvSpPr>
        <p:spPr>
          <a:xfrm>
            <a:off x="1072668" y="5151914"/>
            <a:ext cx="429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컴파일러는 </a:t>
            </a:r>
            <a:r>
              <a:rPr lang="en-US" altLang="ko-KR" sz="1200" b="1" dirty="0"/>
              <a:t>a 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의 구체적인 값을 모르므로 게으른 계산법을 적용하여 변수 </a:t>
            </a:r>
            <a:r>
              <a:rPr lang="en-US" altLang="ko-KR" sz="1200" b="1" dirty="0"/>
              <a:t>functionExpression</a:t>
            </a:r>
            <a:r>
              <a:rPr lang="ko-KR" altLang="en-US" sz="1200" b="1" dirty="0"/>
              <a:t>에 저장만 함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38484F-8582-4057-B1BB-541E30F707CB}"/>
              </a:ext>
            </a:extLst>
          </p:cNvPr>
          <p:cNvSpPr/>
          <p:nvPr/>
        </p:nvSpPr>
        <p:spPr>
          <a:xfrm>
            <a:off x="5307874" y="5420304"/>
            <a:ext cx="339634" cy="142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E8ABBB-510E-48B0-BB65-B3C80A9E43F9}"/>
              </a:ext>
            </a:extLst>
          </p:cNvPr>
          <p:cNvSpPr/>
          <p:nvPr/>
        </p:nvSpPr>
        <p:spPr>
          <a:xfrm>
            <a:off x="5281085" y="6025359"/>
            <a:ext cx="339634" cy="142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1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04-2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표현식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832912-5F49-4E09-916C-0DA4343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익명 함수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다른 프로그래밍 언어의 익명 함수</a:t>
            </a:r>
            <a:r>
              <a:rPr kumimoji="1" lang="en-US" altLang="ko-KR" sz="1800" b="1" dirty="0"/>
              <a:t>(anonymous function), </a:t>
            </a:r>
            <a:r>
              <a:rPr kumimoji="1" lang="ko-KR" altLang="en-US" sz="1800" b="1" dirty="0"/>
              <a:t>람다 함수</a:t>
            </a:r>
            <a:r>
              <a:rPr kumimoji="1" lang="en-US" altLang="ko-KR" sz="1800" b="1" dirty="0"/>
              <a:t>(lambda function) </a:t>
            </a:r>
            <a:r>
              <a:rPr kumimoji="1" lang="ko-KR" altLang="en-US" sz="1800" b="1" dirty="0"/>
              <a:t>등은 함수 표현식의 다른 이름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익명 함수 </a:t>
            </a:r>
            <a:r>
              <a:rPr kumimoji="1" lang="en-US" altLang="ko-KR" sz="1800" b="1" dirty="0"/>
              <a:t>= </a:t>
            </a:r>
            <a:r>
              <a:rPr kumimoji="1" lang="ko-KR" altLang="en-US" sz="1800" b="1" dirty="0"/>
              <a:t>람다 함수 </a:t>
            </a:r>
            <a:r>
              <a:rPr kumimoji="1" lang="en-US" altLang="ko-KR" sz="1800" b="1" dirty="0"/>
              <a:t>= </a:t>
            </a:r>
            <a:r>
              <a:rPr kumimoji="1" lang="ko-KR" altLang="en-US" sz="1800" b="1" dirty="0"/>
              <a:t>함수 표현식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sz="1800" b="1" dirty="0"/>
              <a:t>익명 함수 예 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(</a:t>
            </a:r>
            <a:r>
              <a:rPr kumimoji="1" lang="ko-KR" altLang="en-US" sz="1400" b="1" dirty="0">
                <a:solidFill>
                  <a:schemeClr val="accent2"/>
                </a:solidFill>
              </a:rPr>
              <a:t>함수 호출 연산자는 우선 순위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(precedence)</a:t>
            </a:r>
            <a:r>
              <a:rPr kumimoji="1" lang="ko-KR" altLang="en-US" sz="1400" b="1" dirty="0">
                <a:solidFill>
                  <a:schemeClr val="accent2"/>
                </a:solidFill>
              </a:rPr>
              <a:t>가 매우 높으므로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, </a:t>
            </a:r>
            <a:r>
              <a:rPr kumimoji="1" lang="ko-KR" altLang="en-US" sz="1400" b="1" dirty="0">
                <a:solidFill>
                  <a:schemeClr val="accent2"/>
                </a:solidFill>
              </a:rPr>
              <a:t>익명 함수를 소 괄호 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()</a:t>
            </a:r>
            <a:r>
              <a:rPr kumimoji="1" lang="ko-KR" altLang="en-US" sz="1400" b="1" dirty="0">
                <a:solidFill>
                  <a:schemeClr val="accent2"/>
                </a:solidFill>
              </a:rPr>
              <a:t>로 감싸주는 것이 필요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)</a:t>
            </a:r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앞 코드가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이란 값을 변수 </a:t>
            </a:r>
            <a:r>
              <a:rPr kumimoji="1" lang="en-US" altLang="ko-KR" sz="1800" b="1" dirty="0"/>
              <a:t>value</a:t>
            </a:r>
            <a:r>
              <a:rPr kumimoji="1" lang="ko-KR" altLang="en-US" sz="1800" b="1" dirty="0"/>
              <a:t>에 저장할 수 있는 이유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484219-3A99-4F17-9A12-1E3B8BC7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55" y="2951505"/>
            <a:ext cx="6882066" cy="7897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0B6DF0-46E8-4679-AE83-2746A4BB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19" y="4282553"/>
            <a:ext cx="3812342" cy="1158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3D30A-B7F7-4F2A-A05D-F8EF3D399FB1}"/>
              </a:ext>
            </a:extLst>
          </p:cNvPr>
          <p:cNvSpPr txBox="1"/>
          <p:nvPr/>
        </p:nvSpPr>
        <p:spPr>
          <a:xfrm>
            <a:off x="1668694" y="4344963"/>
            <a:ext cx="429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step 1. </a:t>
            </a:r>
            <a:r>
              <a:rPr lang="ko-KR" altLang="en-US" sz="1200" b="1" dirty="0"/>
              <a:t>컴파일러는 </a:t>
            </a:r>
            <a:r>
              <a:rPr lang="en-US" altLang="ko-KR" sz="1200" b="1" dirty="0"/>
              <a:t>a 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b</a:t>
            </a:r>
            <a:r>
              <a:rPr lang="ko-KR" altLang="en-US" sz="1200" b="1" dirty="0"/>
              <a:t>의 구체적인 값을 모르므로 </a:t>
            </a:r>
            <a:r>
              <a:rPr lang="en-US" altLang="ko-KR" sz="1200" b="1" dirty="0"/>
              <a:t>02</a:t>
            </a:r>
            <a:r>
              <a:rPr lang="ko-KR" altLang="en-US" sz="1200" b="1" dirty="0"/>
              <a:t>번 줄에 느긋한 계산법 적용</a:t>
            </a:r>
            <a:endParaRPr lang="en-US" altLang="ko-KR" sz="1200" b="1" dirty="0"/>
          </a:p>
          <a:p>
            <a:r>
              <a:rPr lang="en-US" altLang="ko-KR" sz="1200" b="1" dirty="0"/>
              <a:t>step 2. </a:t>
            </a:r>
            <a:r>
              <a:rPr lang="ko-KR" altLang="en-US" sz="1200" b="1" dirty="0"/>
              <a:t>컴파일러는 이후 </a:t>
            </a:r>
            <a:r>
              <a:rPr lang="en-US" altLang="ko-KR" sz="1200" b="1" dirty="0"/>
              <a:t>03</a:t>
            </a:r>
            <a:r>
              <a:rPr lang="ko-KR" altLang="en-US" sz="1200" b="1" dirty="0"/>
              <a:t>번 줄의 함수 호출 연산자를 만나게 되어</a:t>
            </a:r>
            <a:r>
              <a:rPr lang="en-US" altLang="ko-KR" sz="1200" b="1" dirty="0"/>
              <a:t>, 02</a:t>
            </a:r>
            <a:r>
              <a:rPr lang="ko-KR" altLang="en-US" sz="1200" b="1" dirty="0"/>
              <a:t>줄에 조급한 계산법 적용</a:t>
            </a:r>
            <a:endParaRPr lang="en-US" altLang="ko-KR" sz="1200" b="1" dirty="0"/>
          </a:p>
          <a:p>
            <a:r>
              <a:rPr lang="en-US" altLang="ko-KR" sz="1200" b="1" dirty="0"/>
              <a:t>step 3. </a:t>
            </a:r>
            <a:r>
              <a:rPr lang="ko-KR" altLang="en-US" sz="1200" b="1" dirty="0"/>
              <a:t>조급한 계산법 적용 결과로 얻은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을 변수 </a:t>
            </a:r>
            <a:r>
              <a:rPr lang="en-US" altLang="ko-KR" sz="1200" b="1" dirty="0"/>
              <a:t>value</a:t>
            </a:r>
            <a:r>
              <a:rPr lang="ko-KR" altLang="en-US" sz="1200" b="1" dirty="0"/>
              <a:t>에 저장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8F709A9-89F9-44DF-9A68-623281B2B789}"/>
              </a:ext>
            </a:extLst>
          </p:cNvPr>
          <p:cNvSpPr/>
          <p:nvPr/>
        </p:nvSpPr>
        <p:spPr>
          <a:xfrm>
            <a:off x="5951636" y="4718628"/>
            <a:ext cx="339634" cy="142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70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표현식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4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화살표 함수와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표현식 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화살표 함수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실행문과 표현식문 이해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복합 실행문 이해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037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화살표 함수와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표현식 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2CB23-E0B5-4D75-BFD6-BCB620DB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화살표 함수 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에서 새로 생긴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화살표 함수</a:t>
            </a:r>
            <a:r>
              <a:rPr kumimoji="1" lang="en-US" altLang="ko-KR" sz="1800" b="1" dirty="0"/>
              <a:t>(arrow function) - </a:t>
            </a:r>
            <a:r>
              <a:rPr kumimoji="1" lang="ko-KR" altLang="en-US" sz="1800" b="1" dirty="0"/>
              <a:t>화살표 기호 </a:t>
            </a:r>
            <a:r>
              <a:rPr kumimoji="1" lang="en-US" altLang="ko-KR" sz="1800" b="1" dirty="0"/>
              <a:t>=&gt; </a:t>
            </a:r>
            <a:r>
              <a:rPr kumimoji="1" lang="ko-KR" altLang="en-US" sz="1800" b="1" dirty="0"/>
              <a:t>로 함수를 만들 수 있게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몸통은 실행문</a:t>
            </a:r>
            <a:r>
              <a:rPr kumimoji="1" lang="en-US" altLang="ko-KR" sz="1800" b="1" dirty="0"/>
              <a:t>(execution statement, </a:t>
            </a:r>
            <a:r>
              <a:rPr kumimoji="1" lang="ko-KR" altLang="en-US" sz="1800" b="1" dirty="0"/>
              <a:t>간략히 </a:t>
            </a:r>
            <a:r>
              <a:rPr kumimoji="1" lang="en-US" altLang="ko-KR" sz="1800" b="1" dirty="0"/>
              <a:t>statement) </a:t>
            </a:r>
            <a:r>
              <a:rPr kumimoji="1" lang="ko-KR" altLang="en-US" sz="1800" b="1" dirty="0"/>
              <a:t>방식과 표현식 문</a:t>
            </a:r>
            <a:r>
              <a:rPr kumimoji="1" lang="en-US" altLang="ko-KR" sz="1800" b="1" dirty="0"/>
              <a:t>(expression statement) </a:t>
            </a:r>
            <a:r>
              <a:rPr kumimoji="1" lang="ko-KR" altLang="en-US" sz="1800" b="1" dirty="0"/>
              <a:t>방식 두 가지로 만들 수 있음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5B01E-FCAA-4ECF-BCC7-651E81D9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34" y="2693898"/>
            <a:ext cx="7457902" cy="390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9E7CD8-E410-471D-813A-8075D5A4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43" y="4395652"/>
            <a:ext cx="6882066" cy="6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6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화살표 함수와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표현식 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2CB23-E0B5-4D75-BFD6-BCB620DB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실행문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(execution statement,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간단히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statement)</a:t>
            </a:r>
          </a:p>
          <a:p>
            <a:pPr lvl="1"/>
            <a:r>
              <a:rPr kumimoji="1" lang="en-US" altLang="ko-KR" sz="1900" b="1" dirty="0"/>
              <a:t>CPU</a:t>
            </a:r>
            <a:r>
              <a:rPr kumimoji="1" lang="ko-KR" altLang="en-US" sz="1900" b="1" dirty="0"/>
              <a:t>에서 실행되는 문장</a:t>
            </a:r>
            <a:endParaRPr kumimoji="1" lang="en-US" altLang="ko-KR" sz="1900" b="1" dirty="0"/>
          </a:p>
          <a:p>
            <a:pPr lvl="1"/>
            <a:endParaRPr kumimoji="1" lang="en-US" altLang="ko-KR" sz="1900" b="1" dirty="0"/>
          </a:p>
          <a:p>
            <a:pPr lvl="1"/>
            <a:endParaRPr kumimoji="1" lang="en-US" altLang="ko-KR" sz="1900" b="1" dirty="0"/>
          </a:p>
          <a:p>
            <a:pPr lvl="1"/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실행문은 </a:t>
            </a:r>
            <a:r>
              <a:rPr kumimoji="1" lang="en-US" altLang="ko-KR" sz="1900" b="1" dirty="0"/>
              <a:t>CPU</a:t>
            </a:r>
            <a:r>
              <a:rPr kumimoji="1" lang="ko-KR" altLang="en-US" sz="1900" b="1" dirty="0"/>
              <a:t>에서 </a:t>
            </a:r>
            <a:r>
              <a:rPr kumimoji="1" lang="ko-KR" altLang="en-US" sz="1900" b="1" dirty="0">
                <a:solidFill>
                  <a:schemeClr val="accent2"/>
                </a:solidFill>
              </a:rPr>
              <a:t>실행만 될 뿐 결과 값을 반환</a:t>
            </a:r>
            <a:r>
              <a:rPr kumimoji="1" lang="en-US" altLang="ko-KR" sz="1900" b="1" dirty="0">
                <a:solidFill>
                  <a:schemeClr val="accent2"/>
                </a:solidFill>
              </a:rPr>
              <a:t>(return)</a:t>
            </a:r>
            <a:r>
              <a:rPr kumimoji="1" lang="ko-KR" altLang="en-US" sz="1900" b="1" dirty="0">
                <a:solidFill>
                  <a:schemeClr val="accent2"/>
                </a:solidFill>
              </a:rPr>
              <a:t>하지 않음</a:t>
            </a:r>
            <a:endParaRPr kumimoji="1" lang="en-US" altLang="ko-KR" sz="19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900" b="1" dirty="0">
                <a:solidFill>
                  <a:schemeClr val="accent2"/>
                </a:solidFill>
              </a:rPr>
              <a:t>코드 끝에 세미콜론</a:t>
            </a:r>
            <a:r>
              <a:rPr kumimoji="1" lang="en-US" altLang="ko-KR" sz="1900" b="1" dirty="0">
                <a:solidFill>
                  <a:schemeClr val="accent2"/>
                </a:solidFill>
              </a:rPr>
              <a:t>(;)</a:t>
            </a:r>
            <a:r>
              <a:rPr kumimoji="1" lang="ko-KR" altLang="en-US" sz="1900" b="1" dirty="0">
                <a:solidFill>
                  <a:schemeClr val="accent2"/>
                </a:solidFill>
              </a:rPr>
              <a:t>을 붙이면 실행문이 된다</a:t>
            </a:r>
            <a:endParaRPr kumimoji="1" lang="en-US" altLang="ko-KR" sz="19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900" b="1" dirty="0"/>
              <a:t>실행문이 값을 반환하려면 </a:t>
            </a:r>
            <a:r>
              <a:rPr kumimoji="1" lang="en-US" altLang="ko-KR" sz="1900" b="1" dirty="0"/>
              <a:t>return </a:t>
            </a:r>
            <a:r>
              <a:rPr kumimoji="1" lang="ko-KR" altLang="en-US" sz="1900" b="1" dirty="0"/>
              <a:t>키워드를 사용해야 함</a:t>
            </a:r>
            <a:endParaRPr kumimoji="1" lang="en-US" altLang="ko-KR" sz="1900" b="1" dirty="0"/>
          </a:p>
          <a:p>
            <a:pPr lvl="1"/>
            <a:r>
              <a:rPr kumimoji="1" lang="en-US" altLang="ko-KR" sz="1900" b="1" dirty="0"/>
              <a:t>return </a:t>
            </a:r>
            <a:r>
              <a:rPr kumimoji="1" lang="ko-KR" altLang="en-US" sz="1900" b="1" dirty="0"/>
              <a:t>키워드는 반드시 함수 몸통 안에서만 사용할 수 있음</a:t>
            </a:r>
            <a:endParaRPr kumimoji="1" lang="en-US" altLang="ko-KR" sz="19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표현식 문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(expression </a:t>
            </a:r>
            <a:r>
              <a:rPr kumimoji="1" lang="en-US" altLang="ko-KR" sz="2000" dirty="0">
                <a:solidFill>
                  <a:srgbClr val="007EC5"/>
                </a:solidFill>
              </a:rPr>
              <a:t>statement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) </a:t>
            </a:r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CPU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에서 실행되며 실행 결과 값을 반환하는 문장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코드 끝에 세미콜론이 없는 문장</a:t>
            </a:r>
            <a:r>
              <a:rPr kumimoji="1" lang="en-US" altLang="ko-KR" sz="1800" b="1" dirty="0">
                <a:solidFill>
                  <a:srgbClr val="007EC5"/>
                </a:solidFill>
              </a:rPr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B7203-4B66-49F9-985D-47EA5496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49" y="2272398"/>
            <a:ext cx="3849359" cy="8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화살표 함수와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표현식 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2CB23-E0B5-4D75-BFD6-BCB620DB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복합 실행문</a:t>
            </a:r>
            <a:r>
              <a:rPr kumimoji="1" lang="en-US" altLang="ko-KR" sz="2000" dirty="0">
                <a:solidFill>
                  <a:srgbClr val="007EC5"/>
                </a:solidFill>
              </a:rPr>
              <a:t>(compound statement)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중괄호 기호 </a:t>
            </a:r>
            <a:r>
              <a:rPr kumimoji="1" lang="en-US" altLang="ko-KR" sz="1800" b="1" dirty="0"/>
              <a:t>{} </a:t>
            </a:r>
            <a:r>
              <a:rPr kumimoji="1" lang="ko-KR" altLang="en-US" sz="1800" b="1" dirty="0"/>
              <a:t>로 감싸진 실행문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여러 줄의 실행문을 결합하여 한 줄의 실행문처럼 보이게 하는 역할 수행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실행문이므로 값을 반환하지 못함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값을 반환해야 하는 경우 </a:t>
            </a:r>
            <a:r>
              <a:rPr kumimoji="1" lang="en-US" altLang="ko-KR" sz="1800" b="1" dirty="0"/>
              <a:t>return </a:t>
            </a:r>
            <a:r>
              <a:rPr kumimoji="1" lang="ko-KR" altLang="en-US" sz="1800" b="1" dirty="0"/>
              <a:t>키워드 사용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EA6FA1-2768-4A7A-8FBC-0187252F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77" y="2729582"/>
            <a:ext cx="4279785" cy="35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04-3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화살표 함수와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표현식 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12CB23-E0B5-4D75-BFD6-BCB620DB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표현식 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표현식이 문장의 지위로 사용된 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return </a:t>
            </a:r>
            <a:r>
              <a:rPr kumimoji="1" lang="ko-KR" altLang="en-US" sz="1800" b="1" dirty="0"/>
              <a:t>키워드를 사용하고 싶다면 복합 실행문 형태로 구현해야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130E4-92A7-470F-819A-62D1B0A2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27" y="2056744"/>
            <a:ext cx="5989801" cy="1760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04CEBD-D5E3-4EEF-9FBE-7D37421D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27" y="4532898"/>
            <a:ext cx="6154395" cy="11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6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표현식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600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콜백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중첩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고차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부분 함수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0915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콜백 함수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(callback function)</a:t>
            </a:r>
          </a:p>
          <a:p>
            <a:pPr lvl="1"/>
            <a:r>
              <a:rPr kumimoji="1" lang="ko-KR" altLang="en-US" sz="1800" b="1" dirty="0"/>
              <a:t>함수형 언어는 일등 함수 기능을 제공하는 언어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 와 타입스크립트는 함수형 언어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일등 함수 기능은 변수와 함수를 차별하지 않는 기능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함수는 매개 변수를 가질 수 있고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변수와 함수를 구분하지 않으므로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매개 변수에 함수를 대입할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콜백 함수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 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다른 함수의 매개 변수로 사용되는 함수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23E2B-E805-43C8-80DA-333A4DEB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70" y="3921703"/>
            <a:ext cx="5620928" cy="338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EA3F7-62BA-45F8-AC47-9DE4078E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27" y="4271662"/>
            <a:ext cx="6256424" cy="19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4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중첩 함수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(nested function)</a:t>
            </a:r>
          </a:p>
          <a:p>
            <a:pPr lvl="1"/>
            <a:r>
              <a:rPr kumimoji="1" lang="ko-KR" altLang="en-US" sz="1800" b="1" dirty="0"/>
              <a:t>함수형 언어에서 함수는 변수에 담긴 함수 표현식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함수는 변수에 담길 수 있으므로 다른 함수 몸통에 일반 변수처럼 구현할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중첩 함수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다른 함수 몸통에 구현되는 함수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add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multiply </a:t>
            </a:r>
            <a:r>
              <a:rPr kumimoji="1" lang="ko-KR" altLang="en-US" sz="1800" b="1" dirty="0"/>
              <a:t>함수는 </a:t>
            </a:r>
            <a:r>
              <a:rPr kumimoji="1" lang="en-US" altLang="ko-KR" sz="1800" b="1" dirty="0"/>
              <a:t>calc </a:t>
            </a:r>
            <a:r>
              <a:rPr kumimoji="1" lang="ko-KR" altLang="en-US" sz="1800" b="1" dirty="0"/>
              <a:t>함수 몸통에 구현되어 있는 중첩 함수임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89DAD0-0A64-4208-A589-6AF36935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18" y="3479685"/>
            <a:ext cx="7468547" cy="25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고차 함수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(higher-order function)</a:t>
            </a:r>
          </a:p>
          <a:p>
            <a:pPr lvl="1"/>
            <a:r>
              <a:rPr kumimoji="1" lang="ko-KR" altLang="en-US" sz="1800" b="1" dirty="0"/>
              <a:t>함수는 변수에 담긴 값을 반환할 수 있음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함수형 언어에서 함수는 변수에 담긴 함수 표현식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고차 함수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다른 함수를 반환하는 함수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BE2BE-0B36-4DAA-89F2-45CD64C5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16" y="3429000"/>
            <a:ext cx="9160030" cy="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7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고차 함수 만들고 실행해 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731594-A37A-4EBB-B4A1-814BCA36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35" y="1508890"/>
            <a:ext cx="656480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4258697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자유 변수</a:t>
            </a:r>
            <a:r>
              <a:rPr kumimoji="1" lang="en-US" altLang="ko-KR" sz="2000" dirty="0">
                <a:solidFill>
                  <a:srgbClr val="007EC5"/>
                </a:solidFill>
              </a:rPr>
              <a:t>(free variable) </a:t>
            </a:r>
            <a:r>
              <a:rPr kumimoji="1" lang="ko-KR" altLang="en-US" sz="2000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자유 변수</a:t>
            </a:r>
            <a:r>
              <a:rPr kumimoji="1" lang="en-US" altLang="ko-KR" sz="1800" b="1" dirty="0"/>
              <a:t> - </a:t>
            </a:r>
            <a:r>
              <a:rPr kumimoji="1" lang="ko-KR" altLang="en-US" sz="1800" b="1" dirty="0"/>
              <a:t>컴파일러가 어떤 범위</a:t>
            </a:r>
            <a:r>
              <a:rPr kumimoji="1" lang="en-US" altLang="ko-KR" sz="1800" b="1" dirty="0"/>
              <a:t>(scope)</a:t>
            </a:r>
            <a:r>
              <a:rPr kumimoji="1" lang="ko-KR" altLang="en-US" sz="1800" b="1" dirty="0"/>
              <a:t>안에서는 그 의미를 알 수 없는 변수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코드 </a:t>
            </a:r>
            <a:r>
              <a:rPr kumimoji="1" lang="en-US" altLang="ko-KR" sz="1800" b="1" dirty="0"/>
              <a:t>4~6</a:t>
            </a:r>
            <a:r>
              <a:rPr kumimoji="1" lang="ko-KR" altLang="en-US" sz="1800" b="1" dirty="0"/>
              <a:t>번 줄 범위에서만 보면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컴파일러는 심볼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의 의미를 모름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즉 </a:t>
            </a:r>
            <a:r>
              <a:rPr kumimoji="1" lang="en-US" altLang="ko-KR" sz="1800" b="1" dirty="0"/>
              <a:t>4~6</a:t>
            </a:r>
            <a:r>
              <a:rPr kumimoji="1" lang="ko-KR" altLang="en-US" sz="1800" b="1" dirty="0"/>
              <a:t>번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줄에서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는 자유 변수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컴파일러는 자유 변수를 만나면 그 바깥 쪽 범위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코드의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번 줄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에서 자유 변수의 의미를 찾음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컴파일러는 이런 과정을 거쳐도 자유 변수의 의미를 알 수 없으면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심볼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의 의미를 모르겠다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는 내용의 컴파일 오류를 발생시킴 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7D82A-0938-4642-BA64-386FF53A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08" y="2152390"/>
            <a:ext cx="6128373" cy="17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23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67002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클로저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(closure)</a:t>
            </a:r>
          </a:p>
          <a:p>
            <a:pPr lvl="1"/>
            <a:r>
              <a:rPr kumimoji="1" lang="ko-KR" altLang="en-US" sz="1800" b="1" dirty="0"/>
              <a:t>자유 변수</a:t>
            </a:r>
            <a:r>
              <a:rPr kumimoji="1" lang="en-US" altLang="ko-KR" sz="1800" b="1" dirty="0"/>
              <a:t> - </a:t>
            </a:r>
            <a:r>
              <a:rPr kumimoji="1" lang="ko-KR" altLang="en-US" sz="1800" b="1" dirty="0"/>
              <a:t>앞 고차 함수 </a:t>
            </a:r>
            <a:r>
              <a:rPr kumimoji="1" lang="en-US" altLang="ko-KR" sz="1800" b="1" dirty="0"/>
              <a:t>add</a:t>
            </a:r>
            <a:r>
              <a:rPr kumimoji="1" lang="ko-KR" altLang="en-US" sz="1800" b="1" dirty="0"/>
              <a:t>가 반환한 함수 </a:t>
            </a:r>
            <a:r>
              <a:rPr kumimoji="1" lang="en-US" altLang="ko-KR" sz="1800" b="1" dirty="0"/>
              <a:t>_add</a:t>
            </a:r>
            <a:r>
              <a:rPr kumimoji="1" lang="ko-KR" altLang="en-US" sz="1800" b="1" dirty="0"/>
              <a:t>는 다음과 같은 형태를 가짐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함수형 언어에서 함수를 객체로 구현하는 이유는</a:t>
            </a:r>
            <a:r>
              <a:rPr kumimoji="1" lang="en-US" altLang="ko-KR" sz="1800" b="1" dirty="0"/>
              <a:t>, a</a:t>
            </a:r>
            <a:r>
              <a:rPr kumimoji="1" lang="ko-KR" altLang="en-US" sz="1800" b="1" dirty="0"/>
              <a:t>와 같은 자유 변수들의 실제 값을 계속 추적해야 하기 때문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 </a:t>
            </a:r>
            <a:r>
              <a:rPr kumimoji="1" lang="ko-KR" altLang="en-US" sz="1800" b="1" dirty="0"/>
              <a:t>처럼 값을 계속 추적하는 것을 클로저</a:t>
            </a:r>
            <a:r>
              <a:rPr kumimoji="1" lang="en-US" altLang="ko-KR" sz="1800" b="1" dirty="0"/>
              <a:t>(closure)</a:t>
            </a:r>
            <a:r>
              <a:rPr kumimoji="1" lang="ko-KR" altLang="en-US" sz="1800" b="1" dirty="0"/>
              <a:t>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고차 함수에서 클로저는 필수 기능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이런 이유로 러스트</a:t>
            </a:r>
            <a:r>
              <a:rPr kumimoji="1" lang="en-US" altLang="ko-KR" sz="1800" b="1" dirty="0"/>
              <a:t>(rust) </a:t>
            </a:r>
            <a:r>
              <a:rPr kumimoji="1" lang="ko-KR" altLang="en-US" sz="1800" b="1" dirty="0"/>
              <a:t>같은 언어는 고차 함수를 단순히 클로저라고 표현함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3E5E5D-8667-420E-B3BC-ECEDE070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66" y="2474175"/>
            <a:ext cx="3821450" cy="7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0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059911" cy="458146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kumimoji="1" lang="ko-KR" altLang="en-US" sz="3200" dirty="0">
                <a:solidFill>
                  <a:srgbClr val="007EC5"/>
                </a:solidFill>
              </a:rPr>
              <a:t>부분 함수</a:t>
            </a:r>
            <a:r>
              <a:rPr kumimoji="1" lang="en-US" altLang="ko-KR" sz="3200" b="1" dirty="0">
                <a:solidFill>
                  <a:srgbClr val="007EC5"/>
                </a:solidFill>
              </a:rPr>
              <a:t>(partial application </a:t>
            </a:r>
            <a:r>
              <a:rPr kumimoji="1" lang="ko-KR" altLang="en-US" sz="3200" b="1" dirty="0">
                <a:solidFill>
                  <a:srgbClr val="007EC5"/>
                </a:solidFill>
              </a:rPr>
              <a:t>혹은 </a:t>
            </a:r>
            <a:r>
              <a:rPr kumimoji="1" lang="en-US" altLang="ko-KR" sz="3200" b="1" dirty="0">
                <a:solidFill>
                  <a:srgbClr val="007EC5"/>
                </a:solidFill>
              </a:rPr>
              <a:t>partial function)</a:t>
            </a:r>
          </a:p>
          <a:p>
            <a:pPr lvl="1"/>
            <a:r>
              <a:rPr kumimoji="1" lang="ko-KR" altLang="en-US" sz="2600" b="1" dirty="0"/>
              <a:t>옆 </a:t>
            </a:r>
            <a:r>
              <a:rPr kumimoji="1" lang="en-US" altLang="ko-KR" sz="2600" b="1" dirty="0" err="1"/>
              <a:t>add.ts</a:t>
            </a:r>
            <a:r>
              <a:rPr kumimoji="1" lang="en-US" altLang="ko-KR" sz="2600" b="1" dirty="0"/>
              <a:t> </a:t>
            </a:r>
            <a:r>
              <a:rPr kumimoji="1" lang="ko-KR" altLang="en-US" sz="2600" b="1" dirty="0"/>
              <a:t>파일이 있다고 하면</a:t>
            </a:r>
            <a:r>
              <a:rPr kumimoji="1" lang="en-US" altLang="ko-KR" sz="2600" b="1" dirty="0"/>
              <a:t>,</a:t>
            </a:r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r>
              <a:rPr kumimoji="1" lang="ko-KR" altLang="en-US" sz="2600" b="1" dirty="0"/>
              <a:t>다음처럼 고차 함수 </a:t>
            </a:r>
            <a:r>
              <a:rPr kumimoji="1" lang="en-US" altLang="ko-KR" sz="2600" b="1" dirty="0"/>
              <a:t>add</a:t>
            </a:r>
            <a:r>
              <a:rPr kumimoji="1" lang="ko-KR" altLang="en-US" sz="2600" b="1" dirty="0"/>
              <a:t>를 호출하는 코드를 작성할 수 있음</a:t>
            </a:r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endParaRPr kumimoji="1" lang="en-US" altLang="ko-KR" sz="2600" b="1" dirty="0"/>
          </a:p>
          <a:p>
            <a:pPr lvl="1"/>
            <a:r>
              <a:rPr kumimoji="1" lang="ko-KR" altLang="en-US" sz="2600" b="1" dirty="0"/>
              <a:t>이럴 때 함수 </a:t>
            </a:r>
            <a:r>
              <a:rPr kumimoji="1" lang="en-US" altLang="ko-KR" sz="2600" b="1" dirty="0"/>
              <a:t>fn</a:t>
            </a:r>
            <a:r>
              <a:rPr kumimoji="1" lang="ko-KR" altLang="en-US" sz="2600" b="1" dirty="0"/>
              <a:t>을 부분 함수라고 함</a:t>
            </a:r>
            <a:endParaRPr kumimoji="1" lang="en-US" altLang="ko-KR" sz="2600" b="1" dirty="0"/>
          </a:p>
          <a:p>
            <a:pPr lvl="1"/>
            <a:endParaRPr kumimoji="1" lang="en-US" altLang="ko-KR" sz="1800" b="1" dirty="0"/>
          </a:p>
          <a:p>
            <a:pPr algn="l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DED1D-3E0C-4C58-83BC-7D730E5D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75" y="1984741"/>
            <a:ext cx="4926592" cy="15909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DC6FE-8BB0-4528-8855-B36AED98C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17" y="4429821"/>
            <a:ext cx="3973318" cy="6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453642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부분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계속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고차 함수 </a:t>
            </a:r>
            <a:r>
              <a:rPr kumimoji="1" lang="en-US" altLang="ko-KR" sz="1800" b="1" dirty="0"/>
              <a:t>add</a:t>
            </a:r>
            <a:r>
              <a:rPr kumimoji="1" lang="ko-KR" altLang="en-US" sz="1800" b="1" dirty="0"/>
              <a:t>가 함수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함수 표현식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가 아닌 실제 값을 반환하게 하려면 </a:t>
            </a:r>
            <a:r>
              <a:rPr kumimoji="1" lang="en-US" altLang="ko-KR" sz="1800" b="1" dirty="0"/>
              <a:t>add(1)</a:t>
            </a:r>
            <a:r>
              <a:rPr kumimoji="1" lang="ko-KR" altLang="en-US" sz="1800" b="1" dirty="0"/>
              <a:t>이 아닌 </a:t>
            </a:r>
            <a:r>
              <a:rPr kumimoji="1" lang="en-US" altLang="ko-KR" sz="1800" b="1" dirty="0"/>
              <a:t>add(1)(2) </a:t>
            </a:r>
            <a:r>
              <a:rPr kumimoji="1" lang="ko-KR" altLang="en-US" sz="1800" b="1" dirty="0"/>
              <a:t>형태의 호출이 필요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add(1)(2)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03~05</a:t>
            </a:r>
            <a:r>
              <a:rPr kumimoji="1" lang="ko-KR" altLang="en-US" sz="1800" b="1" dirty="0"/>
              <a:t>번 줄을 간결하게 구현한 코드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부분 적용 함수</a:t>
            </a:r>
            <a:r>
              <a:rPr kumimoji="1" lang="en-US" altLang="ko-KR" sz="1800" b="1" dirty="0"/>
              <a:t>(partially applied function) - </a:t>
            </a:r>
            <a:r>
              <a:rPr kumimoji="1" lang="ko-KR" altLang="en-US" sz="1800" b="1" dirty="0"/>
              <a:t>부분 함수는 부분 적용 함수를 짧게 부르는 용어로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고차 함수가 요구하는 </a:t>
            </a:r>
            <a:r>
              <a:rPr kumimoji="1" lang="en-US" altLang="ko-KR" sz="1800" b="1" dirty="0"/>
              <a:t>N</a:t>
            </a:r>
            <a:r>
              <a:rPr kumimoji="1" lang="ko-KR" altLang="en-US" sz="1800" b="1" dirty="0"/>
              <a:t>개의 매개 변수 중 </a:t>
            </a:r>
            <a:r>
              <a:rPr kumimoji="1" lang="en-US" altLang="ko-KR" sz="1800" b="1" dirty="0"/>
              <a:t>0</a:t>
            </a:r>
            <a:r>
              <a:rPr kumimoji="1" lang="ko-KR" altLang="en-US" sz="1800" b="1" dirty="0"/>
              <a:t>에서 </a:t>
            </a:r>
            <a:r>
              <a:rPr kumimoji="1" lang="en-US" altLang="ko-KR" sz="1800" b="1" dirty="0"/>
              <a:t>N-1</a:t>
            </a:r>
            <a:r>
              <a:rPr kumimoji="1" lang="ko-KR" altLang="en-US" sz="1800" b="1" dirty="0"/>
              <a:t>개 까지만 호출되어 만들어진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부분적으로만 적용된</a:t>
            </a:r>
            <a:r>
              <a:rPr kumimoji="1" lang="en-US" altLang="ko-KR" sz="1800" b="1" dirty="0"/>
              <a:t>) </a:t>
            </a:r>
            <a:r>
              <a:rPr kumimoji="1" lang="ko-KR" altLang="en-US" sz="1800" b="1" dirty="0"/>
              <a:t>함수를 의미</a:t>
            </a:r>
            <a:r>
              <a:rPr kumimoji="1" lang="en-US" altLang="ko-KR" sz="1800" b="1" dirty="0"/>
              <a:t> </a:t>
            </a:r>
          </a:p>
          <a:p>
            <a:pPr lvl="1"/>
            <a:r>
              <a:rPr kumimoji="1" lang="ko-KR" altLang="en-US" sz="1800" b="1" dirty="0"/>
              <a:t>결론적으로 </a:t>
            </a:r>
            <a:r>
              <a:rPr kumimoji="1" lang="en-US" altLang="ko-KR" sz="1800" b="1" dirty="0"/>
              <a:t>N </a:t>
            </a:r>
            <a:r>
              <a:rPr kumimoji="1" lang="ko-KR" altLang="en-US" sz="1800" b="1" dirty="0"/>
              <a:t>차 고차 함수가 함수가 아닌 실제로 값을 반환하려면</a:t>
            </a:r>
            <a:r>
              <a:rPr kumimoji="1" lang="en-US" altLang="ko-KR" sz="1800" b="1" dirty="0"/>
              <a:t>, N</a:t>
            </a:r>
            <a:r>
              <a:rPr kumimoji="1" lang="ko-KR" altLang="en-US" sz="1800" b="1" dirty="0"/>
              <a:t>개의 함수 호출 연산자가 호출되어야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564C1D-BA00-4BCF-A518-437A7862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84" y="2334275"/>
            <a:ext cx="5170598" cy="17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4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04-4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일등 함수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7E71C-564D-4904-A330-74823589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49585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부분 함수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실 사용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코드는 리액트 네이티브 코드에서 발췌한 것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앞 코드에서 </a:t>
            </a:r>
            <a:r>
              <a:rPr kumimoji="1" lang="en-US" altLang="ko-KR" sz="1800" b="1" dirty="0" err="1"/>
              <a:t>deletePressed</a:t>
            </a:r>
            <a:r>
              <a:rPr kumimoji="1" lang="ko-KR" altLang="en-US" sz="1800" b="1" dirty="0"/>
              <a:t> 속성에는 </a:t>
            </a:r>
            <a:r>
              <a:rPr kumimoji="1" lang="en-US" altLang="ko-KR" sz="1800" b="1" dirty="0"/>
              <a:t>() =&gt; void </a:t>
            </a:r>
            <a:r>
              <a:rPr kumimoji="1" lang="ko-KR" altLang="en-US" sz="1800" b="1" dirty="0"/>
              <a:t>타입의 함수를 설정해야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그런데 </a:t>
            </a:r>
            <a:r>
              <a:rPr kumimoji="1" lang="en-US" altLang="ko-KR" sz="1800" b="1" dirty="0" err="1"/>
              <a:t>deletePressed</a:t>
            </a:r>
            <a:r>
              <a:rPr kumimoji="1" lang="ko-KR" altLang="en-US" sz="1800" b="1" dirty="0"/>
              <a:t>에 설정할 콜백함수는 </a:t>
            </a:r>
            <a:r>
              <a:rPr kumimoji="1" lang="en-US" altLang="ko-KR" sz="1800" b="1" dirty="0"/>
              <a:t>id </a:t>
            </a:r>
            <a:r>
              <a:rPr kumimoji="1" lang="ko-KR" altLang="en-US" sz="1800" b="1" dirty="0"/>
              <a:t>값이 필요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즉</a:t>
            </a:r>
            <a:r>
              <a:rPr kumimoji="1" lang="en-US" altLang="ko-KR" sz="1800" b="1" dirty="0"/>
              <a:t>, (id: number) =&gt; void </a:t>
            </a:r>
            <a:r>
              <a:rPr kumimoji="1" lang="ko-KR" altLang="en-US" sz="1800" b="1" dirty="0"/>
              <a:t>타입의 함수를 설정해야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 err="1"/>
              <a:t>deletePerson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() =&gt; void </a:t>
            </a:r>
            <a:r>
              <a:rPr kumimoji="1" lang="ko-KR" altLang="en-US" sz="1800" b="1" dirty="0"/>
              <a:t>타입 함수를 반환하는 부분 함수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588EBC-EF92-44E0-B111-DD46DAE0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93" y="2316858"/>
            <a:ext cx="6053492" cy="3384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8F03E-E1FC-4183-BD04-F29C8FF0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61" y="4412907"/>
            <a:ext cx="6204490" cy="14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0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표현식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767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매개변수 기본값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객체를 반환하는 함수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매개변수 비구조화 할당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색인 키 구문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0634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매개변수 기본값 지정하기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함수의 매개변수에는 다음 구문으로 기본 값을 설정할 수 있음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다음 코드 </a:t>
            </a:r>
            <a:r>
              <a:rPr kumimoji="1" lang="en-US" altLang="ko-KR" b="1" dirty="0"/>
              <a:t>03</a:t>
            </a:r>
            <a:r>
              <a:rPr kumimoji="1" lang="ko-KR" altLang="en-US" b="1" dirty="0"/>
              <a:t>번 줄의 </a:t>
            </a:r>
            <a:r>
              <a:rPr kumimoji="1" lang="en-US" altLang="ko-KR" b="1" dirty="0"/>
              <a:t>makePerson </a:t>
            </a:r>
            <a:r>
              <a:rPr kumimoji="1" lang="ko-KR" altLang="en-US" b="1" dirty="0"/>
              <a:t>함수는 </a:t>
            </a:r>
            <a:r>
              <a:rPr kumimoji="1" lang="en-US" altLang="ko-KR" b="1" dirty="0"/>
              <a:t>age </a:t>
            </a:r>
            <a:r>
              <a:rPr kumimoji="1" lang="ko-KR" altLang="en-US" b="1" dirty="0"/>
              <a:t>매개변수의 기본 값을 </a:t>
            </a:r>
            <a:r>
              <a:rPr kumimoji="1" lang="en-US" altLang="ko-KR" b="1" dirty="0"/>
              <a:t>10</a:t>
            </a:r>
            <a:r>
              <a:rPr kumimoji="1" lang="ko-KR" altLang="en-US" b="1" dirty="0"/>
              <a:t>으로 설정하고 있으므로 </a:t>
            </a:r>
            <a:r>
              <a:rPr kumimoji="1" lang="en-US" altLang="ko-KR" b="1" dirty="0"/>
              <a:t>07</a:t>
            </a:r>
            <a:r>
              <a:rPr kumimoji="1" lang="ko-KR" altLang="en-US" b="1" dirty="0"/>
              <a:t>번 줄에서 </a:t>
            </a:r>
            <a:r>
              <a:rPr kumimoji="1" lang="en-US" altLang="ko-KR" b="1" dirty="0"/>
              <a:t>age </a:t>
            </a:r>
            <a:r>
              <a:rPr kumimoji="1" lang="ko-KR" altLang="en-US" b="1" dirty="0"/>
              <a:t>값을 생략해도</a:t>
            </a:r>
            <a:r>
              <a:rPr kumimoji="1" lang="en-US" altLang="ko-KR" b="1" dirty="0"/>
              <a:t>, 10</a:t>
            </a:r>
            <a:r>
              <a:rPr kumimoji="1" lang="ko-KR" altLang="en-US" b="1" dirty="0"/>
              <a:t>이란 값이 설정되고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136C6-B3B3-4613-98AA-0D3D8105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23" y="2305573"/>
            <a:ext cx="3226829" cy="539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F24495-CD3B-4CE2-B661-79FCF13E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75" y="3819146"/>
            <a:ext cx="5975228" cy="21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17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객체 생성 시 값 부분을 생략할 수 있는 타입스크립트 구문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다음 코드의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번 줄은 속성의 이름과 속성에 설정할 값을 가진 매개변수의 이름이 동일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이런 경우 다음처럼 속성에 설정할 부분을 생략하는 단축 구문</a:t>
            </a:r>
            <a:r>
              <a:rPr kumimoji="1" lang="en-US" altLang="ko-KR" b="1" dirty="0"/>
              <a:t>(shorthand syntax)</a:t>
            </a:r>
            <a:r>
              <a:rPr kumimoji="1" lang="ko-KR" altLang="en-US" b="1" dirty="0"/>
              <a:t>을 사용할 수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9BE7B-C0ED-45F5-A8F4-9E7AE616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71" y="3914958"/>
            <a:ext cx="5752977" cy="897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81797-3661-4670-9595-3E2301B1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17" y="2316837"/>
            <a:ext cx="698062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8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객체를 반환하는 화살표 함수 만들기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다음 코드는 </a:t>
            </a:r>
            <a:r>
              <a:rPr kumimoji="1" lang="en-US" altLang="ko-KR" b="1" dirty="0"/>
              <a:t>Person </a:t>
            </a:r>
            <a:r>
              <a:rPr kumimoji="1" lang="ko-KR" altLang="en-US" b="1" dirty="0"/>
              <a:t>타입의 객체를 반환할 의도로 제작된 함수이나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컴파일 오류 발생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컴파일 오류가 난 이유는 컴파일러가 객체를 의미하는 중괄호 </a:t>
            </a:r>
            <a:r>
              <a:rPr kumimoji="1" lang="en-US" altLang="ko-KR" b="1" dirty="0"/>
              <a:t>{}</a:t>
            </a:r>
            <a:r>
              <a:rPr kumimoji="1" lang="ko-KR" altLang="en-US" b="1" dirty="0"/>
              <a:t>를 복합 실행문 </a:t>
            </a:r>
            <a:r>
              <a:rPr kumimoji="1" lang="en-US" altLang="ko-KR" b="1" dirty="0"/>
              <a:t>{}</a:t>
            </a:r>
            <a:r>
              <a:rPr kumimoji="1" lang="ko-KR" altLang="en-US" b="1" dirty="0"/>
              <a:t>로 해석하기 때문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이를 해결하는 방법은 복합 실행문은 소괄호 </a:t>
            </a:r>
            <a:r>
              <a:rPr kumimoji="1" lang="en-US" altLang="ko-KR" b="1" dirty="0"/>
              <a:t>()</a:t>
            </a:r>
            <a:r>
              <a:rPr kumimoji="1" lang="ko-KR" altLang="en-US" b="1" dirty="0"/>
              <a:t>로 감쌀 수 없다는 사실에 착안해 다음처럼 객체를 의미하는 중괄호를 소괄호로 감싸주는 것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83E986-5874-4198-B64D-579DE2C5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76" y="2325795"/>
            <a:ext cx="7570273" cy="316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1272F8-0035-49A1-ACE4-7DEE8D3C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78" y="3795138"/>
            <a:ext cx="7570273" cy="3193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E7F476-AED7-4566-8425-CF14FC53F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78" y="4423560"/>
            <a:ext cx="6882066" cy="1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매개변수에 비구조화 할당문 사용하기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매개변수도 </a:t>
            </a:r>
            <a:r>
              <a:rPr kumimoji="1" lang="en-US" altLang="ko-KR" b="1" dirty="0"/>
              <a:t>'</a:t>
            </a:r>
            <a:r>
              <a:rPr kumimoji="1" lang="ko-KR" altLang="en-US" b="1" dirty="0"/>
              <a:t>변수</a:t>
            </a:r>
            <a:r>
              <a:rPr kumimoji="1" lang="en-US" altLang="ko-KR" b="1" dirty="0"/>
              <a:t>' </a:t>
            </a:r>
            <a:r>
              <a:rPr kumimoji="1" lang="ko-KR" altLang="en-US" b="1" dirty="0"/>
              <a:t>이므로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변수가 객체 타입이면 비구조화 할당 구문을 적용할 수 있음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다음 코드의 </a:t>
            </a:r>
            <a:r>
              <a:rPr kumimoji="1" lang="en-US" altLang="ko-KR" b="1" dirty="0"/>
              <a:t>03</a:t>
            </a:r>
            <a:r>
              <a:rPr kumimoji="1" lang="ko-KR" altLang="en-US" b="1" dirty="0"/>
              <a:t>번 줄은 </a:t>
            </a:r>
            <a:r>
              <a:rPr kumimoji="1" lang="en-US" altLang="ko-KR" b="1" dirty="0"/>
              <a:t>Person </a:t>
            </a:r>
            <a:r>
              <a:rPr kumimoji="1" lang="ko-KR" altLang="en-US" b="1" dirty="0"/>
              <a:t>타입 매개변수에 비구조화 할당 구문을 적용하고 있음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C3B459-1DF5-457A-A4D9-14947C06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61" y="2886589"/>
            <a:ext cx="7570273" cy="22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2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색인 키와 값으로 객체 만들기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색인 키</a:t>
            </a:r>
            <a:r>
              <a:rPr kumimoji="1" lang="en-US" altLang="ko-KR" b="1" dirty="0"/>
              <a:t>(index key) - </a:t>
            </a:r>
            <a:r>
              <a:rPr kumimoji="1" lang="ko-KR" altLang="en-US" b="1" dirty="0"/>
              <a:t>자바스크립트는 다음처럼 객체의 속성이름을 </a:t>
            </a:r>
            <a:r>
              <a:rPr kumimoji="1" lang="en-US" altLang="ko-KR" b="1" dirty="0"/>
              <a:t>[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key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] </a:t>
            </a:r>
            <a:r>
              <a:rPr kumimoji="1" lang="ko-KR" altLang="en-US" b="1" dirty="0"/>
              <a:t>처럼 대괄호 기호 </a:t>
            </a:r>
            <a:r>
              <a:rPr kumimoji="1" lang="en-US" altLang="ko-KR" b="1" dirty="0"/>
              <a:t>[] </a:t>
            </a:r>
            <a:r>
              <a:rPr kumimoji="1" lang="ko-KR" altLang="en-US" b="1" dirty="0"/>
              <a:t>로 감쌀 수 있음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색인 키는 다음처럼 속성 이름을 </a:t>
            </a:r>
            <a:r>
              <a:rPr kumimoji="1" lang="en-US" altLang="ko-KR" b="1" dirty="0"/>
              <a:t>'key' </a:t>
            </a:r>
            <a:r>
              <a:rPr kumimoji="1" lang="ko-KR" altLang="en-US" b="1" dirty="0"/>
              <a:t>가 아닌 </a:t>
            </a:r>
            <a:r>
              <a:rPr kumimoji="1" lang="en-US" altLang="ko-KR" b="1" dirty="0"/>
              <a:t>key</a:t>
            </a:r>
            <a:r>
              <a:rPr kumimoji="1" lang="ko-KR" altLang="en-US" b="1" dirty="0"/>
              <a:t>에 담긴 문자열 값을 설정해 줌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b="1" dirty="0"/>
              <a:t>색인 가능 타입</a:t>
            </a:r>
            <a:r>
              <a:rPr kumimoji="1" lang="en-US" altLang="ko-KR" b="1" dirty="0"/>
              <a:t>(indexable type) - </a:t>
            </a:r>
            <a:r>
              <a:rPr kumimoji="1" lang="ko-KR" altLang="en-US" b="1" dirty="0"/>
              <a:t>타입스크립트는 다음처럼 </a:t>
            </a:r>
            <a:r>
              <a:rPr kumimoji="1" lang="en-US" altLang="ko-KR" b="1" dirty="0"/>
              <a:t>key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value</a:t>
            </a:r>
            <a:r>
              <a:rPr kumimoji="1" lang="ko-KR" altLang="en-US" b="1" dirty="0"/>
              <a:t>의 타입을 설정할 수 있게 하며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이를 색인 가능 타입이라고 함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01481-E3BE-44ED-9B36-CE4E40AB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16" y="2347706"/>
            <a:ext cx="5425756" cy="377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98834C-A24C-4D14-9D58-8A2988FF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16" y="3307483"/>
            <a:ext cx="6901959" cy="904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16CB29-9380-4338-AC15-A2085374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305" y="4834503"/>
            <a:ext cx="2401195" cy="10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04-5</a:t>
            </a:r>
            <a:r>
              <a:rPr kumimoji="1" lang="en-US" altLang="ko-KR" sz="3600" dirty="0"/>
              <a:t> </a:t>
            </a:r>
            <a:r>
              <a:rPr kumimoji="1" lang="ko-KR" altLang="en-US" b="1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구현 기법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21A016-B734-4C6C-9B8E-BF07A55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Record</a:t>
            </a:r>
            <a:r>
              <a:rPr kumimoji="1" lang="ko-KR" altLang="en-US" sz="2000" dirty="0">
                <a:solidFill>
                  <a:srgbClr val="007EC5"/>
                </a:solidFill>
              </a:rPr>
              <a:t> 사전 정의</a:t>
            </a:r>
            <a:r>
              <a:rPr kumimoji="1" lang="en-US" altLang="ko-KR" sz="2000" dirty="0">
                <a:solidFill>
                  <a:srgbClr val="007EC5"/>
                </a:solidFill>
              </a:rPr>
              <a:t>(built-in)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타입스크립트는 다음처럼 구현된 </a:t>
            </a:r>
            <a:r>
              <a:rPr kumimoji="1" lang="en-US" altLang="ko-KR" b="1" dirty="0"/>
              <a:t>Record </a:t>
            </a:r>
            <a:r>
              <a:rPr kumimoji="1" lang="ko-KR" altLang="en-US" b="1" dirty="0"/>
              <a:t>타입을 제공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en-US" altLang="ko-KR" b="1" dirty="0"/>
              <a:t>Record </a:t>
            </a:r>
            <a:r>
              <a:rPr kumimoji="1" lang="ko-KR" altLang="en-US" b="1" dirty="0"/>
              <a:t>타입은 색인 가능 타입을 좀 더 알기 쉽게 구현하게 해주는 도움</a:t>
            </a:r>
            <a:r>
              <a:rPr kumimoji="1" lang="en-US" altLang="ko-KR" b="1" dirty="0"/>
              <a:t>(helper) </a:t>
            </a:r>
            <a:r>
              <a:rPr kumimoji="1" lang="ko-KR" altLang="en-US" b="1" dirty="0"/>
              <a:t>타입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{ [key: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string]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number } </a:t>
            </a:r>
            <a:r>
              <a:rPr kumimoji="1" lang="ko-KR" altLang="en-US" b="1" dirty="0"/>
              <a:t>는 키 속성의 타입은 </a:t>
            </a:r>
            <a:r>
              <a:rPr kumimoji="1" lang="en-US" altLang="ko-KR" b="1" dirty="0"/>
              <a:t>string</a:t>
            </a:r>
            <a:r>
              <a:rPr kumimoji="1" lang="ko-KR" altLang="en-US" b="1" dirty="0"/>
              <a:t>이고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값의 타입은 </a:t>
            </a:r>
            <a:r>
              <a:rPr kumimoji="1" lang="en-US" altLang="ko-KR" b="1" dirty="0"/>
              <a:t>number</a:t>
            </a:r>
            <a:r>
              <a:rPr kumimoji="1" lang="ko-KR" altLang="en-US" b="1" dirty="0"/>
              <a:t>인 객체의 타입</a:t>
            </a:r>
            <a:endParaRPr kumimoji="1" lang="en-US" altLang="ko-KR" b="1" dirty="0"/>
          </a:p>
          <a:p>
            <a:pPr lvl="1"/>
            <a:r>
              <a:rPr kumimoji="1" lang="en-US" altLang="ko-KR" b="1" dirty="0"/>
              <a:t>Record </a:t>
            </a:r>
            <a:r>
              <a:rPr kumimoji="1" lang="ko-KR" altLang="en-US" b="1" dirty="0"/>
              <a:t>타입은 </a:t>
            </a:r>
            <a:r>
              <a:rPr kumimoji="1" lang="en-US" altLang="ko-KR" b="1" dirty="0"/>
              <a:t>Record&lt;</a:t>
            </a:r>
            <a:r>
              <a:rPr kumimoji="1" lang="ko-KR" altLang="en-US" b="1" dirty="0"/>
              <a:t>키 타입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값 타입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형태로 사용하는 타입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즉</a:t>
            </a:r>
            <a:r>
              <a:rPr kumimoji="1" lang="en-US" altLang="ko-KR" b="1" dirty="0"/>
              <a:t>, { [key: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string]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number } 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Record&lt;string, number&gt;</a:t>
            </a:r>
            <a:r>
              <a:rPr kumimoji="1" lang="ko-KR" altLang="en-US" b="1" dirty="0"/>
              <a:t>는 같은 타입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5D9C3-C204-4584-B0FF-0052C9E4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70" y="2303161"/>
            <a:ext cx="5506191" cy="1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5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선언문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표현식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63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클래스 속성과 메서드 초기화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constructor </a:t>
            </a:r>
            <a:r>
              <a:rPr kumimoji="1" lang="ko-KR" altLang="en-US" sz="1800" b="1" dirty="0"/>
              <a:t>키워드와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클래스 메서드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메서드 단축 구문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static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메서드 체인 구현</a:t>
            </a:r>
            <a:endParaRPr kumimoji="1" lang="en-US" altLang="ko-KR" sz="1800" b="1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5629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클래스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class</a:t>
            </a:r>
            <a:r>
              <a:rPr kumimoji="1" lang="ko-KR" altLang="en-US" sz="1800" b="1" dirty="0"/>
              <a:t> 키워드 </a:t>
            </a:r>
            <a:r>
              <a:rPr kumimoji="1" lang="en-US" altLang="ko-KR" sz="1800" b="1" dirty="0"/>
              <a:t>- esnext</a:t>
            </a:r>
            <a:r>
              <a:rPr kumimoji="1" lang="ko-KR" altLang="en-US" sz="1800" b="1" dirty="0"/>
              <a:t>에서 새로 생긴 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자바스크립트는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프로토타입 기반 객체 지향 언어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객체는 클래스 없이도 만들 수 있다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일반 객체지향 언어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-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객체는 반드시 클래스의 인스턴스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(instance)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여야 한다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class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키워드는 자바스크립트를 일반 객체지향 언어 처럼 객체를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클래스의 인스턴스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로 만들 수 있게 해줌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클래스는 값을 보관하는 속성</a:t>
            </a:r>
            <a:r>
              <a:rPr kumimoji="1" lang="en-US" altLang="ko-KR" sz="1800" b="1" dirty="0"/>
              <a:t>(property)</a:t>
            </a:r>
            <a:r>
              <a:rPr kumimoji="1" lang="ko-KR" altLang="en-US" sz="1800" b="1" dirty="0"/>
              <a:t>과 함수 표현식을 보관하는 메서드</a:t>
            </a:r>
            <a:r>
              <a:rPr kumimoji="1" lang="en-US" altLang="ko-KR" sz="1800" b="1" dirty="0"/>
              <a:t>(method)</a:t>
            </a:r>
            <a:r>
              <a:rPr kumimoji="1" lang="ko-KR" altLang="en-US" sz="1800" b="1" dirty="0"/>
              <a:t>를 가질 수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클래스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name 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age</a:t>
            </a:r>
            <a:r>
              <a:rPr kumimoji="1" lang="ko-KR" altLang="en-US" sz="1800" b="1" dirty="0"/>
              <a:t>라는 두 개의 속성과 </a:t>
            </a:r>
            <a:r>
              <a:rPr kumimoji="1" lang="en-US" altLang="ko-KR" sz="1800" b="1" dirty="0"/>
              <a:t>toString</a:t>
            </a:r>
            <a:r>
              <a:rPr kumimoji="1" lang="ko-KR" altLang="en-US" sz="1800" b="1" dirty="0"/>
              <a:t>이라는 </a:t>
            </a:r>
            <a:r>
              <a:rPr kumimoji="1" lang="en-US" altLang="ko-KR" sz="1800" b="1" dirty="0"/>
              <a:t>1</a:t>
            </a:r>
            <a:r>
              <a:rPr kumimoji="1" lang="ko-KR" altLang="en-US" sz="1800" b="1" dirty="0"/>
              <a:t>개의 메서드를 가지고 있음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7894B-E670-491A-A68D-F54C8BD8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97" y="5062554"/>
            <a:ext cx="3519585" cy="10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9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타입스크립트 클래스 구현 원칙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클래스의 속성과 메서드는 반드시 초기 값이 설정되어 있어야 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다음 오류 메시지는 앞 클래스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가 </a:t>
            </a:r>
            <a:r>
              <a:rPr kumimoji="1" lang="en-US" altLang="ko-KR" sz="1800" b="1" dirty="0"/>
              <a:t>name, age </a:t>
            </a:r>
            <a:r>
              <a:rPr kumimoji="1" lang="ko-KR" altLang="en-US" sz="1800" b="1" dirty="0"/>
              <a:t>두 속성과 </a:t>
            </a:r>
            <a:r>
              <a:rPr kumimoji="1" lang="en-US" altLang="ko-KR" sz="1800" b="1" dirty="0"/>
              <a:t>toString </a:t>
            </a:r>
            <a:r>
              <a:rPr kumimoji="1" lang="ko-KR" altLang="en-US" sz="1800" b="1" dirty="0"/>
              <a:t>메서드에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초기 값을 설정하지 않아서 생긴 오류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 err="1">
                <a:solidFill>
                  <a:schemeClr val="accent2"/>
                </a:solidFill>
              </a:rPr>
              <a:t>TS2564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오류가 발생하지 않도록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name, age, toString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에 초기 값을 설정</a:t>
            </a:r>
            <a:r>
              <a:rPr kumimoji="1" lang="ko-KR" altLang="en-US" sz="1800" b="1" dirty="0"/>
              <a:t>한 예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DC6BF-5A51-4602-81C4-848F3BA0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33" y="2934307"/>
            <a:ext cx="7570273" cy="16251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7E3278-4C65-4E9A-8BF9-0C63C38E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73" y="5212653"/>
            <a:ext cx="4110422" cy="10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5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클래스 생성자</a:t>
            </a:r>
            <a:r>
              <a:rPr kumimoji="1" lang="en-US" altLang="ko-KR" sz="2000" dirty="0">
                <a:solidFill>
                  <a:srgbClr val="007EC5"/>
                </a:solidFill>
              </a:rPr>
              <a:t>(class constructor)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constructor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에서 새로 생긴 키워드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>
                <a:solidFill>
                  <a:schemeClr val="accent2"/>
                </a:solidFill>
              </a:rPr>
              <a:t>constructor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는 메서드로서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,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클래스가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new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연산자로 인스턴스화 될 때 자동으로 호출됨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타입스크립트에서는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constructor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매개변수 앞에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public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을 붙이면 자동으로 해당 매개변수는 클래스의 속성이 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앞 </a:t>
            </a:r>
            <a:r>
              <a:rPr kumimoji="1" lang="en-US" altLang="ko-KR" sz="1800" b="1" dirty="0"/>
              <a:t>A </a:t>
            </a:r>
            <a:r>
              <a:rPr kumimoji="1" lang="ko-KR" altLang="en-US" sz="1800" b="1" dirty="0"/>
              <a:t>클래스의 </a:t>
            </a:r>
            <a:r>
              <a:rPr kumimoji="1" lang="en-US" altLang="ko-KR" sz="1800" b="1" dirty="0"/>
              <a:t>name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age </a:t>
            </a:r>
            <a:r>
              <a:rPr kumimoji="1" lang="ko-KR" altLang="en-US" sz="1800" b="1" dirty="0"/>
              <a:t>속성을 생성자를 사용하여 구현한 예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E4B7B6-68FF-4809-A6B6-64F89C55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66" y="4447903"/>
            <a:ext cx="6980620" cy="9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4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 메서드</a:t>
            </a:r>
            <a:r>
              <a:rPr kumimoji="1" lang="en-US" altLang="ko-KR" sz="2000" dirty="0">
                <a:solidFill>
                  <a:srgbClr val="007EC5"/>
                </a:solidFill>
              </a:rPr>
              <a:t>(method) </a:t>
            </a:r>
            <a:r>
              <a:rPr kumimoji="1" lang="ko-KR" altLang="en-US" sz="2000" dirty="0">
                <a:solidFill>
                  <a:srgbClr val="007EC5"/>
                </a:solidFill>
              </a:rPr>
              <a:t>구문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toString</a:t>
            </a:r>
            <a:r>
              <a:rPr kumimoji="1" lang="ko-KR" altLang="en-US" sz="1800" b="1" dirty="0"/>
              <a:t>은 타입 주석만 있고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함수 표현식으로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아직 초기화 되지 않은 메서드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toString </a:t>
            </a:r>
            <a:r>
              <a:rPr kumimoji="1" lang="ko-KR" altLang="en-US" sz="1800" b="1" dirty="0"/>
              <a:t>메서드에 </a:t>
            </a:r>
            <a:r>
              <a:rPr kumimoji="1" lang="en-US" altLang="ko-KR" sz="1800" b="1" dirty="0" err="1"/>
              <a:t>ToStringType</a:t>
            </a:r>
            <a:r>
              <a:rPr kumimoji="1" lang="ko-KR" altLang="en-US" sz="1800" b="1" dirty="0"/>
              <a:t>에 맞는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함수 표현식을 설정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즉 초기화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)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한 것</a:t>
            </a:r>
            <a:endParaRPr kumimoji="1" lang="en-US" altLang="ko-KR" sz="1800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874E3-BAF4-4C6E-AFB6-0DEF02DC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13" y="2598770"/>
            <a:ext cx="7356649" cy="1259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8BF1E6-542A-41E1-B9D7-9330CC97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15" y="4732551"/>
            <a:ext cx="7199211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49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메서드 단축 구문</a:t>
            </a:r>
            <a:r>
              <a:rPr kumimoji="1" lang="en-US" altLang="ko-KR" sz="2000" dirty="0">
                <a:solidFill>
                  <a:srgbClr val="007EC5"/>
                </a:solidFill>
              </a:rPr>
              <a:t>(shorthand syntax)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esnext</a:t>
            </a:r>
            <a:r>
              <a:rPr kumimoji="1" lang="ko-KR" altLang="en-US" sz="1800" b="1" dirty="0"/>
              <a:t>는 메서드를 다음처럼 </a:t>
            </a:r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키워드 없는 함수 형태로 구현할 수 있게 하는 구문 제공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09C3D-5D8D-4284-8382-907F1FCC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60" y="2980106"/>
            <a:ext cx="6590277" cy="8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함수와 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67275" y="3910149"/>
            <a:ext cx="3183799" cy="1987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함수 선언문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04-2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표현식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04-3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화살표 함수와 표현식 문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04-4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일등 함수 살펴보기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04-5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구현 기법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04-6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 메서드</a:t>
            </a:r>
          </a:p>
          <a:p>
            <a:pPr algn="l"/>
            <a:endParaRPr kumimoji="1" lang="en-US" altLang="ko-KR" dirty="0"/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new </a:t>
            </a:r>
            <a:r>
              <a:rPr kumimoji="1" lang="ko-KR" altLang="en-US" sz="2000" dirty="0">
                <a:solidFill>
                  <a:srgbClr val="007EC5"/>
                </a:solidFill>
              </a:rPr>
              <a:t>연산자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클래스는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통해 인스턴스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화 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코드는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통해 만들어진 인스턴스 값을 변수 </a:t>
            </a:r>
            <a:r>
              <a:rPr kumimoji="1" lang="en-US" altLang="ko-KR" sz="1800" b="1" dirty="0"/>
              <a:t>a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b</a:t>
            </a:r>
            <a:r>
              <a:rPr kumimoji="1" lang="ko-KR" altLang="en-US" sz="1800" b="1" dirty="0"/>
              <a:t>에 설정하고 있음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39E3FC-0941-42C5-9E3E-C0B30162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52" y="3181873"/>
            <a:ext cx="7628587" cy="16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5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this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는 자바스크립트 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클래스가 </a:t>
            </a:r>
            <a:r>
              <a:rPr kumimoji="1" lang="en-US" altLang="ko-KR" sz="1800" b="1" dirty="0"/>
              <a:t>new </a:t>
            </a:r>
            <a:r>
              <a:rPr kumimoji="1" lang="ko-KR" altLang="en-US" sz="1800" b="1" dirty="0"/>
              <a:t>연산자를 통해 인스턴스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객체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화 될 때의 인스턴스 값을 의미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코드에서 </a:t>
            </a:r>
            <a:r>
              <a:rPr kumimoji="1" lang="en-US" altLang="ko-KR" sz="1800" b="1" dirty="0"/>
              <a:t>toString</a:t>
            </a:r>
            <a:r>
              <a:rPr kumimoji="1" lang="ko-KR" altLang="en-US" sz="1800" b="1" dirty="0"/>
              <a:t>에서 사용된 </a:t>
            </a:r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a </a:t>
            </a:r>
            <a:r>
              <a:rPr kumimoji="1" lang="ko-KR" altLang="en-US" sz="1800" b="1" dirty="0"/>
              <a:t>인스턴스의 경우는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를</a:t>
            </a:r>
            <a:r>
              <a:rPr kumimoji="1" lang="en-US" altLang="ko-KR" sz="1800" b="1" dirty="0"/>
              <a:t>, b </a:t>
            </a:r>
            <a:r>
              <a:rPr kumimoji="1" lang="ko-KR" altLang="en-US" sz="1800" b="1" dirty="0"/>
              <a:t>인스턴스의 경우는 </a:t>
            </a:r>
            <a:r>
              <a:rPr kumimoji="1" lang="en-US" altLang="ko-KR" sz="1800" b="1" dirty="0"/>
              <a:t>b </a:t>
            </a:r>
            <a:r>
              <a:rPr kumimoji="1" lang="ko-KR" altLang="en-US" sz="1800" b="1" dirty="0"/>
              <a:t>값을 의미</a:t>
            </a:r>
            <a:endParaRPr kumimoji="1" lang="en-US" altLang="ko-KR" sz="1800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는 클래스가 인스턴스화 되었을 때의 값을 의미함으로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의 경우 </a:t>
            </a:r>
            <a:r>
              <a:rPr kumimoji="1" lang="en-US" altLang="ko-KR" sz="1800" b="1" dirty="0" err="1"/>
              <a:t>this.name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'Jack'</a:t>
            </a:r>
            <a:r>
              <a:rPr kumimoji="1" lang="ko-KR" altLang="en-US" sz="1800" b="1" dirty="0"/>
              <a:t>을 </a:t>
            </a:r>
            <a:r>
              <a:rPr kumimoji="1" lang="en-US" altLang="ko-KR" sz="1800" b="1" dirty="0"/>
              <a:t>b</a:t>
            </a:r>
            <a:r>
              <a:rPr kumimoji="1" lang="ko-KR" altLang="en-US" sz="1800" b="1" dirty="0"/>
              <a:t>의 경우 </a:t>
            </a:r>
            <a:r>
              <a:rPr kumimoji="1" lang="en-US" altLang="ko-KR" sz="1800" b="1" dirty="0" err="1"/>
              <a:t>this.name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'Jane'</a:t>
            </a:r>
            <a:r>
              <a:rPr kumimoji="1" lang="ko-KR" altLang="en-US" sz="1800" b="1" dirty="0"/>
              <a:t>이 되고 있음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C17D2-A2E1-4B9E-8B19-6A231D89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87" y="3110221"/>
            <a:ext cx="7457902" cy="18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6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225631" cy="4581461"/>
          </a:xfrm>
        </p:spPr>
        <p:txBody>
          <a:bodyPr/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정적 메서드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(static method)</a:t>
            </a:r>
          </a:p>
          <a:p>
            <a:pPr lvl="1"/>
            <a:r>
              <a:rPr kumimoji="1" lang="en-US" altLang="ko-KR" sz="1800" b="1" dirty="0"/>
              <a:t>static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esnext </a:t>
            </a:r>
            <a:r>
              <a:rPr kumimoji="1" lang="ko-KR" altLang="en-US" sz="1800" b="1" dirty="0"/>
              <a:t>키워드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메서드 이름 앞에 </a:t>
            </a:r>
            <a:r>
              <a:rPr kumimoji="1" lang="en-US" altLang="ko-KR" sz="1800" b="1" dirty="0"/>
              <a:t>static</a:t>
            </a:r>
            <a:r>
              <a:rPr kumimoji="1" lang="ko-KR" altLang="en-US" sz="1800" b="1" dirty="0"/>
              <a:t>을 붙이면 해당 메서드는 정적 메서드로 바뀜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클래스 </a:t>
            </a:r>
            <a:r>
              <a:rPr kumimoji="1" lang="en-US" altLang="ko-KR" sz="1800" b="1" dirty="0"/>
              <a:t>A</a:t>
            </a:r>
            <a:r>
              <a:rPr kumimoji="1" lang="ko-KR" altLang="en-US" sz="1800" b="1" dirty="0"/>
              <a:t>의 </a:t>
            </a:r>
            <a:r>
              <a:rPr kumimoji="1" lang="en-US" altLang="ko-KR" sz="1800" b="1" dirty="0" err="1"/>
              <a:t>getKeys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static</a:t>
            </a:r>
            <a:r>
              <a:rPr kumimoji="1" lang="ko-KR" altLang="en-US" sz="1800" b="1" dirty="0"/>
              <a:t>을 붙이고 있으므로 정적 메서드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정적 메서드는 </a:t>
            </a:r>
            <a:r>
              <a:rPr kumimoji="1" lang="en-US" altLang="ko-KR" sz="1800" b="1" dirty="0"/>
              <a:t>'</a:t>
            </a:r>
            <a:r>
              <a:rPr kumimoji="1" lang="ko-KR" altLang="en-US" sz="1800" b="1" dirty="0"/>
              <a:t>클래스</a:t>
            </a:r>
            <a:r>
              <a:rPr kumimoji="1" lang="en-US" altLang="ko-KR" sz="1800" b="1" dirty="0"/>
              <a:t>_</a:t>
            </a:r>
            <a:r>
              <a:rPr kumimoji="1" lang="ko-KR" altLang="en-US" sz="1800" b="1" dirty="0"/>
              <a:t>이름</a:t>
            </a:r>
            <a:r>
              <a:rPr kumimoji="1" lang="en-US" altLang="ko-KR" sz="1800" b="1" dirty="0"/>
              <a:t>.</a:t>
            </a:r>
            <a:r>
              <a:rPr kumimoji="1" lang="ko-KR" altLang="en-US" sz="1800" b="1" dirty="0"/>
              <a:t>메서드</a:t>
            </a:r>
            <a:r>
              <a:rPr kumimoji="1" lang="en-US" altLang="ko-KR" sz="1800" b="1" dirty="0"/>
              <a:t>_</a:t>
            </a:r>
            <a:r>
              <a:rPr kumimoji="1" lang="ko-KR" altLang="en-US" sz="1800" b="1" dirty="0"/>
              <a:t>이름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형태로 호출</a:t>
            </a:r>
            <a:endParaRPr kumimoji="1" lang="en-US" altLang="ko-KR" sz="1800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정적 메서드의 몸통 안에서는 </a:t>
            </a:r>
            <a:r>
              <a:rPr kumimoji="1" lang="en-US" altLang="ko-KR" sz="1800" b="1" dirty="0"/>
              <a:t>this </a:t>
            </a:r>
            <a:r>
              <a:rPr kumimoji="1" lang="ko-KR" altLang="en-US" sz="1800" b="1" dirty="0"/>
              <a:t>키워드를 사용할 수 없음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9EED0-A4C0-455C-89EB-265316D4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23" y="1732907"/>
            <a:ext cx="4478720" cy="20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6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function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키워드로 만든 함수와 </a:t>
            </a:r>
            <a:r>
              <a:rPr kumimoji="1" lang="en-US" altLang="ko-KR" sz="2000" dirty="0">
                <a:solidFill>
                  <a:srgbClr val="007EC5"/>
                </a:solidFill>
              </a:rPr>
              <a:t>this </a:t>
            </a:r>
            <a:r>
              <a:rPr kumimoji="1" lang="ko-KR" altLang="en-US" sz="2000" dirty="0">
                <a:solidFill>
                  <a:srgbClr val="007EC5"/>
                </a:solidFill>
              </a:rPr>
              <a:t>값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900" b="1" dirty="0"/>
              <a:t>function </a:t>
            </a:r>
            <a:r>
              <a:rPr kumimoji="1" lang="ko-KR" altLang="en-US" sz="1900" b="1" dirty="0"/>
              <a:t>키워드로 만든 함수는 </a:t>
            </a:r>
            <a:r>
              <a:rPr kumimoji="1" lang="en-US" altLang="ko-KR" sz="1900" b="1" dirty="0"/>
              <a:t>Function </a:t>
            </a:r>
            <a:r>
              <a:rPr kumimoji="1" lang="ko-KR" altLang="en-US" sz="1900" b="1" dirty="0"/>
              <a:t>클래스의 인스턴스 임으로 </a:t>
            </a:r>
            <a:r>
              <a:rPr kumimoji="1" lang="en-US" altLang="ko-KR" sz="1900" b="1" dirty="0"/>
              <a:t>this </a:t>
            </a:r>
            <a:r>
              <a:rPr kumimoji="1" lang="ko-KR" altLang="en-US" sz="1900" b="1" dirty="0"/>
              <a:t>값이 존재</a:t>
            </a:r>
            <a:endParaRPr kumimoji="1" lang="en-US" altLang="ko-KR" sz="1900" b="1" dirty="0"/>
          </a:p>
          <a:p>
            <a:pPr lvl="1"/>
            <a:r>
              <a:rPr kumimoji="1" lang="ko-KR" altLang="en-US" sz="1900" b="1" dirty="0"/>
              <a:t>다음 코드의 </a:t>
            </a:r>
            <a:r>
              <a:rPr kumimoji="1" lang="en-US" altLang="ko-KR" sz="1900" b="1" dirty="0"/>
              <a:t>toString</a:t>
            </a:r>
            <a:r>
              <a:rPr kumimoji="1" lang="ko-KR" altLang="en-US" sz="1900" b="1" dirty="0"/>
              <a:t>은 </a:t>
            </a:r>
            <a:r>
              <a:rPr kumimoji="1" lang="en-US" altLang="ko-KR" sz="1900" b="1" dirty="0"/>
              <a:t>function </a:t>
            </a:r>
            <a:r>
              <a:rPr kumimoji="1" lang="ko-KR" altLang="en-US" sz="1900" b="1" dirty="0"/>
              <a:t>키워드를 사용한 함수 표현식을 설정하고 있음</a:t>
            </a:r>
            <a:endParaRPr kumimoji="1" lang="en-US" altLang="ko-KR" sz="19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900" b="1" dirty="0"/>
              <a:t>이 경우 타입스크립트는 다음과 같은 오류를 발생</a:t>
            </a:r>
            <a:endParaRPr kumimoji="1" lang="en-US" altLang="ko-KR" sz="19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900" b="1" dirty="0"/>
              <a:t>이 오류의 의미는 </a:t>
            </a:r>
            <a:r>
              <a:rPr kumimoji="1" lang="en-US" altLang="ko-KR" sz="1900" b="1" dirty="0"/>
              <a:t>function</a:t>
            </a:r>
            <a:r>
              <a:rPr kumimoji="1" lang="ko-KR" altLang="en-US" sz="1900" b="1" dirty="0"/>
              <a:t>으로 만든 자체적으로 </a:t>
            </a:r>
            <a:r>
              <a:rPr kumimoji="1" lang="en-US" altLang="ko-KR" sz="1900" b="1" dirty="0"/>
              <a:t>this</a:t>
            </a:r>
            <a:r>
              <a:rPr kumimoji="1" lang="ko-KR" altLang="en-US" sz="1900" b="1" dirty="0"/>
              <a:t>를 가지므로</a:t>
            </a:r>
            <a:r>
              <a:rPr kumimoji="1" lang="en-US" altLang="ko-KR" sz="1900" b="1" dirty="0"/>
              <a:t>, </a:t>
            </a:r>
            <a:r>
              <a:rPr kumimoji="1" lang="ko-KR" altLang="en-US" sz="1900" b="1" dirty="0"/>
              <a:t>클래스의 </a:t>
            </a:r>
            <a:r>
              <a:rPr kumimoji="1" lang="en-US" altLang="ko-KR" sz="1900" b="1" dirty="0"/>
              <a:t>this(outer</a:t>
            </a:r>
            <a:r>
              <a:rPr kumimoji="1" lang="ko-KR" altLang="en-US" sz="1900" b="1" dirty="0"/>
              <a:t> </a:t>
            </a:r>
            <a:r>
              <a:rPr kumimoji="1" lang="en-US" altLang="ko-KR" sz="1900" b="1" dirty="0"/>
              <a:t>this)</a:t>
            </a:r>
            <a:r>
              <a:rPr kumimoji="1" lang="ko-KR" altLang="en-US" sz="1900" b="1" dirty="0"/>
              <a:t>와 </a:t>
            </a:r>
            <a:r>
              <a:rPr kumimoji="1" lang="en-US" altLang="ko-KR" sz="1900" b="1" dirty="0"/>
              <a:t>toString</a:t>
            </a:r>
            <a:r>
              <a:rPr kumimoji="1" lang="ko-KR" altLang="en-US" sz="1900" b="1" dirty="0"/>
              <a:t>에 설정된 </a:t>
            </a:r>
            <a:r>
              <a:rPr kumimoji="1" lang="en-US" altLang="ko-KR" sz="1900" b="1" dirty="0"/>
              <a:t>function</a:t>
            </a:r>
            <a:r>
              <a:rPr kumimoji="1" lang="ko-KR" altLang="en-US" sz="1900" b="1" dirty="0"/>
              <a:t>의 자체적 </a:t>
            </a:r>
            <a:r>
              <a:rPr kumimoji="1" lang="en-US" altLang="ko-KR" sz="1900" b="1" dirty="0"/>
              <a:t>this </a:t>
            </a:r>
            <a:r>
              <a:rPr kumimoji="1" lang="ko-KR" altLang="en-US" sz="1900" b="1" dirty="0"/>
              <a:t>두 개가 존재하기 때문</a:t>
            </a:r>
            <a:r>
              <a:rPr kumimoji="1" lang="en-US" altLang="ko-KR" sz="1900" b="1" dirty="0"/>
              <a:t>. </a:t>
            </a:r>
          </a:p>
          <a:p>
            <a:pPr lvl="1"/>
            <a:r>
              <a:rPr kumimoji="1" lang="ko-KR" altLang="en-US" sz="1900" b="1" dirty="0">
                <a:solidFill>
                  <a:schemeClr val="accent2"/>
                </a:solidFill>
              </a:rPr>
              <a:t>이 오류는 타입스크립트 버전 </a:t>
            </a:r>
            <a:r>
              <a:rPr kumimoji="1" lang="en-US" altLang="ko-KR" sz="1900" b="1" dirty="0">
                <a:solidFill>
                  <a:schemeClr val="accent2"/>
                </a:solidFill>
              </a:rPr>
              <a:t>4</a:t>
            </a:r>
            <a:r>
              <a:rPr kumimoji="1" lang="ko-KR" altLang="en-US" sz="1900" b="1" dirty="0">
                <a:solidFill>
                  <a:schemeClr val="accent2"/>
                </a:solidFill>
              </a:rPr>
              <a:t>이상에서만 발생</a:t>
            </a:r>
            <a:endParaRPr kumimoji="1" lang="en-US" altLang="ko-KR" sz="19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05FC2-1CF7-4C05-88F3-99518C87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86" y="2586706"/>
            <a:ext cx="4991649" cy="12715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279C41-0C71-4378-A8D8-6C85A466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89" y="4375488"/>
            <a:ext cx="5589050" cy="6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2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교재의 </a:t>
            </a:r>
            <a:r>
              <a:rPr kumimoji="1" lang="en-US" altLang="ko-KR" sz="2000" b="1" dirty="0" err="1">
                <a:solidFill>
                  <a:srgbClr val="007EC5"/>
                </a:solidFill>
              </a:rPr>
              <a:t>A.ts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파일의 컴파일 오류 원인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교재의 </a:t>
            </a:r>
            <a:r>
              <a:rPr kumimoji="1" lang="en-US" altLang="ko-KR" sz="1800" b="1" dirty="0" err="1"/>
              <a:t>A.ts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파일은 타입스크립트 버전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을 대상으로 </a:t>
            </a:r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키워드로 만든 함수 표현식을 </a:t>
            </a:r>
            <a:r>
              <a:rPr kumimoji="1" lang="en-US" altLang="ko-KR" sz="1800" b="1" dirty="0"/>
              <a:t>method</a:t>
            </a:r>
            <a:r>
              <a:rPr kumimoji="1" lang="ko-KR" altLang="en-US" sz="1800" b="1" dirty="0"/>
              <a:t>에 설정하고 있는 코드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이 코드는 타입스크립트 버전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4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를 대상으로 할 때는 잘못 구현된 것 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093744-3C47-48E1-A811-283DECAF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49" y="2891566"/>
            <a:ext cx="5687658" cy="16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5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화살표 함수와 </a:t>
            </a:r>
            <a:r>
              <a:rPr kumimoji="1" lang="en-US" altLang="ko-KR" sz="2000" dirty="0">
                <a:solidFill>
                  <a:srgbClr val="007EC5"/>
                </a:solidFill>
              </a:rPr>
              <a:t>this </a:t>
            </a:r>
            <a:r>
              <a:rPr kumimoji="1" lang="ko-KR" altLang="en-US" sz="2000" dirty="0">
                <a:solidFill>
                  <a:srgbClr val="007EC5"/>
                </a:solidFill>
              </a:rPr>
              <a:t>값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화살표 함수는 </a:t>
            </a:r>
            <a:r>
              <a:rPr kumimoji="1" lang="en-US" altLang="ko-KR" b="1" dirty="0"/>
              <a:t>Function </a:t>
            </a:r>
            <a:r>
              <a:rPr kumimoji="1" lang="ko-KR" altLang="en-US" b="1" dirty="0"/>
              <a:t>클래스의 인스턴스가 아니므로 </a:t>
            </a:r>
            <a:r>
              <a:rPr kumimoji="1" lang="en-US" altLang="ko-KR" b="1" dirty="0"/>
              <a:t>this </a:t>
            </a:r>
            <a:r>
              <a:rPr kumimoji="1" lang="ko-KR" altLang="en-US" b="1" dirty="0"/>
              <a:t>값이 존재하지 않음</a:t>
            </a:r>
            <a:endParaRPr kumimoji="1" lang="en-US" altLang="ko-KR" b="1" dirty="0"/>
          </a:p>
          <a:p>
            <a:pPr lvl="1"/>
            <a:r>
              <a:rPr kumimoji="1" lang="ko-KR" altLang="en-US" b="1" dirty="0"/>
              <a:t>다음 코드의 </a:t>
            </a:r>
            <a:r>
              <a:rPr kumimoji="1" lang="en-US" altLang="ko-KR" b="1" dirty="0"/>
              <a:t>toString</a:t>
            </a:r>
            <a:r>
              <a:rPr kumimoji="1" lang="ko-KR" altLang="en-US" b="1" dirty="0"/>
              <a:t>은 화살표 함수 방식의 함수 표현식을 설정하고 있음</a:t>
            </a:r>
            <a:endParaRPr kumimoji="1" lang="en-US" altLang="ko-KR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화살표 함수는 자체 </a:t>
            </a:r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를 가지지 않으므로 정상적으로 컴파일 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F6BCE-DE3A-48B1-B6F9-6F3D6B44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6" y="2566405"/>
            <a:ext cx="5775113" cy="14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9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메서드 체인</a:t>
            </a:r>
            <a:r>
              <a:rPr kumimoji="1" lang="en-US" altLang="ko-KR" sz="2000" dirty="0">
                <a:solidFill>
                  <a:srgbClr val="007EC5"/>
                </a:solidFill>
              </a:rPr>
              <a:t>(method chain)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jQuery</a:t>
            </a:r>
            <a:r>
              <a:rPr kumimoji="1" lang="ko-KR" altLang="en-US" sz="1800" b="1" dirty="0"/>
              <a:t> 라이브러리는 다음처럼 여러 개의 메서드를 연속해서 호출할 수 있는데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이런 방식으로 메서드를 연속적으로 호출하는 코드를 메서드 체인이라고 함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메서드 체인 형태의 코드는 메서드가 </a:t>
            </a:r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를 반환하게 하는 방식으로 쉽게 구현 가능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AB3F9-466B-4FC3-B4D6-8F5D438C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7" y="2705619"/>
            <a:ext cx="5204563" cy="3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65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04-6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클래스 메서드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E2E13A-1DEF-4555-BC55-74891825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메서드 체인</a:t>
            </a:r>
            <a:r>
              <a:rPr kumimoji="1" lang="en-US" altLang="ko-KR" sz="2000" dirty="0">
                <a:solidFill>
                  <a:srgbClr val="007EC5"/>
                </a:solidFill>
              </a:rPr>
              <a:t>(method chain) </a:t>
            </a:r>
            <a:r>
              <a:rPr kumimoji="1" lang="ko-KR" altLang="en-US" sz="2000" dirty="0">
                <a:solidFill>
                  <a:srgbClr val="007EC5"/>
                </a:solidFill>
              </a:rPr>
              <a:t>구현 예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calculator </a:t>
            </a:r>
            <a:r>
              <a:rPr kumimoji="1" lang="ko-KR" altLang="en-US" sz="1800" b="1" dirty="0"/>
              <a:t>클래스의 </a:t>
            </a:r>
            <a:r>
              <a:rPr kumimoji="1" lang="en-US" altLang="ko-KR" sz="1800" b="1" dirty="0"/>
              <a:t>add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multiply </a:t>
            </a:r>
            <a:r>
              <a:rPr kumimoji="1" lang="ko-KR" altLang="en-US" sz="1800" b="1" dirty="0"/>
              <a:t>메서드는 모두 </a:t>
            </a:r>
            <a:r>
              <a:rPr kumimoji="1" lang="en-US" altLang="ko-KR" sz="1800" b="1" dirty="0"/>
              <a:t>this</a:t>
            </a:r>
            <a:r>
              <a:rPr kumimoji="1" lang="ko-KR" altLang="en-US" sz="1800" b="1" dirty="0"/>
              <a:t>를 반환하는 형태로 구현되어 있음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그리고 이런 구현을 했으므로 다음 </a:t>
            </a:r>
            <a:r>
              <a:rPr kumimoji="1" lang="en-US" altLang="ko-KR" sz="1800" b="1" dirty="0"/>
              <a:t>04</a:t>
            </a:r>
            <a:r>
              <a:rPr kumimoji="1" lang="ko-KR" altLang="en-US" sz="1800" b="1" dirty="0"/>
              <a:t>번 줄처럼 </a:t>
            </a:r>
            <a:endParaRPr kumimoji="1" lang="en-US" altLang="ko-KR" sz="1800" b="1" dirty="0"/>
          </a:p>
          <a:p>
            <a:pPr marL="457200" lvl="1" indent="0">
              <a:buNone/>
            </a:pPr>
            <a:r>
              <a:rPr kumimoji="1" lang="en-US" altLang="ko-KR" sz="1800" b="1" dirty="0"/>
              <a:t>   </a:t>
            </a:r>
            <a:r>
              <a:rPr kumimoji="1" lang="ko-KR" altLang="en-US" sz="1800" b="1" dirty="0"/>
              <a:t>연속적으로 메서드를 호출하는 것이 가능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764CA-2C64-4308-BFDF-318EA9C1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36" y="2349437"/>
            <a:ext cx="4730376" cy="2649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A0C8FD-5F99-4351-9B94-FAAB0F9E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4" y="4714799"/>
            <a:ext cx="5687658" cy="14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87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553791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타입스크립트에서의 함수 기본 개념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function </a:t>
            </a:r>
            <a:r>
              <a:rPr kumimoji="1" lang="ko-KR" altLang="en-US" sz="1800" b="1" dirty="0"/>
              <a:t>키워드로 만드는 함수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함수 타입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함수 시그니처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의 개념과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 별칭 구문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868578" cy="45814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 함수 선언문의 이해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900" b="1" dirty="0"/>
              <a:t>블록</a:t>
            </a:r>
            <a:r>
              <a:rPr kumimoji="1" lang="en-US" altLang="ko-KR" sz="1900" b="1" dirty="0"/>
              <a:t>(block) - </a:t>
            </a:r>
            <a:r>
              <a:rPr kumimoji="1" lang="ko-KR" altLang="en-US" sz="1900" b="1" dirty="0"/>
              <a:t>어떤 코드들을 중괄호 기호 </a:t>
            </a:r>
            <a:r>
              <a:rPr kumimoji="1" lang="en-US" altLang="ko-KR" sz="1900" b="1" dirty="0"/>
              <a:t>{}</a:t>
            </a:r>
            <a:r>
              <a:rPr kumimoji="1" lang="ko-KR" altLang="en-US" sz="1900" b="1" dirty="0"/>
              <a:t>로 감싼 것을 의미</a:t>
            </a:r>
          </a:p>
          <a:p>
            <a:pPr lvl="1"/>
            <a:r>
              <a:rPr kumimoji="1" lang="ko-KR" altLang="en-US" sz="1900" b="1" dirty="0"/>
              <a:t>블록에 이름 붙이기 </a:t>
            </a:r>
            <a:r>
              <a:rPr kumimoji="1" lang="en-US" altLang="ko-KR" sz="1900" b="1" dirty="0"/>
              <a:t>- </a:t>
            </a:r>
            <a:r>
              <a:rPr kumimoji="1" lang="ko-KR" altLang="en-US" sz="1900" b="1" dirty="0"/>
              <a:t>여러 개의 블록을 서로 식별</a:t>
            </a:r>
            <a:r>
              <a:rPr kumimoji="1" lang="en-US" altLang="ko-KR" sz="1900" b="1" dirty="0"/>
              <a:t>(identify)</a:t>
            </a:r>
            <a:r>
              <a:rPr kumimoji="1" lang="ko-KR" altLang="en-US" sz="1900" b="1" dirty="0"/>
              <a:t>할 수 있게 이름을 붙인 것</a:t>
            </a:r>
          </a:p>
          <a:p>
            <a:pPr lvl="1"/>
            <a:r>
              <a:rPr kumimoji="1" lang="ko-KR" altLang="en-US" sz="1900" b="1" dirty="0"/>
              <a:t>식별자</a:t>
            </a:r>
            <a:r>
              <a:rPr kumimoji="1" lang="en-US" altLang="ko-KR" sz="1900" b="1" dirty="0"/>
              <a:t>(identifier) - </a:t>
            </a:r>
            <a:r>
              <a:rPr kumimoji="1" lang="ko-KR" altLang="en-US" sz="1900" b="1" dirty="0"/>
              <a:t>서로 구분</a:t>
            </a:r>
            <a:r>
              <a:rPr kumimoji="1" lang="en-US" altLang="ko-KR" sz="1900" b="1" dirty="0"/>
              <a:t>(</a:t>
            </a:r>
            <a:r>
              <a:rPr kumimoji="1" lang="ko-KR" altLang="en-US" sz="1900" b="1" dirty="0"/>
              <a:t>식별</a:t>
            </a:r>
            <a:r>
              <a:rPr kumimoji="1" lang="en-US" altLang="ko-KR" sz="1900" b="1" dirty="0"/>
              <a:t>)</a:t>
            </a:r>
            <a:r>
              <a:rPr kumimoji="1" lang="ko-KR" altLang="en-US" sz="1900" b="1" dirty="0"/>
              <a:t>할 수 있게 하는 용도의 이름들을 총칭하는 용어</a:t>
            </a:r>
            <a:r>
              <a:rPr kumimoji="1" lang="en-US" altLang="ko-KR" sz="1900" b="1" dirty="0"/>
              <a:t>(</a:t>
            </a:r>
            <a:r>
              <a:rPr kumimoji="1" lang="ko-KR" altLang="en-US" sz="1900" b="1" dirty="0"/>
              <a:t>변수 이름</a:t>
            </a:r>
            <a:r>
              <a:rPr kumimoji="1" lang="en-US" altLang="ko-KR" sz="1900" b="1" dirty="0"/>
              <a:t>, </a:t>
            </a:r>
            <a:r>
              <a:rPr kumimoji="1" lang="ko-KR" altLang="en-US" sz="1900" b="1" dirty="0"/>
              <a:t>함수 이름</a:t>
            </a:r>
            <a:r>
              <a:rPr kumimoji="1" lang="en-US" altLang="ko-KR" sz="1900" b="1" dirty="0"/>
              <a:t>, </a:t>
            </a:r>
            <a:r>
              <a:rPr kumimoji="1" lang="ko-KR" altLang="en-US" sz="1900" b="1" dirty="0"/>
              <a:t>인터페이스 이름</a:t>
            </a:r>
            <a:r>
              <a:rPr kumimoji="1" lang="en-US" altLang="ko-KR" sz="1900" b="1" dirty="0"/>
              <a:t>, </a:t>
            </a:r>
            <a:r>
              <a:rPr kumimoji="1" lang="ko-KR" altLang="en-US" sz="1900" b="1" dirty="0"/>
              <a:t>클래스 이름 등</a:t>
            </a:r>
            <a:r>
              <a:rPr kumimoji="1" lang="en-US" altLang="ko-KR" sz="1900" b="1" dirty="0"/>
              <a:t>)</a:t>
            </a:r>
          </a:p>
          <a:p>
            <a:pPr lvl="1"/>
            <a:r>
              <a:rPr kumimoji="1" lang="en-US" altLang="ko-KR" sz="1900" b="1" dirty="0"/>
              <a:t>function </a:t>
            </a:r>
            <a:r>
              <a:rPr kumimoji="1" lang="ko-KR" altLang="en-US" sz="1900" b="1" dirty="0"/>
              <a:t>키워드 </a:t>
            </a:r>
            <a:r>
              <a:rPr kumimoji="1" lang="en-US" altLang="ko-KR" sz="1900" b="1" dirty="0"/>
              <a:t>- add </a:t>
            </a:r>
            <a:r>
              <a:rPr kumimoji="1" lang="ko-KR" altLang="en-US" sz="1900" b="1" dirty="0"/>
              <a:t>가 함수 </a:t>
            </a:r>
            <a:r>
              <a:rPr kumimoji="1" lang="en-US" altLang="ko-KR" sz="1900" b="1" dirty="0"/>
              <a:t>'</a:t>
            </a:r>
            <a:r>
              <a:rPr kumimoji="1" lang="ko-KR" altLang="en-US" sz="1900" b="1" dirty="0"/>
              <a:t>이름</a:t>
            </a:r>
            <a:r>
              <a:rPr kumimoji="1" lang="en-US" altLang="ko-KR" sz="1900" b="1" dirty="0"/>
              <a:t>'</a:t>
            </a:r>
            <a:r>
              <a:rPr kumimoji="1" lang="ko-KR" altLang="en-US" sz="1900" b="1" dirty="0"/>
              <a:t>임을 컴파일러에게 알려주는 용도의 키워드</a:t>
            </a:r>
          </a:p>
          <a:p>
            <a:pPr lvl="1"/>
            <a:r>
              <a:rPr kumimoji="1" lang="en-US" altLang="ko-KR" sz="1900" b="1" dirty="0"/>
              <a:t>return </a:t>
            </a:r>
            <a:r>
              <a:rPr kumimoji="1" lang="ko-KR" altLang="en-US" sz="1900" b="1" dirty="0"/>
              <a:t>키워드 </a:t>
            </a:r>
            <a:r>
              <a:rPr kumimoji="1" lang="en-US" altLang="ko-KR" sz="1900" b="1" dirty="0"/>
              <a:t>- </a:t>
            </a:r>
            <a:r>
              <a:rPr kumimoji="1" lang="ko-KR" altLang="en-US" sz="1900" b="1" dirty="0"/>
              <a:t>블록 내부 값을 반환</a:t>
            </a:r>
            <a:r>
              <a:rPr kumimoji="1" lang="en-US" altLang="ko-KR" sz="1900" b="1" dirty="0"/>
              <a:t>(return)</a:t>
            </a:r>
            <a:r>
              <a:rPr kumimoji="1" lang="ko-KR" altLang="en-US" sz="1900" b="1" dirty="0"/>
              <a:t>하는 용도의 키워드</a:t>
            </a:r>
          </a:p>
          <a:p>
            <a:pPr lvl="1"/>
            <a:r>
              <a:rPr kumimoji="1" lang="ko-KR" altLang="en-US" sz="1900" b="1" dirty="0"/>
              <a:t>매개변수</a:t>
            </a:r>
            <a:r>
              <a:rPr kumimoji="1" lang="en-US" altLang="ko-KR" sz="1900" b="1" dirty="0"/>
              <a:t>(argument) - a </a:t>
            </a:r>
            <a:r>
              <a:rPr kumimoji="1" lang="ko-KR" altLang="en-US" sz="1900" b="1" dirty="0"/>
              <a:t>와 </a:t>
            </a:r>
            <a:r>
              <a:rPr kumimoji="1" lang="en-US" altLang="ko-KR" sz="1900" b="1" dirty="0"/>
              <a:t>b </a:t>
            </a:r>
            <a:r>
              <a:rPr kumimoji="1" lang="ko-KR" altLang="en-US" sz="1900" b="1" dirty="0"/>
              <a:t>등 블록 내부에서 사용된 심볼의 실제 값을 블록 외부에서 제공하도록 </a:t>
            </a:r>
            <a:r>
              <a:rPr kumimoji="1" lang="en-US" altLang="ko-KR" sz="1900" b="1" dirty="0"/>
              <a:t>'</a:t>
            </a:r>
            <a:r>
              <a:rPr kumimoji="1" lang="ko-KR" altLang="en-US" sz="1900" b="1" dirty="0"/>
              <a:t>매개</a:t>
            </a:r>
            <a:r>
              <a:rPr kumimoji="1" lang="en-US" altLang="ko-KR" sz="1900" b="1" dirty="0"/>
              <a:t>'</a:t>
            </a:r>
            <a:r>
              <a:rPr kumimoji="1" lang="ko-KR" altLang="en-US" sz="1900" b="1" dirty="0"/>
              <a:t>해 주는 역할의 변수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FEDC5-8562-4701-91DA-82CADD01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68" y="852742"/>
            <a:ext cx="438026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 선언문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92922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function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키워드로 만드는 함수 선언문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 함수 선언문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함수 선언문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함수 선언문 예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타입스크립트 함수 선언문의 이해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b="1" dirty="0"/>
              <a:t>다음 페이지</a:t>
            </a:r>
            <a:r>
              <a:rPr kumimoji="1" lang="en-US" altLang="ko-KR" b="1" dirty="0"/>
              <a:t>...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03B05-D222-4E61-B6AD-86BD547A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13" y="1987582"/>
            <a:ext cx="4911805" cy="1027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C2B00E-0F72-4FE9-A9FE-AA2F796C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35" y="3314142"/>
            <a:ext cx="6771845" cy="9699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736A0E-BC77-4CC5-A2A7-D7CFB3F3B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96" y="4749817"/>
            <a:ext cx="4755077" cy="10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3848</Words>
  <Application>Microsoft Office PowerPoint</Application>
  <PresentationFormat>와이드스크린</PresentationFormat>
  <Paragraphs>612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04-1 함수 선언문</vt:lpstr>
      <vt:lpstr>04-1 함수 선언문</vt:lpstr>
      <vt:lpstr>04-1 함수 선언문</vt:lpstr>
      <vt:lpstr>04-1 함수 선언문</vt:lpstr>
      <vt:lpstr>04-1 함수 선언문</vt:lpstr>
      <vt:lpstr>04-1 함수 선언문</vt:lpstr>
      <vt:lpstr>04-1 함수 선언문</vt:lpstr>
      <vt:lpstr>04-1 함수 선언문</vt:lpstr>
      <vt:lpstr>04-1 함수 선언문</vt:lpstr>
      <vt:lpstr>PowerPoint 프레젠테이션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04-2 함수 표현식</vt:lpstr>
      <vt:lpstr>PowerPoint 프레젠테이션</vt:lpstr>
      <vt:lpstr>04-3 화살표 함수와 표현식 문</vt:lpstr>
      <vt:lpstr>04-3 화살표 함수와 표현식 문</vt:lpstr>
      <vt:lpstr>04-3 화살표 함수와 표현식 문</vt:lpstr>
      <vt:lpstr>04-3 화살표 함수와 표현식 문</vt:lpstr>
      <vt:lpstr>04-3 화살표 함수와 표현식 문</vt:lpstr>
      <vt:lpstr>PowerPoint 프레젠테이션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04-4 일등 함수 살펴보기</vt:lpstr>
      <vt:lpstr>PowerPoint 프레젠테이션</vt:lpstr>
      <vt:lpstr>04-5 함수 구현 기법</vt:lpstr>
      <vt:lpstr>04-5 함수 구현 기법</vt:lpstr>
      <vt:lpstr>04-5 함수 구현 기법</vt:lpstr>
      <vt:lpstr>04-5 함수 구현 기법</vt:lpstr>
      <vt:lpstr>04-5 함수 구현 기법</vt:lpstr>
      <vt:lpstr>04-5 함수 구현 기법</vt:lpstr>
      <vt:lpstr>04-5 함수 구현 기법</vt:lpstr>
      <vt:lpstr>PowerPoint 프레젠테이션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04-6 클래스 메서드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359</cp:revision>
  <cp:lastPrinted>2020-07-23T17:41:23Z</cp:lastPrinted>
  <dcterms:created xsi:type="dcterms:W3CDTF">2020-07-22T11:00:58Z</dcterms:created>
  <dcterms:modified xsi:type="dcterms:W3CDTF">2021-07-12T05:02:58Z</dcterms:modified>
</cp:coreProperties>
</file>