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43" r:id="rId3"/>
    <p:sldId id="344" r:id="rId4"/>
    <p:sldId id="264" r:id="rId5"/>
    <p:sldId id="265" r:id="rId6"/>
    <p:sldId id="259" r:id="rId7"/>
    <p:sldId id="266" r:id="rId8"/>
    <p:sldId id="316" r:id="rId9"/>
    <p:sldId id="315" r:id="rId10"/>
    <p:sldId id="304" r:id="rId11"/>
    <p:sldId id="318" r:id="rId12"/>
    <p:sldId id="317" r:id="rId13"/>
    <p:sldId id="341" r:id="rId14"/>
    <p:sldId id="345" r:id="rId15"/>
    <p:sldId id="305" r:id="rId16"/>
    <p:sldId id="331" r:id="rId17"/>
    <p:sldId id="311" r:id="rId18"/>
    <p:sldId id="324" r:id="rId19"/>
    <p:sldId id="323" r:id="rId20"/>
    <p:sldId id="325" r:id="rId21"/>
    <p:sldId id="320" r:id="rId22"/>
    <p:sldId id="319" r:id="rId23"/>
    <p:sldId id="321" r:id="rId24"/>
    <p:sldId id="322" r:id="rId25"/>
    <p:sldId id="310" r:id="rId26"/>
    <p:sldId id="330" r:id="rId27"/>
    <p:sldId id="329" r:id="rId28"/>
    <p:sldId id="328" r:id="rId29"/>
    <p:sldId id="342" r:id="rId30"/>
    <p:sldId id="346" r:id="rId31"/>
    <p:sldId id="306" r:id="rId32"/>
    <p:sldId id="334" r:id="rId33"/>
    <p:sldId id="333" r:id="rId34"/>
    <p:sldId id="332" r:id="rId35"/>
    <p:sldId id="340" r:id="rId36"/>
    <p:sldId id="308" r:id="rId37"/>
    <p:sldId id="307" r:id="rId38"/>
    <p:sldId id="25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146" d="100"/>
          <a:sy n="146" d="100"/>
        </p:scale>
        <p:origin x="8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동기식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API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일반 함수 호출처럼 </a:t>
            </a:r>
            <a:r>
              <a:rPr kumimoji="1" lang="en-US" altLang="ko-KR" sz="1800" b="1" dirty="0"/>
              <a:t>API</a:t>
            </a:r>
            <a:r>
              <a:rPr kumimoji="1" lang="ko-KR" altLang="en-US" sz="1800" b="1" dirty="0"/>
              <a:t>를 호출하면 그 결과를 즉시 얻을 수 있는 </a:t>
            </a:r>
            <a:r>
              <a:rPr kumimoji="1" lang="en-US" altLang="ko-KR" sz="1800" b="1" dirty="0"/>
              <a:t>API</a:t>
            </a:r>
          </a:p>
          <a:p>
            <a:pPr lvl="1"/>
            <a:r>
              <a:rPr kumimoji="1" lang="ko-KR" altLang="en-US" sz="1800" b="1" dirty="0"/>
              <a:t>장점 </a:t>
            </a:r>
            <a:r>
              <a:rPr kumimoji="1" lang="en-US" altLang="ko-KR" sz="1800" b="1" dirty="0"/>
              <a:t>- API </a:t>
            </a:r>
            <a:r>
              <a:rPr kumimoji="1" lang="ko-KR" altLang="en-US" sz="1800" b="1" dirty="0"/>
              <a:t>호출을 일반 함수 호출하듯 하므로 </a:t>
            </a:r>
            <a:r>
              <a:rPr kumimoji="1" lang="en-US" altLang="ko-KR" sz="1800" b="1" dirty="0"/>
              <a:t>API</a:t>
            </a:r>
            <a:r>
              <a:rPr kumimoji="1" lang="ko-KR" altLang="en-US" sz="1800" b="1" dirty="0"/>
              <a:t>를 사용하는 쪽 코드를 작성하기 쉽다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단점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호출 결과를 얻기 위해 </a:t>
            </a:r>
            <a:r>
              <a:rPr kumimoji="1" lang="en-US" altLang="ko-KR" sz="1800" b="1" dirty="0"/>
              <a:t>CPU</a:t>
            </a:r>
            <a:r>
              <a:rPr kumimoji="1" lang="ko-KR" altLang="en-US" sz="1800" b="1" dirty="0"/>
              <a:t>가 일시적으로 멈춘다</a:t>
            </a:r>
            <a:r>
              <a:rPr kumimoji="1" lang="en-US" altLang="ko-KR" sz="1800" b="1" dirty="0"/>
              <a:t>(pending)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Node.js API</a:t>
            </a:r>
            <a:r>
              <a:rPr kumimoji="1" lang="ko-KR" altLang="en-US" sz="2000" dirty="0">
                <a:solidFill>
                  <a:srgbClr val="007EC5"/>
                </a:solidFill>
              </a:rPr>
              <a:t> 이름의 네이밍 </a:t>
            </a:r>
            <a:r>
              <a:rPr kumimoji="1" lang="en-US" altLang="ko-KR" sz="2000" dirty="0">
                <a:solidFill>
                  <a:srgbClr val="007EC5"/>
                </a:solidFill>
              </a:rPr>
              <a:t>- </a:t>
            </a:r>
            <a:r>
              <a:rPr kumimoji="1" lang="ko-KR" altLang="en-US" sz="2000" dirty="0">
                <a:solidFill>
                  <a:srgbClr val="007EC5"/>
                </a:solidFill>
              </a:rPr>
              <a:t>동기식 </a:t>
            </a:r>
            <a:r>
              <a:rPr kumimoji="1" lang="en-US" altLang="ko-KR" sz="2000" dirty="0">
                <a:solidFill>
                  <a:srgbClr val="007EC5"/>
                </a:solidFill>
              </a:rPr>
              <a:t>API</a:t>
            </a:r>
            <a:r>
              <a:rPr kumimoji="1" lang="ko-KR" altLang="en-US" sz="2000" dirty="0">
                <a:solidFill>
                  <a:srgbClr val="007EC5"/>
                </a:solidFill>
              </a:rPr>
              <a:t>는 항상 </a:t>
            </a:r>
            <a:r>
              <a:rPr kumimoji="1" lang="en-US" altLang="ko-KR" sz="2000" dirty="0">
                <a:solidFill>
                  <a:srgbClr val="007EC5"/>
                </a:solidFill>
              </a:rPr>
              <a:t>'Sync'</a:t>
            </a:r>
            <a:r>
              <a:rPr kumimoji="1" lang="ko-KR" altLang="en-US" sz="2000" dirty="0">
                <a:solidFill>
                  <a:srgbClr val="007EC5"/>
                </a:solidFill>
              </a:rPr>
              <a:t>라는 접미사가 붙는다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다음은 </a:t>
            </a:r>
            <a:r>
              <a:rPr kumimoji="1" lang="en-US" altLang="ko-KR" sz="2000" dirty="0">
                <a:solidFill>
                  <a:srgbClr val="007EC5"/>
                </a:solidFill>
              </a:rPr>
              <a:t>readFileSync API</a:t>
            </a:r>
            <a:r>
              <a:rPr kumimoji="1" lang="ko-KR" altLang="en-US" sz="2000" dirty="0">
                <a:solidFill>
                  <a:srgbClr val="007EC5"/>
                </a:solidFill>
              </a:rPr>
              <a:t>를 호출하는 코드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5599C-AAA4-4489-BC2C-A74354B8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47" y="4743018"/>
            <a:ext cx="4990475" cy="1094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811D5-0ED0-45C8-A709-52C3AC86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47" y="3976157"/>
            <a:ext cx="4459365" cy="2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비동기식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API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en-US" altLang="ko-KR" sz="1800" b="1" dirty="0"/>
              <a:t>API</a:t>
            </a:r>
            <a:r>
              <a:rPr kumimoji="1" lang="ko-KR" altLang="en-US" sz="1800" b="1" dirty="0"/>
              <a:t>를 호출하면 그 결과를 항상 콜백함수를 통해서만 얻을 수 있는 </a:t>
            </a:r>
            <a:r>
              <a:rPr kumimoji="1" lang="en-US" altLang="ko-KR" sz="1800" b="1" dirty="0"/>
              <a:t>API</a:t>
            </a:r>
          </a:p>
          <a:p>
            <a:pPr lvl="1"/>
            <a:r>
              <a:rPr kumimoji="1" lang="ko-KR" altLang="en-US" sz="1800" b="1" dirty="0"/>
              <a:t>장점 </a:t>
            </a:r>
            <a:r>
              <a:rPr kumimoji="1" lang="en-US" altLang="ko-KR" sz="1800" b="1" dirty="0"/>
              <a:t>- CPU</a:t>
            </a:r>
            <a:r>
              <a:rPr kumimoji="1" lang="ko-KR" altLang="en-US" sz="1800" b="1" dirty="0"/>
              <a:t>를 멈추게 하지 않으므로 </a:t>
            </a:r>
            <a:r>
              <a:rPr kumimoji="1" lang="en-US" altLang="ko-KR" sz="1800" b="1" dirty="0"/>
              <a:t>CPU</a:t>
            </a:r>
            <a:r>
              <a:rPr kumimoji="1" lang="ko-KR" altLang="en-US" sz="1800" b="1" dirty="0"/>
              <a:t>를 효율적으로 사용할 수 있다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단점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호출 결과를 얻기 위한 </a:t>
            </a:r>
            <a:r>
              <a:rPr kumimoji="1" lang="en-US" altLang="ko-KR" sz="1800" b="1" dirty="0"/>
              <a:t>API </a:t>
            </a:r>
            <a:r>
              <a:rPr kumimoji="1" lang="ko-KR" altLang="en-US" sz="1800" b="1" dirty="0"/>
              <a:t>호출 코드가 상당히 복잡해 진다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Node.js API</a:t>
            </a:r>
            <a:r>
              <a:rPr kumimoji="1" lang="ko-KR" altLang="en-US" sz="2000" dirty="0">
                <a:solidFill>
                  <a:srgbClr val="007EC5"/>
                </a:solidFill>
              </a:rPr>
              <a:t> 이름의 네이밍 </a:t>
            </a:r>
            <a:r>
              <a:rPr kumimoji="1" lang="en-US" altLang="ko-KR" sz="2000" dirty="0">
                <a:solidFill>
                  <a:srgbClr val="007EC5"/>
                </a:solidFill>
              </a:rPr>
              <a:t>- </a:t>
            </a:r>
            <a:r>
              <a:rPr kumimoji="1" lang="ko-KR" altLang="en-US" sz="2000" dirty="0">
                <a:solidFill>
                  <a:srgbClr val="007EC5"/>
                </a:solidFill>
              </a:rPr>
              <a:t>비동기식 </a:t>
            </a:r>
            <a:r>
              <a:rPr kumimoji="1" lang="en-US" altLang="ko-KR" sz="2000" dirty="0">
                <a:solidFill>
                  <a:srgbClr val="007EC5"/>
                </a:solidFill>
              </a:rPr>
              <a:t>API</a:t>
            </a:r>
            <a:r>
              <a:rPr kumimoji="1" lang="ko-KR" altLang="en-US" sz="2000" dirty="0">
                <a:solidFill>
                  <a:srgbClr val="007EC5"/>
                </a:solidFill>
              </a:rPr>
              <a:t>는 항상 </a:t>
            </a:r>
            <a:r>
              <a:rPr kumimoji="1" lang="en-US" altLang="ko-KR" sz="2000" dirty="0">
                <a:solidFill>
                  <a:srgbClr val="007EC5"/>
                </a:solidFill>
              </a:rPr>
              <a:t>'Sync'</a:t>
            </a:r>
            <a:r>
              <a:rPr kumimoji="1" lang="ko-KR" altLang="en-US" sz="2000" dirty="0">
                <a:solidFill>
                  <a:srgbClr val="007EC5"/>
                </a:solidFill>
              </a:rPr>
              <a:t>라는 접미사가 붙지 않는다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다음은 </a:t>
            </a:r>
            <a:r>
              <a:rPr kumimoji="1" lang="en-US" altLang="ko-KR" sz="2000" dirty="0">
                <a:solidFill>
                  <a:srgbClr val="007EC5"/>
                </a:solidFill>
              </a:rPr>
              <a:t>readFile API</a:t>
            </a:r>
            <a:r>
              <a:rPr kumimoji="1" lang="ko-KR" altLang="en-US" sz="2000" dirty="0">
                <a:solidFill>
                  <a:srgbClr val="007EC5"/>
                </a:solidFill>
              </a:rPr>
              <a:t>를 호출하는 코드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6811D5-0ED0-45C8-A709-52C3AC86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59" y="3858275"/>
            <a:ext cx="4905301" cy="299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DA0920-7CA9-4551-AC0B-33F8D1E8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59" y="4687606"/>
            <a:ext cx="4803405" cy="12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비동기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API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와 콜백 지옥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(Callback Hell)</a:t>
            </a:r>
          </a:p>
          <a:p>
            <a:pPr lvl="1"/>
            <a:r>
              <a:rPr kumimoji="1" lang="ko-KR" altLang="en-US" sz="1800" b="1" dirty="0"/>
              <a:t>비동기 </a:t>
            </a:r>
            <a:r>
              <a:rPr kumimoji="1" lang="en-US" altLang="ko-KR" sz="1800" b="1" dirty="0"/>
              <a:t>API</a:t>
            </a:r>
            <a:r>
              <a:rPr kumimoji="1" lang="ko-KR" altLang="en-US" sz="1800" b="1" dirty="0"/>
              <a:t>는 결과를 콜백함수에서 얻기 때문에 여러 개의 비동기 </a:t>
            </a:r>
            <a:r>
              <a:rPr kumimoji="1" lang="en-US" altLang="ko-KR" sz="1800" b="1" dirty="0"/>
              <a:t>API</a:t>
            </a:r>
            <a:r>
              <a:rPr kumimoji="1" lang="ko-KR" altLang="en-US" sz="1800" b="1" dirty="0"/>
              <a:t>를 호출하는 코드를 만들면 상당히 구현하는 것이 복잡해짐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콜백 지옥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비동기 </a:t>
            </a:r>
            <a:r>
              <a:rPr kumimoji="1" lang="en-US" altLang="ko-KR" sz="1800" b="1" dirty="0"/>
              <a:t>API </a:t>
            </a:r>
            <a:r>
              <a:rPr kumimoji="1" lang="ko-KR" altLang="en-US" sz="1800" b="1" dirty="0"/>
              <a:t>호출이 많은 복잡한 코드를 콜백 지옥이라고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80038-2EDB-486A-86CB-E1276174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23" y="3002540"/>
            <a:ext cx="5451886" cy="31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523839"/>
            <a:ext cx="6029210" cy="984954"/>
          </a:xfrm>
        </p:spPr>
        <p:txBody>
          <a:bodyPr/>
          <a:lstStyle/>
          <a:p>
            <a:r>
              <a:rPr kumimoji="1" lang="en-US" altLang="ko-KR" sz="4800" dirty="0"/>
              <a:t>Promise</a:t>
            </a:r>
            <a:r>
              <a:rPr kumimoji="1" lang="ko-KR" altLang="en-US" sz="4800" dirty="0"/>
              <a:t>와</a:t>
            </a:r>
          </a:p>
          <a:p>
            <a:r>
              <a:rPr kumimoji="1" lang="en-US" altLang="ko-KR" sz="4800" dirty="0"/>
              <a:t>async/await </a:t>
            </a:r>
            <a:r>
              <a:rPr kumimoji="1" lang="ko-KR" altLang="en-US" sz="4800" dirty="0"/>
              <a:t>구문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07-1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비동기 콜백 함수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07-2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chemeClr val="accent2"/>
                </a:solidFill>
              </a:rPr>
              <a:t>Promise </a:t>
            </a:r>
            <a:r>
              <a:rPr kumimoji="1" lang="ko-KR" altLang="en-US" dirty="0">
                <a:solidFill>
                  <a:schemeClr val="accent2"/>
                </a:solidFill>
              </a:rPr>
              <a:t>이해하기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07-3</a:t>
            </a:r>
            <a:r>
              <a:rPr kumimoji="1" lang="en-US" altLang="ko-KR" dirty="0"/>
              <a:t> async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await </a:t>
            </a:r>
            <a:r>
              <a:rPr kumimoji="1" lang="ko-KR" altLang="en-US" dirty="0"/>
              <a:t>구문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46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Promise</a:t>
            </a:r>
          </a:p>
          <a:p>
            <a:pPr lvl="1"/>
            <a:r>
              <a:rPr kumimoji="1" lang="en-US" altLang="ko-KR" sz="1800" b="1" dirty="0"/>
              <a:t>resolve</a:t>
            </a:r>
            <a:r>
              <a:rPr kumimoji="1" lang="ko-KR" altLang="en-US" sz="1800" b="1" dirty="0"/>
              <a:t> 와 </a:t>
            </a:r>
            <a:r>
              <a:rPr kumimoji="1" lang="en-US" altLang="ko-KR" sz="1800" b="1" dirty="0"/>
              <a:t>reject </a:t>
            </a:r>
            <a:r>
              <a:rPr kumimoji="1" lang="ko-KR" altLang="en-US" sz="1800" b="1" dirty="0"/>
              <a:t>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Promise</a:t>
            </a:r>
            <a:r>
              <a:rPr kumimoji="1" lang="ko-KR" altLang="en-US" sz="1800" b="1" dirty="0"/>
              <a:t>의 </a:t>
            </a:r>
            <a:r>
              <a:rPr kumimoji="1" lang="en-US" altLang="ko-KR" sz="1800" b="1" dirty="0"/>
              <a:t>then, catch, finally </a:t>
            </a:r>
            <a:r>
              <a:rPr kumimoji="1" lang="ko-KR" altLang="en-US" sz="1800" b="1" dirty="0"/>
              <a:t>메서드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then-</a:t>
            </a:r>
            <a:r>
              <a:rPr kumimoji="1" lang="ko-KR" altLang="en-US" sz="1800" b="1" dirty="0"/>
              <a:t>체인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Promise.all</a:t>
            </a:r>
            <a:r>
              <a:rPr kumimoji="1" lang="ko-KR" altLang="en-US" sz="1800" b="1" dirty="0"/>
              <a:t> 과 </a:t>
            </a:r>
            <a:r>
              <a:rPr kumimoji="1" lang="en-US" altLang="ko-KR" sz="1800" b="1" dirty="0"/>
              <a:t>Promise.race</a:t>
            </a:r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1192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프로미스</a:t>
            </a:r>
            <a:r>
              <a:rPr kumimoji="1" lang="en-US" altLang="ko-KR" sz="2000" dirty="0">
                <a:solidFill>
                  <a:srgbClr val="007EC5"/>
                </a:solidFill>
              </a:rPr>
              <a:t>(Promise)</a:t>
            </a:r>
            <a:r>
              <a:rPr kumimoji="1" lang="ko-KR" altLang="en-US" sz="2000" dirty="0">
                <a:solidFill>
                  <a:srgbClr val="007EC5"/>
                </a:solidFill>
              </a:rPr>
              <a:t> 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비동기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API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호출 시 발생하는 콜백 지옥을 해결하기 위해 고안된 클래스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클래스 </a:t>
            </a:r>
            <a:r>
              <a:rPr kumimoji="1" lang="en-US" altLang="ko-KR" sz="1800" b="1" dirty="0"/>
              <a:t>- es2015</a:t>
            </a:r>
            <a:r>
              <a:rPr kumimoji="1" lang="ko-KR" altLang="en-US" sz="1800" b="1" dirty="0"/>
              <a:t>에서 채택된 자바스크립트 기본 제공 클래스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프로미스는 특별한 학문적인 용어이기 때문에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약속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이라 번역하지 않음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클래스는 다음처럼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타입 객체를 생성하는 방식으로 사용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495ECC-1FD5-46AF-8FA6-A72F9ADE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2" y="3628112"/>
            <a:ext cx="3987995" cy="21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프로미스</a:t>
            </a:r>
            <a:r>
              <a:rPr kumimoji="1" lang="en-US" altLang="ko-KR" sz="2000" dirty="0">
                <a:solidFill>
                  <a:srgbClr val="007EC5"/>
                </a:solidFill>
              </a:rPr>
              <a:t>(Promise)</a:t>
            </a:r>
            <a:r>
              <a:rPr kumimoji="1" lang="ko-KR" altLang="en-US" sz="2000" dirty="0">
                <a:solidFill>
                  <a:srgbClr val="007EC5"/>
                </a:solidFill>
              </a:rPr>
              <a:t> 란 이름에 담긴 의미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비동기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API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호출의 결과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성공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/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실패 무관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)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값을 항상 제공함을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약속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한다는 의미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성공 결과는 항상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then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메서드 호출 쪽 콜백 함수에게 전달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실패 결과는 항상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catch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메서드 호출 쪽 콜백 함수에게 전달</a:t>
            </a:r>
            <a:endParaRPr kumimoji="1" lang="en-US" altLang="ko-KR" sz="1800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프로미스</a:t>
            </a:r>
            <a:r>
              <a:rPr kumimoji="1" lang="en-US" altLang="ko-KR" sz="2000" dirty="0">
                <a:solidFill>
                  <a:srgbClr val="007EC5"/>
                </a:solidFill>
              </a:rPr>
              <a:t>(Promise)</a:t>
            </a:r>
            <a:r>
              <a:rPr kumimoji="1" lang="ko-KR" altLang="en-US" sz="2000" dirty="0">
                <a:solidFill>
                  <a:srgbClr val="007EC5"/>
                </a:solidFill>
              </a:rPr>
              <a:t> 객체가 해소</a:t>
            </a:r>
            <a:r>
              <a:rPr kumimoji="1" lang="en-US" altLang="ko-KR" sz="2000" dirty="0">
                <a:solidFill>
                  <a:srgbClr val="007EC5"/>
                </a:solidFill>
              </a:rPr>
              <a:t>(resolve)</a:t>
            </a:r>
            <a:r>
              <a:rPr kumimoji="1" lang="ko-KR" altLang="en-US" sz="2000" dirty="0">
                <a:solidFill>
                  <a:srgbClr val="007EC5"/>
                </a:solidFill>
              </a:rPr>
              <a:t>된다는 것의 의미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성공</a:t>
            </a:r>
            <a:r>
              <a:rPr kumimoji="1" lang="en-US" altLang="ko-KR" sz="1800" b="1" dirty="0"/>
              <a:t>/</a:t>
            </a:r>
            <a:r>
              <a:rPr kumimoji="1" lang="ko-KR" altLang="en-US" sz="1800" b="1" dirty="0"/>
              <a:t>실패 무관하게 프로미스 객체의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혹은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쪽 콜백 함수가 호출되었을 때의 상태를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프로미스 객체의 해소는 단 한번만 발생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해소된 프로미스 객체는 또 다시 해소되지 않음</a:t>
            </a: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0026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Node.js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 관련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비동기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API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특징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'file system'</a:t>
            </a:r>
            <a:r>
              <a:rPr kumimoji="1" lang="ko-KR" altLang="en-US" sz="1800" b="1" dirty="0"/>
              <a:t>을 의미하는 </a:t>
            </a:r>
            <a:r>
              <a:rPr kumimoji="1" lang="en-US" altLang="ko-KR" sz="1800" b="1" dirty="0"/>
              <a:t>'fs' </a:t>
            </a:r>
            <a:r>
              <a:rPr kumimoji="1" lang="ko-KR" altLang="en-US" sz="1800" b="1" dirty="0"/>
              <a:t>패키지로 부터 실제 </a:t>
            </a:r>
            <a:r>
              <a:rPr kumimoji="1" lang="en-US" altLang="ko-KR" sz="1800" b="1" dirty="0"/>
              <a:t>API</a:t>
            </a:r>
            <a:r>
              <a:rPr kumimoji="1" lang="ko-KR" altLang="en-US" sz="1800" b="1" dirty="0"/>
              <a:t>이름을 얻을 수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API </a:t>
            </a:r>
            <a:r>
              <a:rPr kumimoji="1" lang="ko-KR" altLang="en-US" sz="1800" b="1" dirty="0"/>
              <a:t>호출 결과는 항상 </a:t>
            </a:r>
            <a:r>
              <a:rPr kumimoji="1" lang="en-US" altLang="ko-KR" sz="1800" b="1" dirty="0"/>
              <a:t>API </a:t>
            </a:r>
            <a:r>
              <a:rPr kumimoji="1" lang="ko-KR" altLang="en-US" sz="1800" b="1" dirty="0"/>
              <a:t>호출 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가장 마지막 매개 변수로 입력한 콜백 함수를 통해 얻음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Node.js</a:t>
            </a:r>
            <a:r>
              <a:rPr kumimoji="1" lang="ko-KR" altLang="en-US" sz="1800" b="1" dirty="0"/>
              <a:t>는 항상 </a:t>
            </a:r>
            <a:r>
              <a:rPr kumimoji="1" lang="en-US" altLang="ko-KR" sz="1800" b="1" dirty="0"/>
              <a:t>callback </a:t>
            </a:r>
            <a:r>
              <a:rPr kumimoji="1" lang="ko-KR" altLang="en-US" sz="1800" b="1" dirty="0"/>
              <a:t>함수의 첫 번째 매개변수에 </a:t>
            </a:r>
            <a:r>
              <a:rPr kumimoji="1" lang="en-US" altLang="ko-KR" sz="1800" b="1" dirty="0"/>
              <a:t>error </a:t>
            </a:r>
            <a:r>
              <a:rPr kumimoji="1" lang="ko-KR" altLang="en-US" sz="1800" b="1" dirty="0"/>
              <a:t>객체를 넣어준다 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콜백함수는 항상 이 </a:t>
            </a:r>
            <a:r>
              <a:rPr kumimoji="1" lang="en-US" altLang="ko-KR" sz="1800" b="1" dirty="0"/>
              <a:t>error </a:t>
            </a:r>
            <a:r>
              <a:rPr kumimoji="1" lang="ko-KR" altLang="en-US" sz="1800" b="1" dirty="0"/>
              <a:t>객체 값이 </a:t>
            </a:r>
            <a:r>
              <a:rPr kumimoji="1" lang="en-US" altLang="ko-KR" sz="1800" b="1" dirty="0"/>
              <a:t>null</a:t>
            </a:r>
            <a:r>
              <a:rPr kumimoji="1" lang="ko-KR" altLang="en-US" sz="1800" b="1" dirty="0"/>
              <a:t>이 아닌지 체크해야 함 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적으로 이 </a:t>
            </a:r>
            <a:r>
              <a:rPr kumimoji="1" lang="en-US" altLang="ko-KR" sz="1800" b="1" dirty="0"/>
              <a:t>error </a:t>
            </a:r>
            <a:r>
              <a:rPr kumimoji="1" lang="ko-KR" altLang="en-US" sz="1800" b="1" dirty="0"/>
              <a:t>객체의 타입은 </a:t>
            </a:r>
            <a:r>
              <a:rPr kumimoji="1" lang="en-US" altLang="ko-KR" sz="1800" b="1" dirty="0"/>
              <a:t>Error</a:t>
            </a:r>
            <a:r>
              <a:rPr kumimoji="1" lang="ko-KR" altLang="en-US" sz="1800" b="1" dirty="0"/>
              <a:t>임 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오류가 발생했을 때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그 구체적인 내용은 </a:t>
            </a:r>
            <a:r>
              <a:rPr kumimoji="1" lang="en-US" altLang="ko-KR" sz="1800" b="1" dirty="0" err="1"/>
              <a:t>error.message</a:t>
            </a:r>
            <a:r>
              <a:rPr kumimoji="1" lang="ko-KR" altLang="en-US" sz="1800" b="1" dirty="0"/>
              <a:t>를 통해 알 수 있다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5E987D-0306-4EDE-AAB0-DF218231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84" y="2352934"/>
            <a:ext cx="3045852" cy="21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129DD9-5B62-4662-A621-30720B63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34" y="2971874"/>
            <a:ext cx="2797452" cy="668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A9C710-07BE-4631-8868-C7F81B3E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34" y="5461034"/>
            <a:ext cx="4957345" cy="5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readFile</a:t>
            </a:r>
            <a:r>
              <a:rPr kumimoji="1" lang="ko-KR" altLang="en-US" sz="2000" dirty="0">
                <a:solidFill>
                  <a:srgbClr val="007EC5"/>
                </a:solidFill>
              </a:rPr>
              <a:t> 비동기 </a:t>
            </a:r>
            <a:r>
              <a:rPr kumimoji="1" lang="en-US" altLang="ko-KR" sz="2000" dirty="0">
                <a:solidFill>
                  <a:srgbClr val="007EC5"/>
                </a:solidFill>
              </a:rPr>
              <a:t>API </a:t>
            </a:r>
            <a:r>
              <a:rPr kumimoji="1" lang="ko-KR" altLang="en-US" sz="2000" dirty="0">
                <a:solidFill>
                  <a:srgbClr val="007EC5"/>
                </a:solidFill>
              </a:rPr>
              <a:t>고찰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readFile API - </a:t>
            </a:r>
            <a:r>
              <a:rPr kumimoji="1" lang="ko-KR" altLang="en-US" sz="1800" b="1" dirty="0"/>
              <a:t>비동기적으로 파일 내용을 한꺼번에 모두 읽으려 할 때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콜백 함수에서는 </a:t>
            </a:r>
            <a:r>
              <a:rPr kumimoji="1" lang="en-US" altLang="ko-KR" sz="1800" b="1" dirty="0"/>
              <a:t>error </a:t>
            </a:r>
            <a:r>
              <a:rPr kumimoji="1" lang="ko-KR" altLang="en-US" sz="1800" b="1" dirty="0"/>
              <a:t>다음 두 번째 매개변수에서 파일 내용을 얻을 수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타입스크립트적으로 이 읽혀진 파일 내용의 타입은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Buffer</a:t>
            </a:r>
            <a:r>
              <a:rPr kumimoji="1" lang="ko-KR" altLang="en-US" sz="1800" b="1" dirty="0"/>
              <a:t>임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Buffer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 데이터는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toString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메서드 호출로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en-US" altLang="ko-KR" sz="1800" b="1" dirty="0" err="1">
                <a:solidFill>
                  <a:schemeClr val="accent2"/>
                </a:solidFill>
              </a:rPr>
              <a:t>utf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-8'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포맷 문자열을 얻을 수 있음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0752F-0C23-427D-BA90-8DE8DBEB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88" y="3794794"/>
            <a:ext cx="5481705" cy="14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0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607322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readFile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호출 코드를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Promise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객체화 하기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step 0. </a:t>
            </a:r>
            <a:r>
              <a:rPr kumimoji="1" lang="ko-KR" altLang="en-US" sz="1800" b="1" dirty="0"/>
              <a:t>목적 파악</a:t>
            </a:r>
            <a:r>
              <a:rPr kumimoji="1" lang="en-US" altLang="ko-KR" sz="1800" b="1" dirty="0"/>
              <a:t>: </a:t>
            </a:r>
            <a:r>
              <a:rPr kumimoji="1" lang="ko-KR" altLang="en-US" sz="1800" b="1" dirty="0"/>
              <a:t>옆 코드를 범용적인 형태로 만들기 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1. </a:t>
            </a:r>
            <a:r>
              <a:rPr kumimoji="1" lang="ko-KR" altLang="en-US" sz="1800" b="1" dirty="0"/>
              <a:t>하드 코딩 된 </a:t>
            </a:r>
            <a:r>
              <a:rPr kumimoji="1" lang="en-US" altLang="ko-KR" sz="1800" b="1" dirty="0"/>
              <a:t>filename </a:t>
            </a:r>
            <a:r>
              <a:rPr kumimoji="1" lang="ko-KR" altLang="en-US" sz="1800" b="1" dirty="0"/>
              <a:t>부분을 입력 받는 함수로 구현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AC07C-2282-47C0-B4FB-7066F8BD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47" y="2017161"/>
            <a:ext cx="5100471" cy="1841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A136AD-3786-460D-94F2-94D349FD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98" y="3947347"/>
            <a:ext cx="4376564" cy="15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637802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readFile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호출 코드를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Promise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객체화 하기 계속</a:t>
            </a:r>
          </a:p>
          <a:p>
            <a:pPr lvl="1"/>
            <a:r>
              <a:rPr kumimoji="1" lang="en-US" altLang="ko-KR" sz="1800" b="1" dirty="0"/>
              <a:t>step 2. readFilePromise</a:t>
            </a:r>
            <a:r>
              <a:rPr kumimoji="1" lang="ko-KR" altLang="en-US" sz="1800" b="1" dirty="0"/>
              <a:t>가 반환해야 할 값의 타입은 </a:t>
            </a:r>
            <a:r>
              <a:rPr kumimoji="1" lang="en-US" altLang="ko-KR" sz="1800" b="1" dirty="0"/>
              <a:t>Promise&lt;string&gt;</a:t>
            </a:r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3. Promise&lt;string&gt;</a:t>
            </a:r>
            <a:r>
              <a:rPr kumimoji="1" lang="ko-KR" altLang="en-US" sz="1800" b="1" dirty="0"/>
              <a:t> 타입 객체는 다음처럼 구현 할 수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4. Promise</a:t>
            </a:r>
            <a:r>
              <a:rPr kumimoji="1" lang="ko-KR" altLang="en-US" sz="1800" b="1" dirty="0"/>
              <a:t> 객체를 생성할 때는 반드시 </a:t>
            </a:r>
            <a:r>
              <a:rPr kumimoji="1" lang="en-US" altLang="ko-KR" sz="1800" b="1" dirty="0"/>
              <a:t>resolve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reject</a:t>
            </a:r>
            <a:r>
              <a:rPr kumimoji="1" lang="ko-KR" altLang="en-US" sz="1800" b="1" dirty="0"/>
              <a:t>를 얻는 콜백함수 필요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5.</a:t>
            </a:r>
            <a:r>
              <a:rPr kumimoji="1" lang="ko-KR" altLang="en-US" sz="1800" b="1" dirty="0"/>
              <a:t> 앞서 구현한 </a:t>
            </a:r>
            <a:r>
              <a:rPr kumimoji="1" lang="en-US" altLang="ko-KR" sz="1800" b="1" dirty="0"/>
              <a:t>readFile </a:t>
            </a:r>
            <a:r>
              <a:rPr kumimoji="1" lang="ko-KR" altLang="en-US" sz="1800" b="1" dirty="0"/>
              <a:t>관련 코드를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생성자 쪽 콜백 함수로 이동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EE30A-3B80-4862-B270-D33ED311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37" y="1997765"/>
            <a:ext cx="5408874" cy="215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401BD0-ECAF-45A3-8DB7-9A189E61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50" y="2975100"/>
            <a:ext cx="4736308" cy="361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029269-6633-4DDA-A1E5-823B1FC0A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037" y="3787447"/>
            <a:ext cx="4731421" cy="7869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AD12FE-1815-45BF-9D43-2E297B49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413" y="4577396"/>
            <a:ext cx="5226068" cy="17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resolve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reject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함수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resolve</a:t>
            </a:r>
            <a:r>
              <a:rPr kumimoji="1" lang="ko-KR" altLang="en-US" sz="1800" b="1" dirty="0"/>
              <a:t> 와 </a:t>
            </a:r>
            <a:r>
              <a:rPr kumimoji="1" lang="en-US" altLang="ko-KR" sz="1800" b="1" dirty="0"/>
              <a:t>reject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객체가 입력 콜백 함수를 호출할 때 넘겨주는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resolve</a:t>
            </a:r>
            <a:r>
              <a:rPr kumimoji="1" lang="ko-KR" altLang="en-US" sz="1800" b="1" dirty="0"/>
              <a:t>는 비동기 </a:t>
            </a:r>
            <a:r>
              <a:rPr kumimoji="1" lang="en-US" altLang="ko-KR" sz="1800" b="1" dirty="0"/>
              <a:t>API </a:t>
            </a:r>
            <a:r>
              <a:rPr kumimoji="1" lang="ko-KR" altLang="en-US" sz="1800" b="1" dirty="0"/>
              <a:t>호출 결과가 성공일 때 호출하는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reject</a:t>
            </a:r>
            <a:r>
              <a:rPr kumimoji="1" lang="ko-KR" altLang="en-US" sz="1800" b="1" dirty="0"/>
              <a:t>는 호출 결과가 실패일 때 호출하는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08</a:t>
            </a:r>
            <a:r>
              <a:rPr kumimoji="1" lang="ko-KR" altLang="en-US" sz="1800" b="1" dirty="0"/>
              <a:t>번 줄에서 호출 결과가 실패임으로 </a:t>
            </a:r>
            <a:r>
              <a:rPr kumimoji="1" lang="en-US" altLang="ko-KR" sz="1800" b="1" dirty="0"/>
              <a:t>reject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09 </a:t>
            </a:r>
            <a:r>
              <a:rPr kumimoji="1" lang="ko-KR" altLang="en-US" sz="1800" b="1" dirty="0"/>
              <a:t>줄에서 호출 결과가 성공이므로 </a:t>
            </a:r>
            <a:r>
              <a:rPr kumimoji="1" lang="en-US" altLang="ko-KR" sz="1800" b="1" dirty="0"/>
              <a:t>resolve</a:t>
            </a:r>
            <a:r>
              <a:rPr kumimoji="1" lang="ko-KR" altLang="en-US" sz="1800" b="1" dirty="0"/>
              <a:t>를 호출하고 있음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C1380-940D-4FA7-AB11-16A2C7E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83" y="3349993"/>
            <a:ext cx="5687658" cy="27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then </a:t>
            </a:r>
            <a:r>
              <a:rPr kumimoji="1" lang="ko-KR" altLang="en-US" sz="2000" dirty="0">
                <a:solidFill>
                  <a:srgbClr val="007EC5"/>
                </a:solidFill>
              </a:rPr>
              <a:t>인스턴스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프로미스 객체는 </a:t>
            </a:r>
            <a:r>
              <a:rPr kumimoji="1" lang="en-US" altLang="ko-KR" sz="1800" b="1" dirty="0"/>
              <a:t>then</a:t>
            </a:r>
            <a:r>
              <a:rPr kumimoji="1" lang="ko-KR" altLang="en-US" sz="1800" b="1" dirty="0"/>
              <a:t>이라는 이름의 인스턴스 메서드를 제공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 객체는 자신이 생성될 때 입력 받은 콜백함수를 보관만 할 뿐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자동으로 호출하지 않음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 객체는 자신의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인스턴스 메서드가 호출되면 그제서야 보관 중인 콜백 함수를 호출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메서드는 자신이 보관 중인 콜백함수가 </a:t>
            </a:r>
            <a:r>
              <a:rPr kumimoji="1" lang="en-US" altLang="ko-KR" sz="1800" b="1" dirty="0"/>
              <a:t>resolve(</a:t>
            </a:r>
            <a:r>
              <a:rPr kumimoji="1" lang="ko-KR" altLang="en-US" sz="1800" b="1" dirty="0"/>
              <a:t>결과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를 호출하면 이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결과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메서드 호출 때 입력된 콜백함수의 입력 매개변수로 전달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readFilePromise</a:t>
            </a:r>
            <a:r>
              <a:rPr kumimoji="1" lang="ko-KR" altLang="en-US" sz="1800" b="1" dirty="0"/>
              <a:t>가 </a:t>
            </a:r>
            <a:r>
              <a:rPr kumimoji="1" lang="en-US" altLang="ko-KR" sz="1800" b="1" dirty="0"/>
              <a:t>resolve(buffer.toString()) </a:t>
            </a:r>
            <a:r>
              <a:rPr kumimoji="1" lang="ko-KR" altLang="en-US" sz="1800" b="1" dirty="0"/>
              <a:t>호출로 수신한 </a:t>
            </a:r>
            <a:r>
              <a:rPr kumimoji="1" lang="en-US" altLang="ko-KR" sz="1800" b="1" dirty="0"/>
              <a:t>content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then</a:t>
            </a:r>
            <a:r>
              <a:rPr kumimoji="1" lang="ko-KR" altLang="en-US" sz="1800" b="1" dirty="0"/>
              <a:t>쪽 콜백 함수를 통해 얻고 있음</a:t>
            </a:r>
            <a:r>
              <a:rPr kumimoji="1" lang="en-US" altLang="ko-KR" sz="1800" b="1" dirty="0"/>
              <a:t>(04 </a:t>
            </a:r>
            <a:r>
              <a:rPr kumimoji="1" lang="ko-KR" altLang="en-US" sz="1800" b="1" dirty="0"/>
              <a:t>번 줄</a:t>
            </a:r>
            <a:r>
              <a:rPr kumimoji="1" lang="en-US" altLang="ko-KR" sz="1800" b="1" dirty="0"/>
              <a:t>)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DF844-E46A-4B0B-A9F4-592390A2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59" y="4119862"/>
            <a:ext cx="5687658" cy="18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8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then </a:t>
            </a:r>
            <a:r>
              <a:rPr kumimoji="1" lang="ko-KR" altLang="en-US" sz="2000" dirty="0">
                <a:solidFill>
                  <a:srgbClr val="007EC5"/>
                </a:solidFill>
              </a:rPr>
              <a:t>체인</a:t>
            </a:r>
            <a:r>
              <a:rPr kumimoji="1" lang="en-US" altLang="ko-KR" sz="2000" dirty="0">
                <a:solidFill>
                  <a:srgbClr val="007EC5"/>
                </a:solidFill>
              </a:rPr>
              <a:t>(then-chain)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then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호출시 입력된 콜백함수는 값이나 다른 프로미스 객체를 반환할 수 있음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이 반환된 값은 다시 또다른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then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메서드를 통해 얻을 수 있음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ko-KR" sz="1800" b="1" dirty="0"/>
              <a:t>then</a:t>
            </a:r>
            <a:r>
              <a:rPr kumimoji="1" lang="ko-KR" altLang="en-US" sz="1800" b="1" dirty="0"/>
              <a:t> 메서드는 반환된 값이 프로미스 객체인 경우 객체의 </a:t>
            </a:r>
            <a:r>
              <a:rPr kumimoji="1" lang="en-US" altLang="ko-KR" sz="1800" b="1" dirty="0"/>
              <a:t>then</a:t>
            </a:r>
            <a:r>
              <a:rPr kumimoji="1" lang="ko-KR" altLang="en-US" sz="1800" b="1" dirty="0"/>
              <a:t>을 자동으로 호출하여 그 결과 값을 넘겨줌 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번의 연이은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메서드 호출이 있는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체인 코드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6B4F1-AF17-49C4-89D0-5CD870B9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20" y="3778976"/>
            <a:ext cx="6791955" cy="24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catch </a:t>
            </a:r>
            <a:r>
              <a:rPr kumimoji="1" lang="ko-KR" altLang="en-US" sz="2000" dirty="0">
                <a:solidFill>
                  <a:srgbClr val="007EC5"/>
                </a:solidFill>
              </a:rPr>
              <a:t>인스턴스 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프로미스 객체 콜백함수에서 </a:t>
            </a:r>
            <a:r>
              <a:rPr kumimoji="1" lang="en-US" altLang="ko-KR" sz="1800" b="1" dirty="0"/>
              <a:t>reject </a:t>
            </a:r>
            <a:r>
              <a:rPr kumimoji="1" lang="ko-KR" altLang="en-US" sz="1800" b="1" dirty="0"/>
              <a:t>된 에러 메시지는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메서드 호출로 얻을 수 있음</a:t>
            </a:r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finally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인스턴스 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객체의 생성자 쪽 콜백함수 구현을 보면 </a:t>
            </a:r>
            <a:r>
              <a:rPr kumimoji="1" lang="en-US" altLang="ko-KR" sz="1800" b="1" dirty="0"/>
              <a:t>resolve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reject</a:t>
            </a:r>
            <a:r>
              <a:rPr kumimoji="1" lang="ko-KR" altLang="en-US" sz="1800" b="1" dirty="0"/>
              <a:t>가 동시에 호출되는 경우는 없음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이는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쪽 콜백함수가 동시에 호출되는 경우는 없다는 것을 의미 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finally </a:t>
            </a:r>
            <a:r>
              <a:rPr kumimoji="1" lang="ko-KR" altLang="en-US" sz="1800" b="1" dirty="0"/>
              <a:t>인스턴스 메서드는 이름처럼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이든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든 호출되면 호출되는 메서드</a:t>
            </a:r>
            <a:endParaRPr kumimoji="1" lang="en-US" altLang="ko-KR" sz="1800" b="1" dirty="0"/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5EB2F-07C6-4911-80B0-D12D95C6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28" y="2419503"/>
            <a:ext cx="7463994" cy="407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707647-D131-4068-8F6B-226E701E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28" y="4773449"/>
            <a:ext cx="5589050" cy="4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Promi</a:t>
            </a:r>
            <a:r>
              <a:rPr kumimoji="1" lang="en-US" altLang="ko-KR" sz="2000" dirty="0">
                <a:solidFill>
                  <a:srgbClr val="007EC5"/>
                </a:solidFill>
              </a:rPr>
              <a:t>se.resolve </a:t>
            </a:r>
            <a:r>
              <a:rPr kumimoji="1" lang="ko-KR" altLang="en-US" sz="2000" dirty="0">
                <a:solidFill>
                  <a:srgbClr val="007EC5"/>
                </a:solidFill>
              </a:rPr>
              <a:t>클래스 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Promise.resolve(</a:t>
            </a:r>
            <a:r>
              <a:rPr kumimoji="1" lang="ko-KR" altLang="en-US" sz="1800" b="1" dirty="0"/>
              <a:t>값</a:t>
            </a:r>
            <a:r>
              <a:rPr kumimoji="1" lang="en-US" altLang="ko-KR" sz="1800" b="1" dirty="0"/>
              <a:t>) </a:t>
            </a:r>
            <a:r>
              <a:rPr kumimoji="1" lang="ko-KR" altLang="en-US" sz="1800" b="1" dirty="0"/>
              <a:t>형태로 호출하면 항상 이 ‘</a:t>
            </a:r>
            <a:r>
              <a:rPr kumimoji="1" lang="ko-KR" altLang="en-US" sz="1800" b="1" dirty="0" err="1"/>
              <a:t>값’은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메서드에서 얻을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주로 코드 테스트 용도로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값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이 </a:t>
            </a:r>
            <a:r>
              <a:rPr kumimoji="1" lang="en-US" altLang="ko-KR" sz="1800" b="1" dirty="0"/>
              <a:t>1, 'hello' </a:t>
            </a:r>
            <a:r>
              <a:rPr kumimoji="1" lang="ko-KR" altLang="en-US" sz="1800" b="1" dirty="0"/>
              <a:t>등일 때 항상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값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을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콜백 쪽에서 얻는 것을 보인 것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8D6560-388B-43CE-A6F2-5A03A0CA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23" y="3195843"/>
            <a:ext cx="5687658" cy="27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Promise.reject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클래스 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Promise.reject(</a:t>
            </a:r>
            <a:r>
              <a:rPr kumimoji="1" lang="ko-KR" altLang="en-US" sz="1800" b="1" dirty="0"/>
              <a:t>에러</a:t>
            </a:r>
            <a:r>
              <a:rPr kumimoji="1" lang="en-US" altLang="ko-KR" sz="1800" b="1" dirty="0"/>
              <a:t>_</a:t>
            </a:r>
            <a:r>
              <a:rPr kumimoji="1" lang="ko-KR" altLang="en-US" sz="1800" b="1" dirty="0"/>
              <a:t>값</a:t>
            </a:r>
            <a:r>
              <a:rPr kumimoji="1" lang="en-US" altLang="ko-KR" sz="1800" b="1" dirty="0"/>
              <a:t>) </a:t>
            </a:r>
            <a:r>
              <a:rPr kumimoji="1" lang="ko-KR" altLang="en-US" sz="1800" b="1" dirty="0"/>
              <a:t>형태로 호출하면 항상 이 ‘에러</a:t>
            </a:r>
            <a:r>
              <a:rPr kumimoji="1" lang="en-US" altLang="ko-KR" sz="1800" b="1" dirty="0"/>
              <a:t>_</a:t>
            </a:r>
            <a:r>
              <a:rPr kumimoji="1" lang="ko-KR" altLang="en-US" sz="1800" b="1" dirty="0" err="1"/>
              <a:t>값’은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메서드에서 얻을 수 있음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에러는 항상 타입이 </a:t>
            </a:r>
            <a:r>
              <a:rPr kumimoji="1" lang="en-US" altLang="ko-KR" sz="1800" b="1" dirty="0"/>
              <a:t>Error </a:t>
            </a:r>
            <a:r>
              <a:rPr kumimoji="1" lang="ko-KR" altLang="en-US" sz="1800" b="1" dirty="0"/>
              <a:t>여야 함</a:t>
            </a:r>
          </a:p>
          <a:p>
            <a:pPr lvl="1"/>
            <a:r>
              <a:rPr kumimoji="1" lang="ko-KR" altLang="en-US" sz="1800" b="1" dirty="0"/>
              <a:t>주로 코드 테스트 용도로 사용</a:t>
            </a:r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Promise.reject</a:t>
            </a:r>
            <a:r>
              <a:rPr kumimoji="1" lang="ko-KR" altLang="en-US" sz="1800" b="1" dirty="0"/>
              <a:t>가 발생시킨 </a:t>
            </a:r>
            <a:r>
              <a:rPr kumimoji="1" lang="en-US" altLang="ko-KR" sz="1800" b="1" dirty="0"/>
              <a:t>Error </a:t>
            </a:r>
            <a:r>
              <a:rPr kumimoji="1" lang="ko-KR" altLang="en-US" sz="1800" b="1" dirty="0"/>
              <a:t>타입 객체를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콜백 쪽에서 얻는 것을 보인 것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E4C90D-6A2E-483B-84F1-FD4BC2E5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02" y="4017605"/>
            <a:ext cx="7570273" cy="10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Promise.all</a:t>
            </a:r>
            <a:r>
              <a:rPr kumimoji="1" lang="ko-KR" altLang="en-US" sz="2000" dirty="0">
                <a:solidFill>
                  <a:srgbClr val="007EC5"/>
                </a:solidFill>
              </a:rPr>
              <a:t> 클래스 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Promise.all([</a:t>
            </a:r>
            <a:r>
              <a:rPr kumimoji="1" lang="ko-KR" altLang="en-US" sz="1800" b="1" dirty="0"/>
              <a:t>프로미스 객체</a:t>
            </a:r>
            <a:r>
              <a:rPr kumimoji="1" lang="en-US" altLang="ko-KR" sz="1800" b="1" dirty="0"/>
              <a:t>1, ...]) </a:t>
            </a:r>
            <a:r>
              <a:rPr kumimoji="1" lang="ko-KR" altLang="en-US" sz="1800" b="1" dirty="0"/>
              <a:t>형태로 사용하는 클래스 메서드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 객체들이 모두 성공으로 해소되면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객체들의 순서대로 성공된 값들의 배열이 담긴 결과 프로미스 객체를 발생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 객체 중 하나라도 실패로 해소되면 더 이상 나머지 객체들의 해소 여부를 기다리지 않음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C7842F-BE60-432A-ABDE-E508D0B8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72" y="3389667"/>
            <a:ext cx="6256424" cy="25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53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07-2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 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Promise.race </a:t>
            </a:r>
            <a:r>
              <a:rPr kumimoji="1" lang="ko-KR" altLang="en-US" sz="2000" dirty="0">
                <a:solidFill>
                  <a:srgbClr val="007EC5"/>
                </a:solidFill>
              </a:rPr>
              <a:t>클래스 메서드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Promise.race([</a:t>
            </a:r>
            <a:r>
              <a:rPr kumimoji="1" lang="ko-KR" altLang="en-US" sz="1800" b="1" dirty="0"/>
              <a:t>프로미스 객체</a:t>
            </a:r>
            <a:r>
              <a:rPr kumimoji="1" lang="en-US" altLang="ko-KR" sz="1800" b="1" dirty="0"/>
              <a:t>1, ...]) </a:t>
            </a:r>
            <a:r>
              <a:rPr kumimoji="1" lang="ko-KR" altLang="en-US" sz="1800" b="1" dirty="0"/>
              <a:t>형태로 사용하는 클래스 메서드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 객체들 중 가장 먼저 해소되면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더 이상 나머지 객체들이 해소되는 것을 기다리지 않음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프로미스 객체 중 하나라도 실패로 해소되면 더 이상 나머지 객체들의 해소 여부를 기다리지 않음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07551-C211-4D86-A00F-C04FDC94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57" y="3124200"/>
            <a:ext cx="5687658" cy="26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523839"/>
            <a:ext cx="6029210" cy="984954"/>
          </a:xfrm>
        </p:spPr>
        <p:txBody>
          <a:bodyPr/>
          <a:lstStyle/>
          <a:p>
            <a:r>
              <a:rPr kumimoji="1" lang="en-US" altLang="ko-KR" sz="4800" dirty="0"/>
              <a:t>Promise</a:t>
            </a:r>
            <a:r>
              <a:rPr kumimoji="1" lang="ko-KR" altLang="en-US" sz="4800" dirty="0"/>
              <a:t>와</a:t>
            </a:r>
          </a:p>
          <a:p>
            <a:r>
              <a:rPr kumimoji="1" lang="en-US" altLang="ko-KR" sz="4800" dirty="0"/>
              <a:t>async/await </a:t>
            </a:r>
            <a:r>
              <a:rPr kumimoji="1" lang="ko-KR" altLang="en-US" sz="4800" dirty="0"/>
              <a:t>구문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07-1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비동기 콜백 함수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07-2</a:t>
            </a:r>
            <a:r>
              <a:rPr kumimoji="1" lang="en-US" altLang="ko-KR" dirty="0"/>
              <a:t> Promise </a:t>
            </a:r>
            <a:r>
              <a:rPr kumimoji="1" lang="ko-KR" altLang="en-US" dirty="0"/>
              <a:t>이해하기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07-3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chemeClr val="accent2"/>
                </a:solidFill>
              </a:rPr>
              <a:t>async</a:t>
            </a:r>
            <a:r>
              <a:rPr kumimoji="1" lang="ko-KR" altLang="en-US" dirty="0">
                <a:solidFill>
                  <a:schemeClr val="accent2"/>
                </a:solidFill>
              </a:rPr>
              <a:t>와 </a:t>
            </a:r>
            <a:r>
              <a:rPr kumimoji="1" lang="en-US" altLang="ko-KR" dirty="0">
                <a:solidFill>
                  <a:schemeClr val="accent2"/>
                </a:solidFill>
              </a:rPr>
              <a:t>await </a:t>
            </a:r>
            <a:r>
              <a:rPr kumimoji="1" lang="ko-KR" altLang="en-US" dirty="0">
                <a:solidFill>
                  <a:schemeClr val="accent2"/>
                </a:solidFill>
              </a:rPr>
              <a:t>구문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8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에러가 나는 소스 파일 맨 위에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특정 줄에서 나는 경우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해당 줄 앞에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@ts-ignore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//@ts-nocheck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</a:t>
            </a:r>
            <a:r>
              <a:rPr kumimoji="1" lang="ko-KR" altLang="en-US" sz="2000" dirty="0">
                <a:solidFill>
                  <a:srgbClr val="007EC5"/>
                </a:solidFill>
              </a:rPr>
              <a:t>은 컴파일러의 타입 체크 기능을 무력화 시키므로 가능한 사용을 자제해야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하지만 알 수 없는 타입 오류로 인하여 더이상 진도를 나갈 수 가 없을 때의 가장 </a:t>
            </a:r>
            <a:r>
              <a:rPr kumimoji="1" lang="ko-KR" altLang="en-US" sz="2000" dirty="0">
                <a:solidFill>
                  <a:schemeClr val="accent2"/>
                </a:solidFill>
              </a:rPr>
              <a:t>효과적인 임시 방편 대책</a:t>
            </a:r>
            <a:r>
              <a:rPr kumimoji="1" lang="ko-KR" altLang="en-US" sz="2000" dirty="0">
                <a:solidFill>
                  <a:srgbClr val="007EC5"/>
                </a:solidFill>
              </a:rPr>
              <a:t>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컴파일러는 </a:t>
            </a:r>
            <a:r>
              <a:rPr kumimoji="1" lang="en-US" altLang="ko-KR" sz="2000" dirty="0">
                <a:solidFill>
                  <a:srgbClr val="007EC5"/>
                </a:solidFill>
              </a:rPr>
              <a:t>'@types/</a:t>
            </a:r>
            <a:r>
              <a:rPr kumimoji="1" lang="ko-KR" altLang="en-US" sz="2000" dirty="0">
                <a:solidFill>
                  <a:srgbClr val="007EC5"/>
                </a:solidFill>
              </a:rPr>
              <a:t>패키지이름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형태의 타입 라이브러리가 반드시 필요합니다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어떤 패키지들의</a:t>
            </a:r>
            <a:r>
              <a:rPr kumimoji="1" lang="en-US" altLang="ko-KR" sz="2000" dirty="0">
                <a:solidFill>
                  <a:srgbClr val="007EC5"/>
                </a:solidFill>
              </a:rPr>
              <a:t>(</a:t>
            </a:r>
            <a:r>
              <a:rPr kumimoji="1" lang="ko-KR" altLang="en-US" sz="2000" dirty="0">
                <a:solidFill>
                  <a:srgbClr val="007EC5"/>
                </a:solidFill>
              </a:rPr>
              <a:t>이 책의 경우 </a:t>
            </a:r>
            <a:r>
              <a:rPr kumimoji="1" lang="en-US" altLang="ko-KR" sz="2000" dirty="0">
                <a:solidFill>
                  <a:srgbClr val="007EC5"/>
                </a:solidFill>
              </a:rPr>
              <a:t>09</a:t>
            </a:r>
            <a:r>
              <a:rPr kumimoji="1" lang="ko-KR" altLang="en-US" sz="2000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dirty="0">
                <a:solidFill>
                  <a:srgbClr val="007EC5"/>
                </a:solidFill>
              </a:rPr>
              <a:t>ramda</a:t>
            </a:r>
            <a:r>
              <a:rPr kumimoji="1" lang="ko-KR" altLang="en-US" sz="2000" dirty="0">
                <a:solidFill>
                  <a:srgbClr val="007EC5"/>
                </a:solidFill>
              </a:rPr>
              <a:t>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라이브러리들은 잘못 구현된 부분이 있거나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도저히 타입스크립트로 옮길 수 없는 기능을 담고 있기도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사실 이 경우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유일한 해결책이 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// @ts-ignore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주석입니다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.</a:t>
            </a:r>
            <a:endParaRPr kumimoji="1" lang="ko-KR" altLang="en-US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957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async</a:t>
            </a:r>
            <a:r>
              <a:rPr kumimoji="1" lang="en-US" altLang="ko-KR" sz="1800" b="1"/>
              <a:t>/await </a:t>
            </a:r>
            <a:r>
              <a:rPr kumimoji="1" lang="ko-KR" altLang="en-US" sz="1800" b="1"/>
              <a:t>구문</a:t>
            </a:r>
            <a:r>
              <a:rPr kumimoji="1" lang="en-US" altLang="ko-KR" sz="1800" b="1"/>
              <a:t> </a:t>
            </a:r>
            <a:r>
              <a:rPr kumimoji="1" lang="ko-KR" altLang="en-US" sz="1800" b="1" dirty="0"/>
              <a:t>이해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 이해와 구현 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03625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</a:t>
            </a:r>
            <a:r>
              <a:rPr kumimoji="1" lang="ko-KR" altLang="en-US" sz="2000" dirty="0">
                <a:solidFill>
                  <a:srgbClr val="007EC5"/>
                </a:solidFill>
              </a:rPr>
              <a:t> 와 </a:t>
            </a:r>
            <a:r>
              <a:rPr kumimoji="1" lang="en-US" altLang="ko-KR" sz="2000" dirty="0">
                <a:solidFill>
                  <a:srgbClr val="007EC5"/>
                </a:solidFill>
              </a:rPr>
              <a:t>await </a:t>
            </a:r>
            <a:r>
              <a:rPr kumimoji="1" lang="ko-KR" altLang="en-US" sz="2000" dirty="0">
                <a:solidFill>
                  <a:srgbClr val="007EC5"/>
                </a:solidFill>
              </a:rPr>
              <a:t>구문이란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async/await </a:t>
            </a:r>
            <a:r>
              <a:rPr kumimoji="1" lang="ko-KR" altLang="en-US" sz="1800" b="1" dirty="0"/>
              <a:t>구문은 원래 </a:t>
            </a:r>
            <a:r>
              <a:rPr kumimoji="1" lang="en-US" altLang="ko-KR" sz="1800" b="1" dirty="0"/>
              <a:t>C# </a:t>
            </a:r>
            <a:r>
              <a:rPr kumimoji="1" lang="ko-KR" altLang="en-US" sz="1800" b="1" dirty="0"/>
              <a:t>언어의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비동기 </a:t>
            </a:r>
            <a:r>
              <a:rPr kumimoji="1" lang="en-US" altLang="ko-KR" sz="1800" b="1" dirty="0"/>
              <a:t>IO </a:t>
            </a:r>
            <a:r>
              <a:rPr kumimoji="1" lang="ko-KR" altLang="en-US" sz="1800" b="1" dirty="0"/>
              <a:t>호출 코드를 매우 간결하게 작성하게 하려는 의도로 탄생한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이후 많은 언어들이 이 구문을 차용했음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</a:t>
            </a:r>
            <a:r>
              <a:rPr kumimoji="1" lang="en-US" altLang="ko-KR" sz="2000" dirty="0">
                <a:solidFill>
                  <a:srgbClr val="007EC5"/>
                </a:solidFill>
              </a:rPr>
              <a:t>async/await </a:t>
            </a:r>
            <a:r>
              <a:rPr kumimoji="1" lang="ko-KR" altLang="en-US" sz="2000" dirty="0">
                <a:solidFill>
                  <a:srgbClr val="007EC5"/>
                </a:solidFill>
              </a:rPr>
              <a:t>구문을 채택한 이유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프로미스는 콜백 지옥을 해소 시켜 주지만 </a:t>
            </a:r>
            <a:r>
              <a:rPr kumimoji="1" lang="en-US" altLang="ko-KR" b="1" dirty="0"/>
              <a:t>then-</a:t>
            </a:r>
            <a:r>
              <a:rPr kumimoji="1" lang="ko-KR" altLang="en-US" b="1" dirty="0"/>
              <a:t>체인 방식의 코드는 직관적이지 않음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async/await </a:t>
            </a:r>
            <a:r>
              <a:rPr kumimoji="1" lang="ko-KR" altLang="en-US" b="1" dirty="0"/>
              <a:t>구문은 </a:t>
            </a:r>
            <a:r>
              <a:rPr kumimoji="1" lang="en-US" altLang="ko-KR" b="1" dirty="0"/>
              <a:t>then-</a:t>
            </a:r>
            <a:r>
              <a:rPr kumimoji="1" lang="ko-KR" altLang="en-US" b="1" dirty="0"/>
              <a:t>체임 방식 코드를 좀 더 직관적으로 작성하게 해줌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71A0B-FC80-45F9-B5E2-66CB70CA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24" y="2708612"/>
            <a:ext cx="3670761" cy="17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await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await</a:t>
            </a:r>
            <a:r>
              <a:rPr kumimoji="1" lang="ko-KR" altLang="en-US" sz="1800" b="1" dirty="0"/>
              <a:t>는 연산자</a:t>
            </a:r>
            <a:r>
              <a:rPr kumimoji="1" lang="en-US" altLang="ko-KR" sz="1800" b="1" dirty="0"/>
              <a:t>(operator) </a:t>
            </a:r>
            <a:r>
              <a:rPr kumimoji="1" lang="ko-KR" altLang="en-US" sz="1800" b="1" dirty="0"/>
              <a:t>형태로 동작하는 </a:t>
            </a:r>
            <a:r>
              <a:rPr kumimoji="1" lang="en-US" altLang="ko-KR" sz="1800" b="1" dirty="0"/>
              <a:t>esnext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await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는 다음처럼 피연산자 쪽 프로미스 객체가 해소될 때 까지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기다리는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목적의 연산자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피연산자가 단순한 값인 경우 기다리지 않고 값을 반환함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</a:t>
            </a:r>
            <a:r>
              <a:rPr kumimoji="1" lang="ko-KR" altLang="en-US" sz="2000" dirty="0">
                <a:solidFill>
                  <a:srgbClr val="007EC5"/>
                </a:solidFill>
              </a:rPr>
              <a:t> 함수 수정자</a:t>
            </a:r>
            <a:r>
              <a:rPr kumimoji="1" lang="en-US" altLang="ko-KR" sz="2000" dirty="0">
                <a:solidFill>
                  <a:srgbClr val="007EC5"/>
                </a:solidFill>
              </a:rPr>
              <a:t>(function modifier)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b="1" dirty="0"/>
              <a:t>async</a:t>
            </a:r>
            <a:r>
              <a:rPr kumimoji="1" lang="ko-KR" altLang="en-US" b="1" dirty="0"/>
              <a:t>는 함수 앞에 붙여 함수의 동작을 특별하게 만드는 목적의 키워드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function </a:t>
            </a:r>
            <a:r>
              <a:rPr kumimoji="1" lang="ko-KR" altLang="en-US" b="1" dirty="0"/>
              <a:t>키워드 사용 함수 와 화살표 함수 양쪽에 모두 적용가능</a:t>
            </a:r>
            <a:endParaRPr kumimoji="1" lang="en-US" altLang="ko-KR" b="1" dirty="0"/>
          </a:p>
          <a:p>
            <a:pPr lvl="1"/>
            <a:r>
              <a:rPr kumimoji="1" lang="en-US" altLang="ko-KR" b="1" dirty="0">
                <a:solidFill>
                  <a:schemeClr val="accent2"/>
                </a:solidFill>
              </a:rPr>
              <a:t>await </a:t>
            </a:r>
            <a:r>
              <a:rPr kumimoji="1" lang="ko-KR" altLang="en-US" b="1" dirty="0">
                <a:solidFill>
                  <a:schemeClr val="accent2"/>
                </a:solidFill>
              </a:rPr>
              <a:t>연산자를 사용하는 코드가 있는 함수에는 반드시 </a:t>
            </a:r>
            <a:r>
              <a:rPr kumimoji="1" lang="en-US" altLang="ko-KR" b="1" dirty="0">
                <a:solidFill>
                  <a:schemeClr val="accent2"/>
                </a:solidFill>
              </a:rPr>
              <a:t>async</a:t>
            </a:r>
            <a:r>
              <a:rPr kumimoji="1" lang="ko-KR" altLang="en-US" b="1" dirty="0">
                <a:solidFill>
                  <a:schemeClr val="accent2"/>
                </a:solidFill>
              </a:rPr>
              <a:t>를 </a:t>
            </a:r>
            <a:endParaRPr kumimoji="1" lang="en-US" altLang="ko-KR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solidFill>
                  <a:schemeClr val="accent2"/>
                </a:solidFill>
              </a:rPr>
              <a:t>    붙여야 함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D2092-DAA0-4A49-9817-6C853A1C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05" y="2628956"/>
            <a:ext cx="2683864" cy="3199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A9955B-993E-49FF-8CA1-D73BFC46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57" y="4385644"/>
            <a:ext cx="4039126" cy="15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</a:t>
            </a:r>
            <a:r>
              <a:rPr kumimoji="1" lang="ko-KR" altLang="en-US" sz="2000" dirty="0">
                <a:solidFill>
                  <a:srgbClr val="007EC5"/>
                </a:solidFill>
              </a:rPr>
              <a:t> 함수 구현 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화살표 함수에 </a:t>
            </a:r>
            <a:r>
              <a:rPr kumimoji="1" lang="en-US" altLang="ko-KR" sz="1800" b="1" dirty="0"/>
              <a:t>async/await </a:t>
            </a:r>
            <a:r>
              <a:rPr kumimoji="1" lang="ko-KR" altLang="en-US" sz="1800" b="1" dirty="0"/>
              <a:t>적용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함수에 </a:t>
            </a:r>
            <a:r>
              <a:rPr kumimoji="1" lang="en-US" altLang="ko-KR" sz="1800" b="1" dirty="0"/>
              <a:t>async/await </a:t>
            </a:r>
            <a:r>
              <a:rPr kumimoji="1" lang="ko-KR" altLang="en-US" sz="1800" b="1" dirty="0"/>
              <a:t>적용 예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BB8AA-0EE2-49E1-A326-DDE58699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26" y="2339714"/>
            <a:ext cx="4700544" cy="1405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D1105D-81BB-469E-8657-76885DCB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46" y="4373573"/>
            <a:ext cx="5687658" cy="16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 </a:t>
            </a:r>
            <a:r>
              <a:rPr kumimoji="1" lang="ko-KR" altLang="en-US" sz="2000" dirty="0">
                <a:solidFill>
                  <a:srgbClr val="007EC5"/>
                </a:solidFill>
              </a:rPr>
              <a:t>함수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 </a:t>
            </a:r>
            <a:r>
              <a:rPr kumimoji="1" lang="en-US" altLang="ko-KR" sz="1800" b="1" dirty="0"/>
              <a:t>- async </a:t>
            </a:r>
            <a:r>
              <a:rPr kumimoji="1" lang="ko-KR" altLang="en-US" sz="1800" b="1" dirty="0"/>
              <a:t>키워드를 앞에 붙인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함수도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함수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이므로 일반 함수처럼 호출할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</a:t>
            </a:r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함수를 일반 함수처럼 호출하는 예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B6020-A55B-4169-BC7D-741B0591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6" y="3131775"/>
            <a:ext cx="5687658" cy="28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 </a:t>
            </a:r>
            <a:r>
              <a:rPr kumimoji="1" lang="ko-KR" altLang="en-US" sz="2000" dirty="0">
                <a:solidFill>
                  <a:srgbClr val="007EC5"/>
                </a:solidFill>
              </a:rPr>
              <a:t>함수의 두 가지 성질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</a:t>
            </a:r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함수를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객체처럼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메서드 호출하는 방식의 예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C17C2-FB5B-45CB-95D6-46FEBD33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8" y="1993836"/>
            <a:ext cx="3226829" cy="88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4AC849-DCCD-4AA1-8E54-3BA48B12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05" y="3479668"/>
            <a:ext cx="5170598" cy="25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7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 </a:t>
            </a:r>
            <a:r>
              <a:rPr kumimoji="1" lang="ko-KR" altLang="en-US" sz="2000" dirty="0">
                <a:solidFill>
                  <a:srgbClr val="007EC5"/>
                </a:solidFill>
              </a:rPr>
              <a:t>함수가 반환하는 값의 의미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함수는 값을 반환할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단</a:t>
            </a:r>
            <a:r>
              <a:rPr kumimoji="1" lang="en-US" altLang="ko-KR" sz="1800" b="1" dirty="0"/>
              <a:t>, async </a:t>
            </a:r>
            <a:r>
              <a:rPr kumimoji="1" lang="ko-KR" altLang="en-US" sz="1800" b="1" dirty="0"/>
              <a:t>함수가 반환하는 값은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객체에 값이 담긴 형태로 반환됨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하여 </a:t>
            </a:r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함수가 반환하는 값은 다음처럼 </a:t>
            </a:r>
            <a:r>
              <a:rPr kumimoji="1" lang="en-US" altLang="ko-KR" sz="1800" b="1" dirty="0"/>
              <a:t>then </a:t>
            </a:r>
            <a:r>
              <a:rPr kumimoji="1" lang="ko-KR" altLang="en-US" sz="1800" b="1" dirty="0"/>
              <a:t>메서드 호출로 얻어야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507FC4-1692-4C5C-AAA9-C86BEC43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49" y="3231265"/>
            <a:ext cx="5687658" cy="17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9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await </a:t>
            </a:r>
            <a:r>
              <a:rPr kumimoji="1" lang="ko-KR" altLang="en-US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async </a:t>
            </a:r>
            <a:r>
              <a:rPr kumimoji="1" lang="ko-KR" altLang="en-US" sz="2000" dirty="0">
                <a:solidFill>
                  <a:srgbClr val="007EC5"/>
                </a:solidFill>
              </a:rPr>
              <a:t>함수의 예외 처리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 안에서는 예외</a:t>
            </a:r>
            <a:r>
              <a:rPr kumimoji="1" lang="en-US" altLang="ko-KR" sz="1800" b="1" dirty="0"/>
              <a:t>(exception)</a:t>
            </a:r>
            <a:r>
              <a:rPr kumimoji="1" lang="ko-KR" altLang="en-US" sz="1800" b="1" dirty="0"/>
              <a:t>가 발생할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발생할 수 있는 예외는 </a:t>
            </a:r>
            <a:r>
              <a:rPr kumimoji="1" lang="en-US" altLang="ko-KR" sz="1800" b="1" dirty="0"/>
              <a:t>(1) throw</a:t>
            </a:r>
            <a:r>
              <a:rPr kumimoji="1" lang="ko-KR" altLang="en-US" sz="1800" b="1" dirty="0"/>
              <a:t>로 인한 예외</a:t>
            </a:r>
            <a:r>
              <a:rPr kumimoji="1" lang="en-US" altLang="ko-KR" sz="1800" b="1" dirty="0"/>
              <a:t>, (2) await </a:t>
            </a:r>
            <a:r>
              <a:rPr kumimoji="1" lang="ko-KR" altLang="en-US" sz="1800" b="1" dirty="0"/>
              <a:t>하고 있는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객체가 발생한 </a:t>
            </a:r>
            <a:r>
              <a:rPr kumimoji="1" lang="en-US" altLang="ko-KR" sz="1800" b="1" dirty="0"/>
              <a:t>reject</a:t>
            </a:r>
            <a:r>
              <a:rPr kumimoji="1" lang="ko-KR" altLang="en-US" sz="1800" b="1" dirty="0"/>
              <a:t>로 인한 예외 등 두 가지 패턴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코드는 </a:t>
            </a:r>
            <a:r>
              <a:rPr kumimoji="1" lang="en-US" altLang="ko-KR" sz="1800" b="1" dirty="0"/>
              <a:t>throw</a:t>
            </a:r>
            <a:r>
              <a:rPr kumimoji="1" lang="ko-KR" altLang="en-US" sz="1800" b="1" dirty="0"/>
              <a:t>로 인한 예외 발생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async </a:t>
            </a:r>
            <a:r>
              <a:rPr kumimoji="1" lang="ko-KR" altLang="en-US" sz="1800" b="1" dirty="0"/>
              <a:t>함수는 예외가 발생하면 </a:t>
            </a:r>
            <a:r>
              <a:rPr kumimoji="1" lang="en-US" altLang="ko-KR" sz="1800" b="1" dirty="0"/>
              <a:t>reject </a:t>
            </a:r>
          </a:p>
          <a:p>
            <a:pPr marL="457200" lvl="1" indent="0">
              <a:buNone/>
            </a:pPr>
            <a:r>
              <a:rPr kumimoji="1" lang="ko-KR" altLang="en-US" sz="1800" b="1" dirty="0"/>
              <a:t>   값이 담긴 </a:t>
            </a:r>
            <a:r>
              <a:rPr kumimoji="1" lang="en-US" altLang="ko-KR" sz="1800" b="1" dirty="0"/>
              <a:t>Promise </a:t>
            </a:r>
            <a:r>
              <a:rPr kumimoji="1" lang="ko-KR" altLang="en-US" sz="1800" b="1" dirty="0"/>
              <a:t>객체를 반환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</a:t>
            </a:r>
            <a:r>
              <a:rPr kumimoji="1" lang="en-US" altLang="ko-KR" sz="1800" b="1" dirty="0"/>
              <a:t>reject </a:t>
            </a:r>
            <a:r>
              <a:rPr kumimoji="1" lang="ko-KR" altLang="en-US" sz="1800" b="1" dirty="0"/>
              <a:t>객체는 </a:t>
            </a:r>
            <a:r>
              <a:rPr kumimoji="1" lang="en-US" altLang="ko-KR" sz="1800" b="1" dirty="0"/>
              <a:t>catch </a:t>
            </a:r>
            <a:r>
              <a:rPr kumimoji="1" lang="ko-KR" altLang="en-US" sz="1800" b="1" dirty="0"/>
              <a:t>메서드 호출로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r>
              <a:rPr kumimoji="1" lang="ko-KR" altLang="en-US" sz="1800" b="1" dirty="0"/>
              <a:t>얻을 수 </a:t>
            </a:r>
            <a:r>
              <a:rPr kumimoji="1" lang="ko-KR" altLang="en-US" sz="1800" b="1"/>
              <a:t>있음 </a:t>
            </a:r>
            <a:r>
              <a:rPr kumimoji="1" lang="ko-KR" altLang="en-US" sz="2000" b="1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F8F2D-F516-4FA0-B7EA-3791D05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51" y="2865433"/>
            <a:ext cx="3025567" cy="1187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00A037-AF74-4376-A38F-54352A42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51" y="4346037"/>
            <a:ext cx="6256424" cy="15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ts-nocheck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(6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파일 전체의 타입 체크를 안 하게 하여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8FB8F-715B-4B69-AF7E-BA8E7C32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454262"/>
            <a:ext cx="8630194" cy="352706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538B66-8A82-42EB-824F-6CDB2FE3D7E5}"/>
              </a:ext>
            </a:extLst>
          </p:cNvPr>
          <p:cNvSpPr/>
          <p:nvPr/>
        </p:nvSpPr>
        <p:spPr>
          <a:xfrm>
            <a:off x="866503" y="3753772"/>
            <a:ext cx="23413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ts-ignore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(19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번 줄에서 발생하는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7E9C5-C669-4BC3-A0CB-A538E416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2725447"/>
            <a:ext cx="8773886" cy="28187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10D7A4-53FF-4C82-90BB-E1864BF64991}"/>
              </a:ext>
            </a:extLst>
          </p:cNvPr>
          <p:cNvSpPr/>
          <p:nvPr/>
        </p:nvSpPr>
        <p:spPr>
          <a:xfrm>
            <a:off x="657497" y="4841966"/>
            <a:ext cx="24819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523839"/>
            <a:ext cx="6029210" cy="984954"/>
          </a:xfrm>
        </p:spPr>
        <p:txBody>
          <a:bodyPr/>
          <a:lstStyle/>
          <a:p>
            <a:r>
              <a:rPr kumimoji="1" lang="en-US" altLang="ko-KR" sz="4800" dirty="0"/>
              <a:t>Promise</a:t>
            </a:r>
            <a:r>
              <a:rPr kumimoji="1" lang="ko-KR" altLang="en-US" sz="4800" dirty="0"/>
              <a:t>와</a:t>
            </a:r>
          </a:p>
          <a:p>
            <a:r>
              <a:rPr kumimoji="1" lang="en-US" altLang="ko-KR" sz="4800" dirty="0"/>
              <a:t>async/await </a:t>
            </a:r>
            <a:r>
              <a:rPr kumimoji="1" lang="ko-KR" altLang="en-US" sz="4800" dirty="0"/>
              <a:t>구문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07-1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비동기 콜백 함수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07-2</a:t>
            </a:r>
            <a:r>
              <a:rPr kumimoji="1" lang="en-US" altLang="ko-KR" dirty="0"/>
              <a:t> Promise </a:t>
            </a:r>
            <a:r>
              <a:rPr kumimoji="1" lang="ko-KR" altLang="en-US" dirty="0"/>
              <a:t>이해하기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07-3</a:t>
            </a:r>
            <a:r>
              <a:rPr kumimoji="1" lang="en-US" altLang="ko-KR" dirty="0"/>
              <a:t> async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await </a:t>
            </a:r>
            <a:r>
              <a:rPr kumimoji="1" lang="ko-KR" altLang="en-US" dirty="0"/>
              <a:t>구문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동기 </a:t>
            </a:r>
            <a:r>
              <a:rPr kumimoji="1" lang="en-US" altLang="ko-KR" sz="1800" b="1" dirty="0"/>
              <a:t>API </a:t>
            </a:r>
            <a:r>
              <a:rPr kumimoji="1" lang="ko-KR" altLang="en-US" sz="1800" b="1" dirty="0"/>
              <a:t>와 비동기 </a:t>
            </a:r>
            <a:r>
              <a:rPr kumimoji="1" lang="en-US" altLang="ko-KR" sz="1800" b="1" dirty="0"/>
              <a:t>API</a:t>
            </a:r>
          </a:p>
          <a:p>
            <a:pPr lvl="1"/>
            <a:r>
              <a:rPr kumimoji="1" lang="ko-KR" altLang="en-US" sz="1800" b="1" dirty="0"/>
              <a:t>비동기 콜백함수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3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r>
              <a:rPr kumimoji="1" lang="ko-KR" altLang="en-US" sz="2000" b="1" dirty="0">
                <a:solidFill>
                  <a:srgbClr val="007EC5"/>
                </a:solidFill>
              </a:rPr>
              <a:t>실습 프로젝트 설정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이번 장의 내용은 </a:t>
            </a:r>
            <a:r>
              <a:rPr kumimoji="1" lang="en-US" altLang="ko-KR" sz="1800" b="1" dirty="0"/>
              <a:t>Node.js </a:t>
            </a:r>
            <a:r>
              <a:rPr kumimoji="1" lang="ko-KR" altLang="en-US" sz="1800" b="1" dirty="0"/>
              <a:t>프로젝트 설정</a:t>
            </a:r>
            <a:r>
              <a:rPr kumimoji="1" lang="ko-KR" altLang="en-US" sz="1800" b="1" strike="sngStrike" dirty="0"/>
              <a:t>과 </a:t>
            </a:r>
            <a:r>
              <a:rPr kumimoji="1" lang="en-US" altLang="ko-KR" sz="1800" b="1" strike="sngStrike" dirty="0"/>
              <a:t>tsconfig.json </a:t>
            </a:r>
            <a:r>
              <a:rPr kumimoji="1" lang="ko-KR" altLang="en-US" sz="1800" b="1" strike="sngStrike" dirty="0"/>
              <a:t>파일에 별도의 설정이 필요</a:t>
            </a:r>
          </a:p>
          <a:p>
            <a:pPr lvl="1"/>
            <a:r>
              <a:rPr kumimoji="1" lang="en-US" altLang="ko-KR" sz="1800" b="1" dirty="0"/>
              <a:t>Node.js </a:t>
            </a:r>
            <a:r>
              <a:rPr kumimoji="1" lang="ko-KR" altLang="en-US" sz="1800" b="1" dirty="0"/>
              <a:t>프로젝트 생성하기</a:t>
            </a:r>
          </a:p>
          <a:p>
            <a:pPr lvl="1"/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 내용과 달리 </a:t>
            </a:r>
            <a:r>
              <a:rPr kumimoji="1" lang="en-US" altLang="ko-KR" sz="2000" dirty="0">
                <a:solidFill>
                  <a:srgbClr val="007EC5"/>
                </a:solidFill>
              </a:rPr>
              <a:t>downlevelIteration true </a:t>
            </a:r>
            <a:r>
              <a:rPr kumimoji="1" lang="ko-KR" altLang="en-US" sz="2000" dirty="0">
                <a:solidFill>
                  <a:srgbClr val="007EC5"/>
                </a:solidFill>
              </a:rPr>
              <a:t>설정 필요 없음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88D63-A6FC-4B64-87B1-FD86C2B9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4" y="2667010"/>
            <a:ext cx="4593026" cy="11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플랫폼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</a:t>
            </a:r>
            <a:r>
              <a:rPr kumimoji="1" lang="en-US" altLang="ko-KR" sz="2000" dirty="0">
                <a:solidFill>
                  <a:srgbClr val="007EC5"/>
                </a:solidFill>
              </a:rPr>
              <a:t>Platform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)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플랫폼 </a:t>
            </a:r>
            <a:r>
              <a:rPr kumimoji="1" lang="en-US" altLang="ko-KR" sz="1800" b="1" dirty="0"/>
              <a:t>-</a:t>
            </a:r>
            <a:r>
              <a:rPr kumimoji="1" lang="ko-KR" altLang="en-US" sz="1800" b="1" dirty="0"/>
              <a:t> 개발한 프로그램이 실제로 동작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runtime)</a:t>
            </a:r>
            <a:r>
              <a:rPr kumimoji="1" lang="ko-KR" altLang="en-US" sz="1800" b="1" dirty="0"/>
              <a:t>하는 환경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개발 언어가 </a:t>
            </a:r>
            <a:r>
              <a:rPr kumimoji="1" lang="en-US" altLang="ko-KR" sz="1800" b="1" dirty="0"/>
              <a:t>C</a:t>
            </a:r>
            <a:r>
              <a:rPr kumimoji="1" lang="ko-KR" altLang="en-US" sz="1800" b="1" dirty="0"/>
              <a:t>처럼 컴파일되어 독립적으로 실행 될 수 있는 경우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플랫폼은 운영체제가 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개발 언어가 타입스크립트 처럼 컴파일되어도 그냥은 실행이 안되고</a:t>
            </a:r>
            <a:r>
              <a:rPr kumimoji="1" lang="en-US" altLang="ko-KR" sz="1800" b="1" dirty="0"/>
              <a:t>, node</a:t>
            </a:r>
            <a:r>
              <a:rPr kumimoji="1" lang="ko-KR" altLang="en-US" sz="1800" b="1" dirty="0"/>
              <a:t>등 해석기</a:t>
            </a:r>
            <a:r>
              <a:rPr kumimoji="1" lang="en-US" altLang="ko-KR" sz="1800" b="1" dirty="0"/>
              <a:t>(interpreter)</a:t>
            </a:r>
            <a:r>
              <a:rPr kumimoji="1" lang="ko-KR" altLang="en-US" sz="1800" b="1" dirty="0"/>
              <a:t>의 도움을 받아야 실행 될 수 있는 경우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플랫폼은 해석기가 됨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sz="1800" b="1" dirty="0">
                <a:solidFill>
                  <a:srgbClr val="007EC5"/>
                </a:solidFill>
              </a:rPr>
              <a:t>API(</a:t>
            </a:r>
            <a:r>
              <a:rPr kumimoji="1" lang="en-US" altLang="ko-KR" sz="1800" dirty="0">
                <a:solidFill>
                  <a:srgbClr val="007EC5"/>
                </a:solidFill>
              </a:rPr>
              <a:t>Application</a:t>
            </a:r>
            <a:r>
              <a:rPr kumimoji="1" lang="ko-KR" altLang="en-US" sz="1800" dirty="0">
                <a:solidFill>
                  <a:srgbClr val="007EC5"/>
                </a:solidFill>
              </a:rPr>
              <a:t> </a:t>
            </a:r>
            <a:r>
              <a:rPr kumimoji="1" lang="en-US" altLang="ko-KR" sz="1800" dirty="0">
                <a:solidFill>
                  <a:srgbClr val="007EC5"/>
                </a:solidFill>
              </a:rPr>
              <a:t>Programming</a:t>
            </a:r>
            <a:r>
              <a:rPr kumimoji="1" lang="ko-KR" altLang="en-US" sz="1800" dirty="0">
                <a:solidFill>
                  <a:srgbClr val="007EC5"/>
                </a:solidFill>
              </a:rPr>
              <a:t> </a:t>
            </a:r>
            <a:r>
              <a:rPr kumimoji="1" lang="en-US" altLang="ko-KR" sz="1800" dirty="0">
                <a:solidFill>
                  <a:srgbClr val="007EC5"/>
                </a:solidFill>
              </a:rPr>
              <a:t>Interface</a:t>
            </a:r>
            <a:r>
              <a:rPr kumimoji="1" lang="en-US" altLang="ko-KR" sz="1800" b="1" dirty="0">
                <a:solidFill>
                  <a:srgbClr val="007EC5"/>
                </a:solidFill>
              </a:rPr>
              <a:t>) </a:t>
            </a:r>
            <a:r>
              <a:rPr kumimoji="1" lang="ko-KR" altLang="en-US" sz="18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18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en-US" altLang="ko-KR" b="1" dirty="0"/>
              <a:t>API - </a:t>
            </a:r>
            <a:r>
              <a:rPr kumimoji="1" lang="ko-KR" altLang="en-US" b="1" dirty="0"/>
              <a:t>플랫폼이 제공하는 프로그래밍적으로만 접근이 가능한 서비스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보통 함수 호출 방식과 유사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API</a:t>
            </a:r>
            <a:r>
              <a:rPr kumimoji="1" lang="ko-KR" altLang="en-US" b="1" dirty="0"/>
              <a:t>와 일반 함수를 구분하는 이유 </a:t>
            </a:r>
            <a:r>
              <a:rPr kumimoji="1" lang="en-US" altLang="ko-KR" b="1" dirty="0"/>
              <a:t>- </a:t>
            </a:r>
            <a:r>
              <a:rPr kumimoji="1" lang="ko-KR" altLang="en-US" b="1" dirty="0"/>
              <a:t>일반 함수와 달리 </a:t>
            </a:r>
            <a:r>
              <a:rPr kumimoji="1" lang="en-US" altLang="ko-KR" b="1" dirty="0"/>
              <a:t>API</a:t>
            </a:r>
            <a:r>
              <a:rPr kumimoji="1" lang="ko-KR" altLang="en-US" b="1" dirty="0"/>
              <a:t>는 반드시 </a:t>
            </a:r>
            <a:r>
              <a:rPr kumimoji="1" lang="en-US" altLang="ko-KR" b="1" dirty="0"/>
              <a:t>API </a:t>
            </a:r>
            <a:r>
              <a:rPr kumimoji="1" lang="ko-KR" altLang="en-US" b="1" dirty="0"/>
              <a:t>호출 결과를 얻을 수 있어야 함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API</a:t>
            </a:r>
            <a:r>
              <a:rPr kumimoji="1" lang="ko-KR" altLang="en-US" b="1" dirty="0"/>
              <a:t>는 동기식</a:t>
            </a:r>
            <a:r>
              <a:rPr kumimoji="1" lang="en-US" altLang="ko-KR" b="1" dirty="0"/>
              <a:t>(synchronous)</a:t>
            </a:r>
            <a:r>
              <a:rPr kumimoji="1" lang="ko-KR" altLang="en-US" b="1" dirty="0"/>
              <a:t>방식 과 비동기식</a:t>
            </a:r>
            <a:r>
              <a:rPr kumimoji="1" lang="en-US" altLang="ko-KR" b="1" dirty="0"/>
              <a:t>(asynchronous) </a:t>
            </a:r>
            <a:r>
              <a:rPr kumimoji="1" lang="ko-KR" altLang="en-US" b="1" dirty="0"/>
              <a:t>방식 두 가지가 있음</a:t>
            </a:r>
            <a:endParaRPr kumimoji="1" lang="en-US" altLang="ko-KR" b="1" dirty="0"/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1483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2034</Words>
  <Application>Microsoft Office PowerPoint</Application>
  <PresentationFormat>와이드스크린</PresentationFormat>
  <Paragraphs>273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타입스크립트 개발 시 알아 둬야 할 부분</vt:lpstr>
      <vt:lpstr>타입스크립트 개발 시 알아 둬야 할 부분</vt:lpstr>
      <vt:lpstr>타입스크립트 개발 시 알아 둬야 할 부분</vt:lpstr>
      <vt:lpstr>PowerPoint 프레젠테이션</vt:lpstr>
      <vt:lpstr>07-1 비동기 콜백 함수</vt:lpstr>
      <vt:lpstr>07-1 비동기 콜백 함수</vt:lpstr>
      <vt:lpstr>07-1 비동기 콜백 함수</vt:lpstr>
      <vt:lpstr>07-1 비동기 콜백 함수</vt:lpstr>
      <vt:lpstr>07-1 비동기 콜백 함수</vt:lpstr>
      <vt:lpstr>07-1 비동기 콜백 함수</vt:lpstr>
      <vt:lpstr>PowerPoint 프레젠테이션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</vt:lpstr>
      <vt:lpstr>07-2 Promise 이해 하기07-2 Promise 이해 하기</vt:lpstr>
      <vt:lpstr>07-2 Promise 이해 하기</vt:lpstr>
      <vt:lpstr>PowerPoint 프레젠테이션</vt:lpstr>
      <vt:lpstr>07-3 async 와 await 구문</vt:lpstr>
      <vt:lpstr>07-3 async 와 await 구문</vt:lpstr>
      <vt:lpstr>07-3 async 와 await 구문</vt:lpstr>
      <vt:lpstr>07-3 async 와 await 구문</vt:lpstr>
      <vt:lpstr>07-3 async 와 await 구문</vt:lpstr>
      <vt:lpstr>07-3 async 와 await 구문</vt:lpstr>
      <vt:lpstr>07-3 async 와 await 구문</vt:lpstr>
      <vt:lpstr>07-3 async 와 await 구문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전 예홍</cp:lastModifiedBy>
  <cp:revision>284</cp:revision>
  <cp:lastPrinted>2020-07-23T17:41:23Z</cp:lastPrinted>
  <dcterms:created xsi:type="dcterms:W3CDTF">2020-07-22T11:00:58Z</dcterms:created>
  <dcterms:modified xsi:type="dcterms:W3CDTF">2021-07-12T05:30:54Z</dcterms:modified>
</cp:coreProperties>
</file>