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379" r:id="rId3"/>
    <p:sldId id="380" r:id="rId4"/>
    <p:sldId id="264" r:id="rId5"/>
    <p:sldId id="265" r:id="rId6"/>
    <p:sldId id="259" r:id="rId7"/>
    <p:sldId id="266" r:id="rId8"/>
    <p:sldId id="304" r:id="rId9"/>
    <p:sldId id="376" r:id="rId10"/>
    <p:sldId id="381" r:id="rId11"/>
    <p:sldId id="316" r:id="rId12"/>
    <p:sldId id="305" r:id="rId13"/>
    <p:sldId id="314" r:id="rId14"/>
    <p:sldId id="327" r:id="rId15"/>
    <p:sldId id="315" r:id="rId16"/>
    <p:sldId id="377" r:id="rId17"/>
    <p:sldId id="382" r:id="rId18"/>
    <p:sldId id="306" r:id="rId19"/>
    <p:sldId id="311" r:id="rId20"/>
    <p:sldId id="320" r:id="rId21"/>
    <p:sldId id="341" r:id="rId22"/>
    <p:sldId id="365" r:id="rId23"/>
    <p:sldId id="342" r:id="rId24"/>
    <p:sldId id="337" r:id="rId25"/>
    <p:sldId id="345" r:id="rId26"/>
    <p:sldId id="318" r:id="rId27"/>
    <p:sldId id="366" r:id="rId28"/>
    <p:sldId id="367" r:id="rId29"/>
    <p:sldId id="378" r:id="rId30"/>
    <p:sldId id="383" r:id="rId31"/>
    <p:sldId id="307" r:id="rId32"/>
    <p:sldId id="369" r:id="rId33"/>
    <p:sldId id="354" r:id="rId34"/>
    <p:sldId id="322" r:id="rId35"/>
    <p:sldId id="357" r:id="rId36"/>
    <p:sldId id="370" r:id="rId37"/>
    <p:sldId id="371" r:id="rId38"/>
    <p:sldId id="309" r:id="rId39"/>
    <p:sldId id="332" r:id="rId40"/>
    <p:sldId id="374" r:id="rId41"/>
    <p:sldId id="363" r:id="rId42"/>
    <p:sldId id="375" r:id="rId43"/>
    <p:sldId id="364" r:id="rId44"/>
    <p:sldId id="25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9"/>
    <a:srgbClr val="007EC5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146" d="100"/>
          <a:sy n="146" d="100"/>
        </p:scale>
        <p:origin x="8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6095986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46580"/>
            <a:ext cx="12191999" cy="1440560"/>
          </a:xfrm>
        </p:spPr>
        <p:txBody>
          <a:bodyPr anchor="ctr">
            <a:normAutofit/>
          </a:bodyPr>
          <a:lstStyle/>
          <a:p>
            <a:endParaRPr kumimoji="1"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111B98-1EFD-441A-97F5-2304C08E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7" y="3231"/>
            <a:ext cx="4143514" cy="60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제네릭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제네릭 프로그래밍 일반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제네릭 함수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함수형 프로그래밍 관점에서의 함수의 역할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270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제네릭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제네릭 </a:t>
            </a:r>
            <a:r>
              <a:rPr kumimoji="1" lang="ko-KR" altLang="en-US" sz="2000" dirty="0">
                <a:solidFill>
                  <a:srgbClr val="007EC5"/>
                </a:solidFill>
              </a:rPr>
              <a:t>프로그래밍</a:t>
            </a:r>
            <a:r>
              <a:rPr kumimoji="1" lang="en-US" altLang="ko-KR" sz="2000" dirty="0">
                <a:solidFill>
                  <a:srgbClr val="007EC5"/>
                </a:solidFill>
              </a:rPr>
              <a:t>(generic programming)</a:t>
            </a:r>
            <a:r>
              <a:rPr kumimoji="1" lang="ko-KR" altLang="en-US" sz="2000" dirty="0">
                <a:solidFill>
                  <a:srgbClr val="007EC5"/>
                </a:solidFill>
              </a:rPr>
              <a:t> 이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ko-KR" altLang="en-US" sz="1800" b="1" dirty="0"/>
              <a:t>클래스</a:t>
            </a:r>
            <a:r>
              <a:rPr kumimoji="1" lang="en-US" altLang="ko-KR" sz="1800" b="1" dirty="0"/>
              <a:t>/</a:t>
            </a:r>
            <a:r>
              <a:rPr kumimoji="1" lang="ko-KR" altLang="en-US" sz="1800" b="1" dirty="0"/>
              <a:t>함수를 만들 때 특정 타입이 아닌 모든 가능한 타입들을 대상으로 코드를 작성하는 코드 설계 기법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c++</a:t>
            </a:r>
            <a:r>
              <a:rPr kumimoji="1" lang="ko-KR" altLang="en-US" sz="1800" b="1" dirty="0"/>
              <a:t>언어의 템플레이트 구문으로 대중화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다음은 위키에서 발췌한 </a:t>
            </a:r>
            <a:r>
              <a:rPr kumimoji="1" lang="en-US" altLang="ko-KR" sz="1800" b="1" dirty="0"/>
              <a:t>c++ </a:t>
            </a:r>
            <a:r>
              <a:rPr kumimoji="1" lang="ko-KR" altLang="en-US" sz="1800" b="1" dirty="0"/>
              <a:t>제네릭 코드 예</a:t>
            </a:r>
            <a:endParaRPr kumimoji="1" lang="en-US" altLang="ko-KR" sz="1800" b="1" dirty="0"/>
          </a:p>
          <a:p>
            <a:pPr lvl="1"/>
            <a:endParaRPr kumimoji="1" lang="en-US" altLang="ko-KR" sz="1800" b="1" dirty="0">
              <a:solidFill>
                <a:srgbClr val="007EC5"/>
              </a:solidFill>
            </a:endParaRPr>
          </a:p>
          <a:p>
            <a:pPr marL="457200" lvl="1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타입 변수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(type parameter) -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제네릭 클래스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/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함수에서 제네릭 변수의 타입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를 의미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/>
              <a:t>제네릭 프로그래밍은 객체 지향 프로그래밍이나 함수형 프로그래밍과는 완전히 다른 코드 설계 기법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7E1188-7242-44E9-96A5-8F12CF4A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73" y="3524481"/>
            <a:ext cx="2346600" cy="14395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1AA8D8-3870-4029-8284-F7645E4D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776" y="3429000"/>
            <a:ext cx="2080358" cy="15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8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제네릭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 제네릭 함수 구문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타입스크립트에서 제네릭 타입은 함수와 인터페이스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클래스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타입 별칭에 적용 가능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꺾쇠 괄호 </a:t>
            </a:r>
            <a:r>
              <a:rPr kumimoji="1" lang="en-US" altLang="ko-KR" sz="1800" b="1" dirty="0"/>
              <a:t>&lt;&gt;</a:t>
            </a:r>
            <a:r>
              <a:rPr kumimoji="1" lang="ko-KR" altLang="en-US" sz="1800" b="1" dirty="0"/>
              <a:t>로 타입 변수를 감싼 </a:t>
            </a:r>
            <a:r>
              <a:rPr kumimoji="1" lang="en-US" altLang="ko-KR" sz="1800" b="1" dirty="0"/>
              <a:t>&lt;T&gt;, &lt;T, Q&gt;</a:t>
            </a:r>
            <a:r>
              <a:rPr kumimoji="1" lang="ko-KR" altLang="en-US" sz="1800" b="1" dirty="0"/>
              <a:t>형태로 제네릭 타입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들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을 표현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다음은 </a:t>
            </a:r>
            <a:r>
              <a:rPr kumimoji="1" lang="en-US" altLang="ko-KR" sz="1800" b="1" dirty="0"/>
              <a:t>function </a:t>
            </a:r>
            <a:r>
              <a:rPr kumimoji="1" lang="ko-KR" altLang="en-US" sz="1800" b="1" dirty="0"/>
              <a:t>함수에 제네릭 타입을 적용한 예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다음은 화살표 함수에 제네릭 타입을 적용한 예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BAC2E6-3F87-43E3-8273-2B37140C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73" y="2999417"/>
            <a:ext cx="4105098" cy="754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1468F7-C189-4062-ADAB-D64AC03E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19" y="4431882"/>
            <a:ext cx="4944985" cy="8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7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제네릭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제네릭 함수 타입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다음은 타입 별칭</a:t>
            </a:r>
            <a:r>
              <a:rPr kumimoji="1" lang="en-US" altLang="ko-KR" sz="1800" b="1" dirty="0"/>
              <a:t>(type alias) </a:t>
            </a:r>
            <a:r>
              <a:rPr kumimoji="1" lang="ko-KR" altLang="en-US" sz="1800" b="1" dirty="0"/>
              <a:t>구문으로 제네릭 함수의 타입을 선언한 예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그런데 다른 프로그래밍 언어들과 달리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타입스크립트 버전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4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이상에서는 다음과 같은 오류 발생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C48258-9C27-4DF6-BE56-0CD39990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80" y="3898276"/>
            <a:ext cx="7570273" cy="18133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35D038-D8D0-4AAB-854D-B87DE96C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61" y="2296163"/>
            <a:ext cx="3731907" cy="9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0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제네릭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이상일 때의 제네릭 함수 타입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타입스크립트 버전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4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이상에서는 함수 타입은 반드시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매개변수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: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형태로 구현해야 함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매개변수</a:t>
            </a:r>
            <a:r>
              <a:rPr kumimoji="1" lang="en-US" altLang="ko-KR" sz="1800" b="1" dirty="0"/>
              <a:t>:</a:t>
            </a:r>
            <a:r>
              <a:rPr kumimoji="1" lang="ko-KR" altLang="en-US" sz="1800" b="1" dirty="0"/>
              <a:t>타입</a:t>
            </a:r>
            <a:r>
              <a:rPr kumimoji="1" lang="en-US" altLang="ko-KR" sz="1800" b="1" dirty="0"/>
              <a:t>' </a:t>
            </a:r>
            <a:r>
              <a:rPr kumimoji="1" lang="ko-KR" altLang="en-US" sz="1800" b="1" dirty="0"/>
              <a:t>형태로 코드 구조를 바꿔 앞 장의 타입스크립트 오류를 해결한 예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 버전 </a:t>
            </a:r>
            <a:r>
              <a:rPr kumimoji="1" lang="en-US" altLang="ko-KR" sz="1800" b="1" dirty="0"/>
              <a:t>4</a:t>
            </a:r>
            <a:r>
              <a:rPr kumimoji="1" lang="ko-KR" altLang="en-US" sz="1800" b="1" dirty="0"/>
              <a:t>에서는 매개변수가 생략된 </a:t>
            </a:r>
            <a:r>
              <a:rPr kumimoji="1" lang="en-US" altLang="ko-KR" sz="1800" b="1" dirty="0"/>
              <a:t>&lt;T&gt;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&lt;T: any&gt;</a:t>
            </a:r>
            <a:r>
              <a:rPr kumimoji="1" lang="ko-KR" altLang="en-US" sz="1800" b="1" dirty="0"/>
              <a:t>로 간주함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즉 매개변수 부분을 생략하면 타입 변수가 </a:t>
            </a:r>
            <a:r>
              <a:rPr kumimoji="1" lang="en-US" altLang="ko-KR" sz="1800" b="1" dirty="0"/>
              <a:t>any</a:t>
            </a:r>
            <a:r>
              <a:rPr kumimoji="1" lang="ko-KR" altLang="en-US" sz="1800" b="1" dirty="0"/>
              <a:t>타입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일반 변수로 바뀌고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변수이름이 </a:t>
            </a:r>
            <a:r>
              <a:rPr kumimoji="1" lang="en-US" altLang="ko-KR" sz="1800" b="1" dirty="0"/>
              <a:t>T</a:t>
            </a:r>
            <a:r>
              <a:rPr kumimoji="1" lang="ko-KR" altLang="en-US" sz="1800" b="1" dirty="0"/>
              <a:t>로 간주되는 불상사가 생김</a:t>
            </a:r>
            <a:r>
              <a:rPr kumimoji="1" lang="en-US" altLang="ko-KR" sz="1800" b="1" dirty="0"/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DCE319-F486-493F-A3E1-A1FE780D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90" y="2694764"/>
            <a:ext cx="5612665" cy="8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3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제네릭 함수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803265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함수의 역할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수학에서의 함수 </a:t>
            </a:r>
            <a:r>
              <a:rPr kumimoji="1" lang="en-US" altLang="ko-KR" sz="1800" b="1" dirty="0"/>
              <a:t>-</a:t>
            </a:r>
            <a:r>
              <a:rPr kumimoji="1" lang="ko-KR" altLang="en-US" sz="1800" b="1" dirty="0"/>
              <a:t> 값 </a:t>
            </a:r>
            <a:r>
              <a:rPr kumimoji="1" lang="en-US" altLang="ko-KR" sz="1800" b="1" dirty="0"/>
              <a:t>x</a:t>
            </a:r>
            <a:r>
              <a:rPr kumimoji="1" lang="ko-KR" altLang="en-US" sz="1800" b="1" dirty="0"/>
              <a:t>에 수식을 적용해 또 다른 값 </a:t>
            </a:r>
            <a:r>
              <a:rPr kumimoji="1" lang="en-US" altLang="ko-KR" sz="1800" b="1" dirty="0"/>
              <a:t>y</a:t>
            </a:r>
            <a:r>
              <a:rPr kumimoji="1" lang="ko-KR" altLang="en-US" sz="1800" b="1" dirty="0"/>
              <a:t>를 만드는 역할을 하는 기능</a:t>
            </a:r>
            <a:r>
              <a:rPr kumimoji="1" lang="en-US" altLang="ko-KR" sz="1800" b="1" dirty="0"/>
              <a:t> </a:t>
            </a:r>
          </a:p>
          <a:p>
            <a:pPr lvl="1"/>
            <a:r>
              <a:rPr kumimoji="1" lang="ko-KR" altLang="en-US" sz="1800" b="1" dirty="0"/>
              <a:t>매핑</a:t>
            </a:r>
            <a:r>
              <a:rPr kumimoji="1" lang="en-US" altLang="ko-KR" sz="1800" b="1" dirty="0"/>
              <a:t>(mapping, </a:t>
            </a:r>
            <a:r>
              <a:rPr kumimoji="1" lang="ko-KR" altLang="en-US" sz="1800" b="1" dirty="0"/>
              <a:t>줄여서 </a:t>
            </a:r>
            <a:r>
              <a:rPr kumimoji="1" lang="en-US" altLang="ko-KR" sz="1800" b="1" dirty="0"/>
              <a:t>map)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함수를 </a:t>
            </a:r>
            <a:r>
              <a:rPr kumimoji="1" lang="en-US" altLang="ko-KR" sz="1800" b="1" dirty="0"/>
              <a:t>f</a:t>
            </a:r>
            <a:r>
              <a:rPr kumimoji="1" lang="ko-KR" altLang="en-US" sz="1800" b="1" dirty="0"/>
              <a:t>라고 할 때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f</a:t>
            </a:r>
            <a:r>
              <a:rPr kumimoji="1" lang="ko-KR" altLang="en-US" sz="1800" b="1" dirty="0"/>
              <a:t>의 역할은 값 </a:t>
            </a:r>
            <a:r>
              <a:rPr kumimoji="1" lang="en-US" altLang="ko-KR" sz="1800" b="1" dirty="0"/>
              <a:t>x</a:t>
            </a:r>
            <a:r>
              <a:rPr kumimoji="1" lang="ko-KR" altLang="en-US" sz="1800" b="1" dirty="0"/>
              <a:t>를 값 </a:t>
            </a:r>
            <a:r>
              <a:rPr kumimoji="1" lang="en-US" altLang="ko-KR" sz="1800" b="1" dirty="0"/>
              <a:t>y</a:t>
            </a:r>
            <a:r>
              <a:rPr kumimoji="1" lang="ko-KR" altLang="en-US" sz="1800" b="1" dirty="0"/>
              <a:t>로 바꿔주는 것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프로그래밍에서의 함수 </a:t>
            </a:r>
            <a:r>
              <a:rPr kumimoji="1" lang="en-US" altLang="ko-KR" sz="1800" b="1" dirty="0"/>
              <a:t>f</a:t>
            </a:r>
            <a:r>
              <a:rPr kumimoji="1" lang="ko-KR" altLang="en-US" sz="1800" b="1" dirty="0"/>
              <a:t>의 역할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r>
              <a:rPr kumimoji="1" lang="en-US" altLang="ko-KR" sz="2000" b="1" dirty="0"/>
              <a:t>- </a:t>
            </a:r>
            <a:r>
              <a:rPr kumimoji="1" lang="ko-KR" altLang="en-US" sz="2000" b="1" dirty="0"/>
              <a:t>타입 </a:t>
            </a:r>
            <a:r>
              <a:rPr kumimoji="1" lang="en-US" altLang="ko-KR" sz="2000" b="1" dirty="0"/>
              <a:t>T </a:t>
            </a:r>
            <a:r>
              <a:rPr kumimoji="1" lang="ko-KR" altLang="en-US" sz="2000" b="1" dirty="0"/>
              <a:t>값 </a:t>
            </a:r>
            <a:r>
              <a:rPr kumimoji="1" lang="en-US" altLang="ko-KR" sz="2000" b="1" dirty="0"/>
              <a:t>x</a:t>
            </a:r>
            <a:r>
              <a:rPr kumimoji="1" lang="ko-KR" altLang="en-US" sz="2000" b="1" dirty="0"/>
              <a:t>를 타입 </a:t>
            </a:r>
            <a:r>
              <a:rPr kumimoji="1" lang="en-US" altLang="ko-KR" sz="2000" b="1" dirty="0"/>
              <a:t>R </a:t>
            </a:r>
            <a:r>
              <a:rPr kumimoji="1" lang="ko-KR" altLang="en-US" sz="2000" b="1" dirty="0"/>
              <a:t>값 </a:t>
            </a:r>
            <a:r>
              <a:rPr kumimoji="1" lang="en-US" altLang="ko-KR" sz="2000" b="1" dirty="0"/>
              <a:t>y</a:t>
            </a:r>
            <a:r>
              <a:rPr kumimoji="1" lang="ko-KR" altLang="en-US" sz="2000" b="1" dirty="0"/>
              <a:t>로 바꿔주는 것</a:t>
            </a:r>
            <a:endParaRPr kumimoji="1" lang="en-US" altLang="ko-KR" sz="2000" b="1" dirty="0"/>
          </a:p>
          <a:p>
            <a:pPr lvl="1"/>
            <a:endParaRPr kumimoji="1" lang="en-US" altLang="ko-KR" sz="2000" b="1" dirty="0"/>
          </a:p>
          <a:p>
            <a:pPr lvl="1"/>
            <a:r>
              <a:rPr kumimoji="1" lang="ko-KR" altLang="en-US" sz="2000" b="1" dirty="0"/>
              <a:t>옆 코드는 함수를 타입으로 표현한 것 </a:t>
            </a:r>
            <a:endParaRPr kumimoji="1" lang="en-US" altLang="ko-KR" sz="2000" b="1" dirty="0"/>
          </a:p>
          <a:p>
            <a:pPr lvl="1"/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3A830-CCE5-4551-B49C-5BA26FB7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10" y="1967224"/>
            <a:ext cx="1424749" cy="3968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4C272-AE70-44A6-886C-69D76A3C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10" y="3474164"/>
            <a:ext cx="1940958" cy="4301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9EFF5C-57FB-41F4-B4C8-344C4CBFA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30" y="4636900"/>
            <a:ext cx="3031657" cy="3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658822"/>
            <a:ext cx="6029210" cy="984954"/>
          </a:xfrm>
        </p:spPr>
        <p:txBody>
          <a:bodyPr/>
          <a:lstStyle/>
          <a:p>
            <a:r>
              <a:rPr kumimoji="1" lang="ko-KR" altLang="en-US" sz="4800" dirty="0"/>
              <a:t>함수 조합의</a:t>
            </a:r>
          </a:p>
          <a:p>
            <a:r>
              <a:rPr kumimoji="1" lang="ko-KR" altLang="en-US" sz="4800" dirty="0"/>
              <a:t>원리와 응용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함수형 프로그래밍이란</a:t>
            </a:r>
            <a:r>
              <a:rPr kumimoji="1" lang="en-US" altLang="ko-KR" dirty="0"/>
              <a:t>?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08-2</a:t>
            </a:r>
            <a:r>
              <a:rPr kumimoji="1" lang="en-US" altLang="ko-KR" dirty="0"/>
              <a:t> </a:t>
            </a:r>
            <a:r>
              <a:rPr kumimoji="1" lang="ko-KR" altLang="en-US" dirty="0"/>
              <a:t>제네릭 함수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08-3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고차 함수와 커리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08-4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조합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70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애리티 와 고차 함수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부분 적용 함수와 커리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클로저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5747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애리티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(arity)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ko-KR" altLang="en-US" sz="1800" b="1" dirty="0"/>
              <a:t>애리티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함수의 매개변수의 개수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f() </a:t>
            </a:r>
            <a:r>
              <a:rPr kumimoji="1" lang="ko-KR" altLang="en-US" sz="1800" b="1" dirty="0"/>
              <a:t>는 애리티가 </a:t>
            </a:r>
            <a:r>
              <a:rPr kumimoji="1" lang="en-US" altLang="ko-KR" sz="1800" b="1" dirty="0"/>
              <a:t>0</a:t>
            </a:r>
            <a:r>
              <a:rPr kumimoji="1" lang="ko-KR" altLang="en-US" sz="1800" b="1" dirty="0"/>
              <a:t>인 함수</a:t>
            </a:r>
            <a:r>
              <a:rPr kumimoji="1" lang="en-US" altLang="ko-KR" sz="1800" b="1" dirty="0"/>
              <a:t>, f(x)</a:t>
            </a:r>
            <a:r>
              <a:rPr kumimoji="1" lang="ko-KR" altLang="en-US" sz="1800" b="1" dirty="0"/>
              <a:t>는 애리티가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인 함수</a:t>
            </a:r>
            <a:r>
              <a:rPr kumimoji="1" lang="en-US" altLang="ko-KR" sz="1800" b="1" dirty="0"/>
              <a:t>, f(x, y)</a:t>
            </a:r>
            <a:r>
              <a:rPr kumimoji="1" lang="ko-KR" altLang="en-US" sz="1800" b="1" dirty="0"/>
              <a:t>는 애리티가 </a:t>
            </a:r>
            <a:r>
              <a:rPr kumimoji="1" lang="en-US" altLang="ko-KR" sz="1800" b="1" dirty="0"/>
              <a:t>2</a:t>
            </a:r>
            <a:r>
              <a:rPr kumimoji="1" lang="ko-KR" altLang="en-US" sz="1800" b="1" dirty="0"/>
              <a:t>인 함수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함수형 프로그래밍에서는 애리티가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1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인 함수가 매우 중요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/>
              <a:t>애리티가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인 함수 </a:t>
            </a:r>
            <a:r>
              <a:rPr kumimoji="1" lang="en-US" altLang="ko-KR" sz="1800" b="1" dirty="0"/>
              <a:t>f, g, h</a:t>
            </a:r>
            <a:r>
              <a:rPr kumimoji="1" lang="ko-KR" altLang="en-US" sz="1800" b="1" dirty="0"/>
              <a:t>가 있을 때 수학적으로 입력 값 </a:t>
            </a:r>
            <a:r>
              <a:rPr kumimoji="1" lang="en-US" altLang="ko-KR" sz="1800" b="1" dirty="0"/>
              <a:t>x</a:t>
            </a:r>
            <a:r>
              <a:rPr kumimoji="1" lang="ko-KR" altLang="en-US" sz="1800" b="1" dirty="0"/>
              <a:t>는 다음 형태로 출력 값 </a:t>
            </a:r>
            <a:r>
              <a:rPr kumimoji="1" lang="en-US" altLang="ko-KR" sz="1800" b="1" dirty="0"/>
              <a:t>y</a:t>
            </a:r>
            <a:r>
              <a:rPr kumimoji="1" lang="ko-KR" altLang="en-US" sz="1800" b="1" dirty="0"/>
              <a:t>로 매핑 가능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프로그래밍 적으로 위 수식은 다음 코드로 표현 가능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E5DE30-5ED9-44BC-BD49-926FFCEF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66" y="3428031"/>
            <a:ext cx="2873244" cy="4250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33F1F1-11A8-4480-A52C-04E59251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66" y="4440534"/>
            <a:ext cx="1853475" cy="5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고차 함수</a:t>
            </a:r>
            <a:r>
              <a:rPr kumimoji="1" lang="en-US" altLang="ko-KR" sz="2000" dirty="0">
                <a:solidFill>
                  <a:srgbClr val="007EC5"/>
                </a:solidFill>
              </a:rPr>
              <a:t>(higher-order</a:t>
            </a:r>
            <a:r>
              <a:rPr kumimoji="1" lang="ko-KR" altLang="en-US" sz="2000" dirty="0">
                <a:solidFill>
                  <a:srgbClr val="007EC5"/>
                </a:solidFill>
              </a:rPr>
              <a:t> </a:t>
            </a:r>
            <a:r>
              <a:rPr kumimoji="1" lang="en-US" altLang="ko-KR" sz="2000" dirty="0">
                <a:solidFill>
                  <a:srgbClr val="007EC5"/>
                </a:solidFill>
              </a:rPr>
              <a:t>function)</a:t>
            </a:r>
            <a:r>
              <a:rPr kumimoji="1" lang="ko-KR" altLang="en-US" sz="2000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고차 함수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-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함수를 반환하는 함수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차 함수</a:t>
            </a:r>
            <a:r>
              <a:rPr kumimoji="1" lang="en-US" altLang="ko-KR" sz="1800" b="1" dirty="0"/>
              <a:t>(1st-order function) - </a:t>
            </a:r>
            <a:r>
              <a:rPr kumimoji="1" lang="ko-KR" altLang="en-US" sz="1800" b="1" dirty="0"/>
              <a:t>단순히 값을 반환하는 일반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2</a:t>
            </a:r>
            <a:r>
              <a:rPr kumimoji="1" lang="ko-KR" altLang="en-US" sz="1800" b="1" dirty="0"/>
              <a:t>차 고차 함수</a:t>
            </a:r>
            <a:r>
              <a:rPr kumimoji="1" lang="en-US" altLang="ko-KR" sz="1800" b="1" dirty="0"/>
              <a:t>(2nd-order function) - 1</a:t>
            </a:r>
            <a:r>
              <a:rPr kumimoji="1" lang="ko-KR" altLang="en-US" sz="1800" b="1" dirty="0"/>
              <a:t>차 함수를 반환하는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차 고차 함수</a:t>
            </a:r>
            <a:r>
              <a:rPr kumimoji="1" lang="en-US" altLang="ko-KR" sz="1800" b="1" dirty="0"/>
              <a:t>(3rd-order function) - 2</a:t>
            </a:r>
            <a:r>
              <a:rPr kumimoji="1" lang="ko-KR" altLang="en-US" sz="1800" b="1" dirty="0"/>
              <a:t>차 고차 함수를 반환하는 함수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다음 코드는 </a:t>
            </a:r>
            <a:r>
              <a:rPr kumimoji="1" lang="en-US" altLang="ko-KR" sz="2000" dirty="0">
                <a:solidFill>
                  <a:srgbClr val="007EC5"/>
                </a:solidFill>
              </a:rPr>
              <a:t>1, 2, 3</a:t>
            </a:r>
            <a:r>
              <a:rPr kumimoji="1" lang="ko-KR" altLang="en-US" sz="2000" dirty="0">
                <a:solidFill>
                  <a:srgbClr val="007EC5"/>
                </a:solidFill>
              </a:rPr>
              <a:t>차 고차 함수의 함수 타입을 표현한 것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E6FF1-3607-402A-8E45-AA3E145F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684" y="2582712"/>
            <a:ext cx="2909823" cy="1005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4B8DEE-E320-476B-A7BF-2C50ABDE6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78" y="4313603"/>
            <a:ext cx="7352355" cy="1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알아 두셔야 할 사항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책은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3.7.4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만들어 졌지만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이 </a:t>
            </a:r>
            <a:r>
              <a:rPr kumimoji="1" lang="en-US" altLang="ko-KR" sz="2000" dirty="0">
                <a:solidFill>
                  <a:srgbClr val="007EC5"/>
                </a:solidFill>
              </a:rPr>
              <a:t>PPT</a:t>
            </a:r>
            <a:r>
              <a:rPr kumimoji="1" lang="ko-KR" altLang="en-US" sz="2000">
                <a:solidFill>
                  <a:srgbClr val="007EC5"/>
                </a:solidFill>
              </a:rPr>
              <a:t>는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4.3.5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작성되었습니다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책 코드의 </a:t>
            </a:r>
            <a:r>
              <a:rPr kumimoji="1" lang="en-US" altLang="ko-KR" sz="2000" dirty="0">
                <a:solidFill>
                  <a:srgbClr val="007EC5"/>
                </a:solidFill>
              </a:rPr>
              <a:t>5% </a:t>
            </a:r>
            <a:r>
              <a:rPr kumimoji="1" lang="ko-KR" altLang="en-US" sz="2000" dirty="0">
                <a:solidFill>
                  <a:srgbClr val="007EC5"/>
                </a:solidFill>
              </a:rPr>
              <a:t>정도가 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 정상적으로 컴파일 되지 않기 때문입니다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PPT </a:t>
            </a:r>
            <a:r>
              <a:rPr kumimoji="1" lang="ko-KR" altLang="en-US" sz="2000" dirty="0">
                <a:solidFill>
                  <a:srgbClr val="007EC5"/>
                </a:solidFill>
              </a:rPr>
              <a:t>내용 중 비주얼 스튜디오 코드 화면을 캡쳐 한 것은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들 대상으로 코드가 변한 것을 반영한 것이고</a:t>
            </a:r>
            <a:r>
              <a:rPr kumimoji="1" lang="en-US" altLang="ko-KR" sz="2000" dirty="0">
                <a:solidFill>
                  <a:srgbClr val="007EC5"/>
                </a:solidFill>
              </a:rPr>
              <a:t>, PDF</a:t>
            </a:r>
            <a:r>
              <a:rPr kumimoji="1" lang="ko-KR" altLang="en-US" sz="2000" dirty="0">
                <a:solidFill>
                  <a:srgbClr val="007EC5"/>
                </a:solidFill>
              </a:rPr>
              <a:t>를 캡처한 것은 책의 코드가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에서도 정상적으로 컴파일 된다는 것을 반영한 것입니다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타입스크립트는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 내용에 매우 민감합니다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</a:t>
            </a:r>
            <a:r>
              <a:rPr kumimoji="1" lang="en-US" altLang="ko-KR" sz="2000" dirty="0">
                <a:solidFill>
                  <a:srgbClr val="007EC5"/>
                </a:solidFill>
              </a:rPr>
              <a:t>tsc --init</a:t>
            </a:r>
            <a:r>
              <a:rPr kumimoji="1" lang="ko-KR" altLang="en-US" sz="2000" dirty="0">
                <a:solidFill>
                  <a:srgbClr val="007EC5"/>
                </a:solidFill>
              </a:rPr>
              <a:t>으로 생성된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파일은 가장 엄격하게 코드를 컴파일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버그가 있는 자바스크립트 코드들을 컴파일 시점에서 잡아주게 하기 위해서 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이에 따라 가능한 이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책의 </a:t>
            </a:r>
            <a:r>
              <a:rPr kumimoji="1" lang="en-US" altLang="ko-KR" sz="2000" dirty="0">
                <a:solidFill>
                  <a:srgbClr val="007EC5"/>
                </a:solidFill>
              </a:rPr>
              <a:t>02-2</a:t>
            </a:r>
            <a:r>
              <a:rPr kumimoji="1" lang="ko-KR" altLang="en-US" sz="2000" dirty="0">
                <a:solidFill>
                  <a:srgbClr val="007EC5"/>
                </a:solidFill>
              </a:rPr>
              <a:t>절에 기술된 타입스크립트 초보자용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파일을 사용하시기 바랍니다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258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고차 함수 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차 함수 구현 및 테스트</a:t>
            </a:r>
            <a:endParaRPr kumimoji="1" lang="en-US" altLang="ko-KR" sz="1800" b="1" dirty="0"/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고차 함수 관점에서 </a:t>
            </a:r>
            <a:r>
              <a:rPr kumimoji="1" lang="en-US" altLang="ko-KR" sz="2000" dirty="0">
                <a:solidFill>
                  <a:schemeClr val="accent2"/>
                </a:solidFill>
              </a:rPr>
              <a:t>1</a:t>
            </a:r>
            <a:r>
              <a:rPr kumimoji="1" lang="ko-KR" altLang="en-US" sz="2000" dirty="0">
                <a:solidFill>
                  <a:schemeClr val="accent2"/>
                </a:solidFill>
              </a:rPr>
              <a:t>차 함수는 함수 호출 연산자 </a:t>
            </a:r>
            <a:r>
              <a:rPr kumimoji="1" lang="en-US" altLang="ko-KR" sz="2000" dirty="0">
                <a:solidFill>
                  <a:schemeClr val="accent2"/>
                </a:solidFill>
              </a:rPr>
              <a:t>()</a:t>
            </a:r>
            <a:r>
              <a:rPr kumimoji="1" lang="ko-KR" altLang="en-US" sz="2000" dirty="0">
                <a:solidFill>
                  <a:schemeClr val="accent2"/>
                </a:solidFill>
              </a:rPr>
              <a:t>를 </a:t>
            </a:r>
            <a:r>
              <a:rPr kumimoji="1" lang="en-US" altLang="ko-KR" sz="2000" dirty="0">
                <a:solidFill>
                  <a:schemeClr val="accent2"/>
                </a:solidFill>
              </a:rPr>
              <a:t>1</a:t>
            </a:r>
            <a:r>
              <a:rPr kumimoji="1" lang="ko-KR" altLang="en-US" sz="2000" dirty="0">
                <a:solidFill>
                  <a:schemeClr val="accent2"/>
                </a:solidFill>
              </a:rPr>
              <a:t>번 호출하면 값을 얻을 수 있는 함수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 </a:t>
            </a:r>
            <a:endParaRPr kumimoji="1" lang="en-US" altLang="ko-KR" sz="1800" dirty="0">
              <a:solidFill>
                <a:schemeClr val="accent2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399FC-E4BB-4F59-AF6B-D7B4B6BC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94" y="2467428"/>
            <a:ext cx="6256424" cy="1069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6DC7A2-5D3C-4B99-90F5-87588570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94" y="3682224"/>
            <a:ext cx="6256424" cy="13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4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고차 함수 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2</a:t>
            </a:r>
            <a:r>
              <a:rPr kumimoji="1" lang="ko-KR" altLang="en-US" sz="1800" b="1" dirty="0"/>
              <a:t>차 고차 함수 구현과 테스트</a:t>
            </a:r>
            <a:endParaRPr kumimoji="1" lang="en-US" altLang="ko-KR" sz="1800" b="1" dirty="0"/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1800" dirty="0">
                <a:solidFill>
                  <a:srgbClr val="007EC5"/>
                </a:solidFill>
              </a:rPr>
              <a:t>고차 함수 관점에서 </a:t>
            </a:r>
            <a:r>
              <a:rPr kumimoji="1" lang="en-US" altLang="ko-KR" dirty="0">
                <a:solidFill>
                  <a:schemeClr val="accent2"/>
                </a:solidFill>
              </a:rPr>
              <a:t>2</a:t>
            </a:r>
            <a:r>
              <a:rPr kumimoji="1" lang="ko-KR" altLang="en-US" sz="1800" dirty="0">
                <a:solidFill>
                  <a:schemeClr val="accent2"/>
                </a:solidFill>
              </a:rPr>
              <a:t>차 고차 함수는 함수 호출 연산자 </a:t>
            </a:r>
            <a:r>
              <a:rPr kumimoji="1" lang="en-US" altLang="ko-KR" sz="1800" dirty="0">
                <a:solidFill>
                  <a:schemeClr val="accent2"/>
                </a:solidFill>
              </a:rPr>
              <a:t>()</a:t>
            </a:r>
            <a:r>
              <a:rPr kumimoji="1" lang="ko-KR" altLang="en-US" sz="1800" dirty="0">
                <a:solidFill>
                  <a:schemeClr val="accent2"/>
                </a:solidFill>
              </a:rPr>
              <a:t>를 </a:t>
            </a:r>
            <a:r>
              <a:rPr kumimoji="1" lang="en-US" altLang="ko-KR" sz="1800" dirty="0">
                <a:solidFill>
                  <a:schemeClr val="accent2"/>
                </a:solidFill>
              </a:rPr>
              <a:t>2</a:t>
            </a:r>
            <a:r>
              <a:rPr kumimoji="1" lang="ko-KR" altLang="en-US" sz="1800" dirty="0">
                <a:solidFill>
                  <a:schemeClr val="accent2"/>
                </a:solidFill>
              </a:rPr>
              <a:t>번 호출하면 값을 얻을 수 있는 함수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 </a:t>
            </a:r>
            <a:endParaRPr kumimoji="1" lang="en-US" altLang="ko-KR" sz="1600" dirty="0">
              <a:solidFill>
                <a:schemeClr val="accent2"/>
              </a:solidFill>
            </a:endParaRPr>
          </a:p>
          <a:p>
            <a:pPr algn="l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7097B-9BCD-4B06-B413-43CC5C18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89" y="2383770"/>
            <a:ext cx="5170598" cy="13066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9C279-8C4F-47E0-8905-3741F038B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89" y="3802783"/>
            <a:ext cx="5687658" cy="11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고차 함수 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차 고차 함수 구현과 테스트</a:t>
            </a:r>
            <a:endParaRPr kumimoji="1" lang="en-US" altLang="ko-KR" sz="1800" b="1" dirty="0"/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1800" dirty="0">
                <a:solidFill>
                  <a:srgbClr val="007EC5"/>
                </a:solidFill>
              </a:rPr>
              <a:t>고차 함수 관점에서 </a:t>
            </a:r>
            <a:r>
              <a:rPr kumimoji="1" lang="en-US" altLang="ko-KR" sz="1800" dirty="0">
                <a:solidFill>
                  <a:schemeClr val="accent2"/>
                </a:solidFill>
              </a:rPr>
              <a:t>3</a:t>
            </a:r>
            <a:r>
              <a:rPr kumimoji="1" lang="ko-KR" altLang="en-US" sz="1800" dirty="0">
                <a:solidFill>
                  <a:schemeClr val="accent2"/>
                </a:solidFill>
              </a:rPr>
              <a:t>차 고차 함수는 함수 호출 연산자 </a:t>
            </a:r>
            <a:r>
              <a:rPr kumimoji="1" lang="en-US" altLang="ko-KR" sz="1800" dirty="0">
                <a:solidFill>
                  <a:schemeClr val="accent2"/>
                </a:solidFill>
              </a:rPr>
              <a:t>()</a:t>
            </a:r>
            <a:r>
              <a:rPr kumimoji="1" lang="ko-KR" altLang="en-US" sz="1800" dirty="0">
                <a:solidFill>
                  <a:schemeClr val="accent2"/>
                </a:solidFill>
              </a:rPr>
              <a:t>를 </a:t>
            </a:r>
            <a:r>
              <a:rPr kumimoji="1" lang="en-US" altLang="ko-KR" sz="1800" dirty="0">
                <a:solidFill>
                  <a:schemeClr val="accent2"/>
                </a:solidFill>
              </a:rPr>
              <a:t>3</a:t>
            </a:r>
            <a:r>
              <a:rPr kumimoji="1" lang="ko-KR" altLang="en-US" sz="1800" dirty="0">
                <a:solidFill>
                  <a:schemeClr val="accent2"/>
                </a:solidFill>
              </a:rPr>
              <a:t>번 호출하면 값을 얻을 수 있는 함수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 </a:t>
            </a:r>
            <a:endParaRPr kumimoji="1" lang="en-US" altLang="ko-KR" sz="1600" dirty="0">
              <a:solidFill>
                <a:schemeClr val="accent2"/>
              </a:solidFill>
            </a:endParaRPr>
          </a:p>
          <a:p>
            <a:pPr algn="l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F1739-7DCC-4A42-9F9F-C8D75BE9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10" y="2368124"/>
            <a:ext cx="5170598" cy="14901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DAE148-E170-499F-BB81-42B2B0B8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10" y="3948219"/>
            <a:ext cx="6256424" cy="13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커리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(curry)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ko-KR" altLang="en-US" sz="1800" b="1" dirty="0"/>
              <a:t>커리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함수형 프로그래밍 언어의 수많은 이론을 만들어 낸 하스켈 커리</a:t>
            </a:r>
            <a:r>
              <a:rPr kumimoji="1" lang="en-US" altLang="ko-KR" sz="1800" b="1" dirty="0"/>
              <a:t>(Haskell Curry) </a:t>
            </a:r>
            <a:r>
              <a:rPr kumimoji="1" lang="ko-KR" altLang="en-US" sz="1800" b="1" dirty="0"/>
              <a:t>박사의 성을 따온 것 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하스켈 언어 이름은 하스켈 박사의 이름을 딴 것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en-US" altLang="ko-KR" sz="1800" b="1" dirty="0"/>
              <a:t>add(1, 2, 3) </a:t>
            </a:r>
            <a:r>
              <a:rPr kumimoji="1" lang="ko-KR" altLang="en-US" sz="1800" b="1" dirty="0"/>
              <a:t>등 애리티가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이 아닌 일반 함수를 </a:t>
            </a:r>
            <a:r>
              <a:rPr kumimoji="1" lang="en-US" altLang="ko-KR" sz="1800" b="1" dirty="0"/>
              <a:t>add(1)(2)(3) </a:t>
            </a:r>
            <a:r>
              <a:rPr kumimoji="1" lang="ko-KR" altLang="en-US" sz="1800" b="1" dirty="0"/>
              <a:t>등 애리티가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인 함수</a:t>
            </a:r>
            <a:r>
              <a:rPr kumimoji="1" lang="en-US" altLang="ko-KR" sz="1800" b="1" dirty="0"/>
              <a:t> 3</a:t>
            </a:r>
            <a:r>
              <a:rPr kumimoji="1" lang="ko-KR" altLang="en-US" sz="1800" b="1" dirty="0"/>
              <a:t>개로 재구성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add(1)(2)(3) </a:t>
            </a:r>
            <a:r>
              <a:rPr kumimoji="1" lang="ko-KR" altLang="en-US" sz="1800" b="1" dirty="0"/>
              <a:t>형태를 커리라고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함수형 프로그래밍 언어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=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커리 방식으로 함수를 호출할 수 있는 언어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61997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부분 적용 함수</a:t>
            </a:r>
            <a:r>
              <a:rPr kumimoji="1" lang="en-US" altLang="ko-KR" sz="2000" dirty="0">
                <a:solidFill>
                  <a:srgbClr val="007EC5"/>
                </a:solidFill>
              </a:rPr>
              <a:t>(partially applied function)</a:t>
            </a:r>
            <a:r>
              <a:rPr kumimoji="1" lang="ko-KR" altLang="en-US" sz="2000" dirty="0">
                <a:solidFill>
                  <a:srgbClr val="007EC5"/>
                </a:solidFill>
              </a:rPr>
              <a:t>와 커리</a:t>
            </a:r>
            <a:r>
              <a:rPr kumimoji="1" lang="en-US" altLang="ko-KR" sz="2000" dirty="0">
                <a:solidFill>
                  <a:srgbClr val="007EC5"/>
                </a:solidFill>
              </a:rPr>
              <a:t>(curry)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부분 적용 함수 </a:t>
            </a:r>
            <a:r>
              <a:rPr kumimoji="1" lang="en-US" altLang="ko-KR" sz="1800" b="1" dirty="0"/>
              <a:t>- N</a:t>
            </a:r>
            <a:r>
              <a:rPr kumimoji="1" lang="ko-KR" altLang="en-US" sz="1800" b="1" dirty="0"/>
              <a:t>차 고차 함수에 아직 </a:t>
            </a:r>
            <a:r>
              <a:rPr kumimoji="1" lang="en-US" altLang="ko-KR" sz="1800" b="1" dirty="0"/>
              <a:t>N</a:t>
            </a:r>
            <a:r>
              <a:rPr kumimoji="1" lang="ko-KR" altLang="en-US" sz="1800" b="1" dirty="0"/>
              <a:t>번의 함수 호출 연산자가 적용되지 않은 함수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부분 함수</a:t>
            </a:r>
            <a:r>
              <a:rPr kumimoji="1" lang="en-US" altLang="ko-KR" sz="1800" b="1" dirty="0"/>
              <a:t>(partial function)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부분 적용 함수를 간단히 부를 때의 용어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즉 두 용어는 같은 뜻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 </a:t>
            </a:r>
            <a:r>
              <a:rPr kumimoji="1" lang="en-US" altLang="ko-KR" sz="1800" b="1" dirty="0"/>
              <a:t>04</a:t>
            </a:r>
            <a:r>
              <a:rPr kumimoji="1" lang="ko-KR" altLang="en-US" sz="1800" b="1" dirty="0"/>
              <a:t>번 줄의 </a:t>
            </a:r>
            <a:r>
              <a:rPr kumimoji="1" lang="en-US" altLang="ko-KR" sz="1800" b="1" dirty="0" err="1"/>
              <a:t>add1</a:t>
            </a:r>
            <a:r>
              <a:rPr kumimoji="1" lang="ko-KR" altLang="en-US" sz="1800" b="1" dirty="0"/>
              <a:t>은 부분 함수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05CC82-5751-4F3F-A302-BBCFECA5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93" y="3075016"/>
            <a:ext cx="7570273" cy="28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97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부분 적용 함수 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 err="1"/>
              <a:t>add1</a:t>
            </a:r>
            <a:r>
              <a:rPr kumimoji="1" lang="ko-KR" altLang="en-US" sz="1800" b="1" dirty="0"/>
              <a:t>은 함수 호출 연산자 </a:t>
            </a:r>
            <a:r>
              <a:rPr kumimoji="1" lang="en-US" altLang="ko-KR" sz="1800" b="1" dirty="0"/>
              <a:t>()</a:t>
            </a:r>
            <a:r>
              <a:rPr kumimoji="1" lang="ko-KR" altLang="en-US" sz="1800" b="1" dirty="0"/>
              <a:t>를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번 호출하면 값을 얻는 함수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일반 함수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en-US" altLang="ko-KR" sz="1800" b="1" dirty="0"/>
              <a:t>add2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()</a:t>
            </a:r>
            <a:r>
              <a:rPr kumimoji="1" lang="ko-KR" altLang="en-US" sz="1800" b="1" dirty="0"/>
              <a:t>를 </a:t>
            </a:r>
            <a:r>
              <a:rPr kumimoji="1" lang="en-US" altLang="ko-KR" sz="1800" b="1" dirty="0"/>
              <a:t>2</a:t>
            </a:r>
            <a:r>
              <a:rPr kumimoji="1" lang="ko-KR" altLang="en-US" sz="1800" b="1" dirty="0"/>
              <a:t>번 호출해야 값을 얻을 수 있는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 err="1"/>
              <a:t>add3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()</a:t>
            </a:r>
            <a:r>
              <a:rPr kumimoji="1" lang="ko-KR" altLang="en-US" sz="1800" b="1" dirty="0"/>
              <a:t>를 </a:t>
            </a:r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번 호출해야 값을 얻을 수 있는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 err="1"/>
              <a:t>add1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add2</a:t>
            </a:r>
            <a:r>
              <a:rPr kumimoji="1" lang="ko-KR" altLang="en-US" sz="1800" b="1" dirty="0"/>
              <a:t>는 각각 </a:t>
            </a:r>
            <a:r>
              <a:rPr kumimoji="1" lang="en-US" altLang="ko-KR" sz="1800" b="1" dirty="0"/>
              <a:t>()</a:t>
            </a:r>
            <a:r>
              <a:rPr kumimoji="1" lang="ko-KR" altLang="en-US" sz="1800" b="1" dirty="0"/>
              <a:t>를 더 호출해야 값을 얻을 수 있으므로 부분 함수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8DA87-0270-4558-9AA6-BE96FF10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55" y="3429000"/>
            <a:ext cx="5170598" cy="23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4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클로저</a:t>
            </a:r>
            <a:r>
              <a:rPr kumimoji="1" lang="en-US" altLang="ko-KR" sz="2000" dirty="0">
                <a:solidFill>
                  <a:srgbClr val="007EC5"/>
                </a:solidFill>
              </a:rPr>
              <a:t>(closure)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변수의 유효 범위</a:t>
            </a:r>
            <a:r>
              <a:rPr kumimoji="1" lang="en-US" altLang="ko-KR" sz="1800" b="1" dirty="0"/>
              <a:t>(scope) - </a:t>
            </a:r>
            <a:r>
              <a:rPr kumimoji="1" lang="ko-KR" altLang="en-US" sz="1800" b="1" dirty="0"/>
              <a:t>변수가 메모리에서 파괴되지 않는 범위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전역 범위</a:t>
            </a:r>
            <a:r>
              <a:rPr kumimoji="1" lang="en-US" altLang="ko-KR" sz="1800" b="1" dirty="0"/>
              <a:t>(global scope) - </a:t>
            </a:r>
            <a:r>
              <a:rPr kumimoji="1" lang="ko-KR" altLang="en-US" sz="1800" b="1" dirty="0"/>
              <a:t>변수가 프로그램이 종료되기 전에는 파괴되지 않는 범위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지역 범위</a:t>
            </a:r>
            <a:r>
              <a:rPr kumimoji="1" lang="en-US" altLang="ko-KR" sz="1800" b="1" dirty="0"/>
              <a:t>(local scope) - </a:t>
            </a:r>
            <a:r>
              <a:rPr kumimoji="1" lang="ko-KR" altLang="en-US" sz="1800" b="1" dirty="0"/>
              <a:t>변수가 메모리에서 파괴되지 않고 지속</a:t>
            </a:r>
            <a:r>
              <a:rPr kumimoji="1" lang="en-US" altLang="ko-KR" sz="1800" b="1" dirty="0"/>
              <a:t>(persistence)</a:t>
            </a:r>
            <a:r>
              <a:rPr kumimoji="1" lang="ko-KR" altLang="en-US" sz="1800" b="1" dirty="0"/>
              <a:t>될 수 있는 범위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{}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블록 안에서 선언된 변수는 항상 지역 범위 변수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/>
              <a:t>코드가 진행되면서 </a:t>
            </a:r>
            <a:r>
              <a:rPr kumimoji="1" lang="en-US" altLang="ko-KR" sz="1800" b="1" dirty="0"/>
              <a:t>{} </a:t>
            </a:r>
            <a:r>
              <a:rPr kumimoji="1" lang="ko-KR" altLang="en-US" sz="1800" b="1" dirty="0"/>
              <a:t>블록을 벋어 나면 지역 범위 변수는 항상 자동으로 파괴됨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D866F2-F3C5-49EC-96FF-FFA6FBA0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14" y="4195157"/>
            <a:ext cx="5997075" cy="16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클로저</a:t>
            </a:r>
            <a:r>
              <a:rPr kumimoji="1" lang="en-US" altLang="ko-KR" sz="2000" dirty="0">
                <a:solidFill>
                  <a:srgbClr val="007EC5"/>
                </a:solidFill>
              </a:rPr>
              <a:t>(closure)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고차 함수 몸통에서 선언된 변수들의 유효 범위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메모리에서 파괴되지 않는 범위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ko-KR" altLang="en-US" sz="1800" b="1" dirty="0"/>
              <a:t>클로저는 ‘지속되는 유효 범위</a:t>
            </a:r>
            <a:r>
              <a:rPr kumimoji="1" lang="en-US" altLang="ko-KR" sz="1800" b="1" dirty="0"/>
              <a:t>(persistence scope)’</a:t>
            </a:r>
            <a:r>
              <a:rPr kumimoji="1" lang="ko-KR" altLang="en-US" sz="1800" b="1" dirty="0"/>
              <a:t>를 뜻하는 용어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A5FE1-2C4C-4BA3-8B25-77C06AE2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40" y="2989729"/>
            <a:ext cx="7570273" cy="18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17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고차 함수와 커리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198019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클로저</a:t>
            </a:r>
            <a:r>
              <a:rPr kumimoji="1" lang="en-US" altLang="ko-KR" sz="2000" dirty="0">
                <a:solidFill>
                  <a:srgbClr val="007EC5"/>
                </a:solidFill>
              </a:rPr>
              <a:t>(closure) </a:t>
            </a:r>
            <a:r>
              <a:rPr kumimoji="1" lang="ko-KR" altLang="en-US" sz="2000" dirty="0">
                <a:solidFill>
                  <a:srgbClr val="007EC5"/>
                </a:solidFill>
              </a:rPr>
              <a:t>동작 원리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옆 코드 </a:t>
            </a:r>
            <a:r>
              <a:rPr kumimoji="1" lang="en-US" altLang="ko-KR" sz="1800" b="1" dirty="0"/>
              <a:t>5</a:t>
            </a:r>
            <a:r>
              <a:rPr kumimoji="1" lang="ko-KR" altLang="en-US" sz="1800" b="1" dirty="0"/>
              <a:t>번 줄의 </a:t>
            </a:r>
            <a:r>
              <a:rPr kumimoji="1" lang="en-US" altLang="ko-KR" sz="1800" b="1" dirty="0"/>
              <a:t>y </a:t>
            </a:r>
            <a:r>
              <a:rPr kumimoji="1" lang="ko-KR" altLang="en-US" sz="1800" b="1" dirty="0"/>
              <a:t>변수는 블록 </a:t>
            </a:r>
            <a:r>
              <a:rPr kumimoji="1" lang="en-US" altLang="ko-KR" sz="1800" b="1" dirty="0"/>
              <a:t>{}</a:t>
            </a:r>
            <a:r>
              <a:rPr kumimoji="1" lang="ko-KR" altLang="en-US" sz="1800" b="1" dirty="0"/>
              <a:t>이 벗어나면 원칙 적으로 파괴되어야 함</a:t>
            </a:r>
            <a:endParaRPr kumimoji="1" lang="en-US" altLang="ko-KR" sz="1800" b="1" dirty="0"/>
          </a:p>
          <a:p>
            <a:pPr lvl="1"/>
            <a:endParaRPr kumimoji="1" lang="en-US" altLang="ko-KR" sz="2100" b="1" dirty="0"/>
          </a:p>
          <a:p>
            <a:pPr lvl="1"/>
            <a:r>
              <a:rPr kumimoji="1" lang="ko-KR" altLang="en-US" sz="1800" b="1" dirty="0"/>
              <a:t>그런데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번 줄의 </a:t>
            </a:r>
            <a:r>
              <a:rPr kumimoji="1" lang="en-US" altLang="ko-KR" sz="1800" b="1" dirty="0"/>
              <a:t>x </a:t>
            </a:r>
            <a:r>
              <a:rPr kumimoji="1" lang="ko-KR" altLang="en-US" sz="1800" b="1" dirty="0"/>
              <a:t>변수는 현재 블록 </a:t>
            </a:r>
            <a:r>
              <a:rPr kumimoji="1" lang="en-US" altLang="ko-KR" sz="1800" b="1" dirty="0"/>
              <a:t>{}</a:t>
            </a:r>
            <a:r>
              <a:rPr kumimoji="1" lang="ko-KR" altLang="en-US" sz="1800" b="1" dirty="0"/>
              <a:t>을 벋어 나지 않았으므로 </a:t>
            </a:r>
            <a:r>
              <a:rPr kumimoji="1" lang="en-US" altLang="ko-KR" sz="1800" b="1" dirty="0"/>
              <a:t>y</a:t>
            </a:r>
            <a:r>
              <a:rPr kumimoji="1" lang="ko-KR" altLang="en-US" sz="1800" b="1" dirty="0"/>
              <a:t>는 메모리에 계속 유지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 </a:t>
            </a:r>
            <a:r>
              <a:rPr kumimoji="1" lang="en-US" altLang="ko-KR" sz="1800" b="1" dirty="0"/>
              <a:t>persistence)</a:t>
            </a:r>
            <a:r>
              <a:rPr kumimoji="1" lang="ko-KR" altLang="en-US" sz="1800" b="1" dirty="0"/>
              <a:t> 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부분 함수 몸통안의 변수들은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안쪽 유효 범위</a:t>
            </a:r>
            <a:r>
              <a:rPr kumimoji="1" lang="en-US" altLang="ko-KR" sz="1800" b="1" dirty="0"/>
              <a:t>' </a:t>
            </a:r>
            <a:r>
              <a:rPr kumimoji="1" lang="ko-KR" altLang="en-US" sz="1800" b="1" dirty="0"/>
              <a:t>안에 있게 되어 파괴 되지 않고 유지됨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부분 함수들에 함수 호출 연산자 </a:t>
            </a:r>
            <a:r>
              <a:rPr kumimoji="1" lang="en-US" altLang="ko-KR" sz="1800" b="1" dirty="0"/>
              <a:t>()</a:t>
            </a:r>
            <a:r>
              <a:rPr kumimoji="1" lang="ko-KR" altLang="en-US" sz="1800" b="1" dirty="0"/>
              <a:t>가 값을 반환 할 때야 비로소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바깥 유효 범위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가 되어 함수 몸통 안의 변수들이 파괴됨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6299A-2B7F-4640-BD12-EDFE6EE1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71" y="1966856"/>
            <a:ext cx="5481705" cy="17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658822"/>
            <a:ext cx="6029210" cy="984954"/>
          </a:xfrm>
        </p:spPr>
        <p:txBody>
          <a:bodyPr/>
          <a:lstStyle/>
          <a:p>
            <a:r>
              <a:rPr kumimoji="1" lang="ko-KR" altLang="en-US" sz="4800" dirty="0"/>
              <a:t>함수 조합의</a:t>
            </a:r>
          </a:p>
          <a:p>
            <a:r>
              <a:rPr kumimoji="1" lang="ko-KR" altLang="en-US" sz="4800" dirty="0"/>
              <a:t>원리와 응용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함수형 프로그래밍이란</a:t>
            </a:r>
            <a:r>
              <a:rPr kumimoji="1" lang="en-US" altLang="ko-KR" dirty="0"/>
              <a:t>?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08-2</a:t>
            </a:r>
            <a:r>
              <a:rPr kumimoji="1" lang="en-US" altLang="ko-KR" dirty="0"/>
              <a:t> </a:t>
            </a:r>
            <a:r>
              <a:rPr kumimoji="1" lang="ko-KR" altLang="en-US" dirty="0"/>
              <a:t>제네릭 함수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08-3</a:t>
            </a:r>
            <a:r>
              <a:rPr kumimoji="1" lang="en-US" altLang="ko-KR" dirty="0"/>
              <a:t> </a:t>
            </a:r>
            <a:r>
              <a:rPr kumimoji="1" lang="ko-KR" altLang="en-US" dirty="0"/>
              <a:t>고차 함수와 커리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08-4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함수 조합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98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에러가 나는 소스 파일 맨 위에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특정 줄에서 나는 경우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,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해당 줄 앞에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@ts-ignore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//@ts-nocheck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</a:t>
            </a:r>
            <a:r>
              <a:rPr kumimoji="1" lang="ko-KR" altLang="en-US" sz="2000" dirty="0">
                <a:solidFill>
                  <a:srgbClr val="007EC5"/>
                </a:solidFill>
              </a:rPr>
              <a:t>은 컴파일러의 타입 체크 기능을 무력화 시키므로 가능한 사용을 자제해야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하지만 알 수 없는 타입 오류로 인하여 더이상 진도를 나갈 수 가 없을 때의 가장 </a:t>
            </a:r>
            <a:r>
              <a:rPr kumimoji="1" lang="ko-KR" altLang="en-US" sz="2000" dirty="0">
                <a:solidFill>
                  <a:schemeClr val="accent2"/>
                </a:solidFill>
              </a:rPr>
              <a:t>효과적인 임시 방편 대책</a:t>
            </a:r>
            <a:r>
              <a:rPr kumimoji="1" lang="ko-KR" altLang="en-US" sz="2000" dirty="0">
                <a:solidFill>
                  <a:srgbClr val="007EC5"/>
                </a:solidFill>
              </a:rPr>
              <a:t>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[</a:t>
            </a:r>
            <a:r>
              <a:rPr kumimoji="1" lang="ko-KR" altLang="en-US" sz="2000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dirty="0">
                <a:solidFill>
                  <a:srgbClr val="007EC5"/>
                </a:solidFill>
              </a:rPr>
              <a:t>]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컴파일러는 </a:t>
            </a:r>
            <a:r>
              <a:rPr kumimoji="1" lang="en-US" altLang="ko-KR" sz="2000" dirty="0">
                <a:solidFill>
                  <a:srgbClr val="007EC5"/>
                </a:solidFill>
              </a:rPr>
              <a:t>'@types/</a:t>
            </a:r>
            <a:r>
              <a:rPr kumimoji="1" lang="ko-KR" altLang="en-US" sz="2000" dirty="0">
                <a:solidFill>
                  <a:srgbClr val="007EC5"/>
                </a:solidFill>
              </a:rPr>
              <a:t>패키지이름</a:t>
            </a:r>
            <a:r>
              <a:rPr kumimoji="1" lang="en-US" altLang="ko-KR" sz="2000" dirty="0">
                <a:solidFill>
                  <a:srgbClr val="007EC5"/>
                </a:solidFill>
              </a:rPr>
              <a:t>' </a:t>
            </a:r>
            <a:r>
              <a:rPr kumimoji="1" lang="ko-KR" altLang="en-US" sz="2000" dirty="0">
                <a:solidFill>
                  <a:srgbClr val="007EC5"/>
                </a:solidFill>
              </a:rPr>
              <a:t>형태의 타입 라이브러리가 반드시 필요합니다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어떤 패키지들의</a:t>
            </a:r>
            <a:r>
              <a:rPr kumimoji="1" lang="en-US" altLang="ko-KR" sz="2000" dirty="0">
                <a:solidFill>
                  <a:srgbClr val="007EC5"/>
                </a:solidFill>
              </a:rPr>
              <a:t>(</a:t>
            </a:r>
            <a:r>
              <a:rPr kumimoji="1" lang="ko-KR" altLang="en-US" sz="2000" dirty="0">
                <a:solidFill>
                  <a:srgbClr val="007EC5"/>
                </a:solidFill>
              </a:rPr>
              <a:t>이 책의 경우 </a:t>
            </a:r>
            <a:r>
              <a:rPr kumimoji="1" lang="en-US" altLang="ko-KR" sz="2000" dirty="0">
                <a:solidFill>
                  <a:srgbClr val="007EC5"/>
                </a:solidFill>
              </a:rPr>
              <a:t>09</a:t>
            </a:r>
            <a:r>
              <a:rPr kumimoji="1" lang="ko-KR" altLang="en-US" sz="2000" dirty="0">
                <a:solidFill>
                  <a:srgbClr val="007EC5"/>
                </a:solidFill>
              </a:rPr>
              <a:t>장의 </a:t>
            </a:r>
            <a:r>
              <a:rPr kumimoji="1" lang="en-US" altLang="ko-KR" sz="2000" dirty="0">
                <a:solidFill>
                  <a:srgbClr val="007EC5"/>
                </a:solidFill>
              </a:rPr>
              <a:t>ramda</a:t>
            </a:r>
            <a:r>
              <a:rPr kumimoji="1" lang="ko-KR" altLang="en-US" sz="2000" dirty="0">
                <a:solidFill>
                  <a:srgbClr val="007EC5"/>
                </a:solidFill>
              </a:rPr>
              <a:t> 패키지</a:t>
            </a:r>
            <a:r>
              <a:rPr kumimoji="1" lang="en-US" altLang="ko-KR" sz="2000" dirty="0">
                <a:solidFill>
                  <a:srgbClr val="007EC5"/>
                </a:solidFill>
              </a:rPr>
              <a:t>)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 라이브러리들은 잘못 구현된 부분이 있거나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도저히 타입스크립트로 옮길 수 없는 기능을 담고 있기도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사실 이 경우 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유일한 해결책이 </a:t>
            </a:r>
            <a:r>
              <a:rPr kumimoji="1" lang="en-US" altLang="ko-KR" sz="2000" b="1" dirty="0">
                <a:solidFill>
                  <a:schemeClr val="accent2"/>
                </a:solidFill>
              </a:rPr>
              <a:t>// @ts-ignore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주석입니다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.</a:t>
            </a:r>
            <a:endParaRPr kumimoji="1" lang="ko-KR" altLang="en-US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29574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함수 조합 일반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compose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pipe </a:t>
            </a:r>
            <a:r>
              <a:rPr kumimoji="1" lang="ko-KR" altLang="en-US" sz="1800" b="1" dirty="0"/>
              <a:t>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pipe </a:t>
            </a:r>
            <a:r>
              <a:rPr kumimoji="1" lang="ko-KR" altLang="en-US" sz="1800" b="1" dirty="0"/>
              <a:t>함수 구현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포인트가 없는 함수</a:t>
            </a:r>
            <a:endParaRPr kumimoji="1" lang="en-US" altLang="ko-KR" sz="1800" b="1"/>
          </a:p>
          <a:p>
            <a:pPr lvl="1"/>
            <a:r>
              <a:rPr kumimoji="1" lang="ko-KR" altLang="en-US" sz="1800" b="1"/>
              <a:t> 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18942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함수 조합</a:t>
            </a:r>
            <a:r>
              <a:rPr kumimoji="1" lang="en-US" altLang="ko-KR" sz="2000" dirty="0">
                <a:solidFill>
                  <a:srgbClr val="007EC5"/>
                </a:solidFill>
              </a:rPr>
              <a:t>(function composition)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함수 조합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작은 기능을 하는 함수들을 조합하여 좀 더 의미 있는 새로운 함수를 만들어 내는 함수형 프로그래밍 설계 기법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주로 앱 로직 부분을 구현할 때 사용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compose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혹은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pipe</a:t>
            </a:r>
            <a:r>
              <a:rPr kumimoji="1" lang="ko-KR" altLang="en-US" sz="1800" b="1" dirty="0"/>
              <a:t>라는 특별한 이름의 함수를 사용하여 여러 함수들을 조합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00264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함수 조합</a:t>
            </a:r>
            <a:r>
              <a:rPr kumimoji="1" lang="en-US" altLang="ko-KR" sz="2000" dirty="0">
                <a:solidFill>
                  <a:srgbClr val="007EC5"/>
                </a:solidFill>
              </a:rPr>
              <a:t>(function composition) </a:t>
            </a:r>
            <a:r>
              <a:rPr kumimoji="1" lang="ko-KR" altLang="en-US" sz="2000" dirty="0">
                <a:solidFill>
                  <a:srgbClr val="007EC5"/>
                </a:solidFill>
              </a:rPr>
              <a:t>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함수 조합에 사용되는 함수들은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반드시 애리티가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1</a:t>
            </a:r>
            <a:r>
              <a:rPr kumimoji="1" lang="ko-KR" altLang="en-US" sz="1800" b="1" dirty="0"/>
              <a:t>이어야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수학 표현에서 </a:t>
            </a:r>
            <a:r>
              <a:rPr kumimoji="1" lang="en-US" altLang="ko-KR" sz="1800" b="1" dirty="0"/>
              <a:t>f, g, h</a:t>
            </a:r>
            <a:r>
              <a:rPr kumimoji="1" lang="ko-KR" altLang="en-US" sz="1800" b="1" dirty="0"/>
              <a:t>는 애리티가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인 함수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다음은 위 수학 표현을 코드로 구현한 예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다음은 애리티가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인 함수 </a:t>
            </a:r>
            <a:r>
              <a:rPr kumimoji="1" lang="en-US" altLang="ko-KR" sz="1800" b="1" dirty="0"/>
              <a:t>f, g, h</a:t>
            </a:r>
            <a:r>
              <a:rPr kumimoji="1" lang="ko-KR" altLang="en-US" sz="1800" b="1" dirty="0"/>
              <a:t>를 코드로 구현한 예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5094E-27C3-46E1-8577-A51115D4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40" y="2683610"/>
            <a:ext cx="1852487" cy="3470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54A57D-6D58-461D-9731-C471D3CB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40" y="3727506"/>
            <a:ext cx="1392543" cy="349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8A559-CDBF-417B-A7C5-D12315287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29" y="4650206"/>
            <a:ext cx="6882066" cy="11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3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compose</a:t>
            </a:r>
            <a:r>
              <a:rPr kumimoji="1" lang="ko-KR" altLang="en-US" sz="2000" dirty="0">
                <a:solidFill>
                  <a:srgbClr val="007EC5"/>
                </a:solidFill>
              </a:rPr>
              <a:t> 와 </a:t>
            </a:r>
            <a:r>
              <a:rPr kumimoji="1" lang="en-US" altLang="ko-KR" sz="2000" dirty="0">
                <a:solidFill>
                  <a:srgbClr val="007EC5"/>
                </a:solidFill>
              </a:rPr>
              <a:t>pipe </a:t>
            </a:r>
            <a:r>
              <a:rPr kumimoji="1" lang="ko-KR" altLang="en-US" sz="2000" dirty="0">
                <a:solidFill>
                  <a:srgbClr val="007EC5"/>
                </a:solidFill>
              </a:rPr>
              <a:t>함수의 차이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코드가 있을 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compose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compose(h, g, f) </a:t>
            </a:r>
            <a:r>
              <a:rPr kumimoji="1" lang="ko-KR" altLang="en-US" sz="1800" b="1" dirty="0"/>
              <a:t>형태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즉 바깥 쪽에서 안쪽으로 함수들을 나열하여 조합하는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pipe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pipe(f, g, h) </a:t>
            </a:r>
            <a:r>
              <a:rPr kumimoji="1" lang="ko-KR" altLang="en-US" sz="1800" b="1" dirty="0"/>
              <a:t>형태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즉 안 쪽에서 바깥쪽으로 함수들을 나열하여 조합하는 함수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보통 코드에서는 </a:t>
            </a:r>
            <a:r>
              <a:rPr kumimoji="1" lang="en-US" altLang="ko-KR" sz="1800" b="1" dirty="0"/>
              <a:t>f -&gt; g -&gt; h </a:t>
            </a:r>
            <a:r>
              <a:rPr kumimoji="1" lang="ko-KR" altLang="en-US" sz="1800" b="1" dirty="0"/>
              <a:t>흐름이 이해가 쉽기 때문에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pipe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를 선호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2E3541-31C9-49BB-93FC-89C3C07C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08" y="2342843"/>
            <a:ext cx="1392543" cy="3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4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pipe</a:t>
            </a:r>
            <a:r>
              <a:rPr kumimoji="1" lang="ko-KR" altLang="en-US" sz="2000" dirty="0">
                <a:solidFill>
                  <a:srgbClr val="007EC5"/>
                </a:solidFill>
              </a:rPr>
              <a:t> 함수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코드 형태로 함수들을 조합하는 함수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pipe(f), pipe(f, g), pipe(f, g, h)</a:t>
            </a:r>
            <a:r>
              <a:rPr kumimoji="1" lang="ko-KR" altLang="en-US" sz="1800" b="1" dirty="0"/>
              <a:t>처럼 가변 인수</a:t>
            </a:r>
            <a:r>
              <a:rPr kumimoji="1" lang="en-US" altLang="ko-KR" sz="1800" b="1" dirty="0"/>
              <a:t>(variadic arguments) </a:t>
            </a:r>
            <a:r>
              <a:rPr kumimoji="1" lang="ko-KR" altLang="en-US" sz="1800" b="1" dirty="0"/>
              <a:t>방식으로 동작하는 함수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0128F-D667-47CE-ADEA-50FA4ECA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50" y="2514158"/>
            <a:ext cx="7570273" cy="24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33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4954179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pipe</a:t>
            </a:r>
            <a:r>
              <a:rPr kumimoji="1" lang="ko-KR" altLang="en-US" sz="2000" dirty="0">
                <a:solidFill>
                  <a:srgbClr val="007EC5"/>
                </a:solidFill>
              </a:rPr>
              <a:t> 함수 구현 하기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step 1. pipe</a:t>
            </a:r>
            <a:r>
              <a:rPr kumimoji="1" lang="ko-KR" altLang="en-US" sz="1800" b="1" dirty="0"/>
              <a:t>는 가변 인수 방식 동작 함수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step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2.</a:t>
            </a:r>
            <a:r>
              <a:rPr kumimoji="1" lang="ko-KR" altLang="en-US" sz="1800" b="1" dirty="0"/>
              <a:t> 가변 인수 </a:t>
            </a:r>
            <a:r>
              <a:rPr kumimoji="1" lang="en-US" altLang="ko-KR" sz="1800" b="1" dirty="0"/>
              <a:t>functions</a:t>
            </a:r>
            <a:r>
              <a:rPr kumimoji="1" lang="ko-KR" altLang="en-US" sz="1800" b="1" dirty="0"/>
              <a:t>의 타입은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다음 상황을 고려할 때 제네릭 타입 적용 불가 </a:t>
            </a:r>
            <a:r>
              <a:rPr kumimoji="1" lang="en-US" altLang="ko-KR" sz="1800" b="1" dirty="0"/>
              <a:t>-&gt; </a:t>
            </a:r>
            <a:r>
              <a:rPr kumimoji="1" lang="ko-KR" altLang="en-US" sz="1800" b="1" dirty="0"/>
              <a:t>자바스크립트 </a:t>
            </a:r>
            <a:r>
              <a:rPr kumimoji="1" lang="en-US" altLang="ko-KR" sz="1800" b="1" dirty="0"/>
              <a:t>Function </a:t>
            </a:r>
            <a:r>
              <a:rPr kumimoji="1" lang="ko-KR" altLang="en-US" sz="1800" b="1" dirty="0"/>
              <a:t>타입 사용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step 3. pipe</a:t>
            </a:r>
            <a:r>
              <a:rPr kumimoji="1" lang="ko-KR" altLang="en-US" sz="1800" b="1" dirty="0"/>
              <a:t>는 함수를 반환하는 함수이므로 반환 타입은 </a:t>
            </a:r>
            <a:r>
              <a:rPr kumimoji="1" lang="en-US" altLang="ko-KR" sz="1800" b="1" dirty="0"/>
              <a:t>Function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1C679-06D9-438C-B516-13696669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376" y="1895134"/>
            <a:ext cx="3978888" cy="3506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DDC5CC-8B50-492D-A050-CA78E0C65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95" y="3590768"/>
            <a:ext cx="3530823" cy="10349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4080F8-B1E3-4327-B146-8DF2E07BF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376" y="2625175"/>
            <a:ext cx="4859760" cy="3187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954193-73BB-495A-9677-5B6E5E03C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376" y="4904648"/>
            <a:ext cx="4924978" cy="2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69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67151" cy="458146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pipe</a:t>
            </a:r>
            <a:r>
              <a:rPr kumimoji="1" lang="ko-KR" altLang="en-US" sz="2000" dirty="0">
                <a:solidFill>
                  <a:srgbClr val="007EC5"/>
                </a:solidFill>
              </a:rPr>
              <a:t> 함수 구현 하기 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step 4. pipe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pipe(f, g, h)(x) </a:t>
            </a:r>
            <a:r>
              <a:rPr kumimoji="1" lang="ko-KR" altLang="en-US" sz="1800" b="1" dirty="0"/>
              <a:t>형태로 사용하는 </a:t>
            </a:r>
            <a:r>
              <a:rPr kumimoji="1" lang="en-US" altLang="ko-KR" sz="1800" b="1" dirty="0"/>
              <a:t>2</a:t>
            </a:r>
            <a:r>
              <a:rPr kumimoji="1" lang="ko-KR" altLang="en-US" sz="1800" b="1" dirty="0"/>
              <a:t>차 고차 함수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step 5. </a:t>
            </a:r>
            <a:r>
              <a:rPr kumimoji="1" lang="ko-KR" altLang="en-US" sz="1800" b="1" dirty="0"/>
              <a:t>함수 조합을 위해 </a:t>
            </a:r>
            <a:r>
              <a:rPr kumimoji="1" lang="en-US" altLang="ko-KR" sz="1800" b="1" dirty="0"/>
              <a:t>Array</a:t>
            </a:r>
            <a:r>
              <a:rPr kumimoji="1" lang="ko-KR" altLang="en-US" sz="1800" b="1" dirty="0"/>
              <a:t>의 </a:t>
            </a:r>
            <a:r>
              <a:rPr kumimoji="1" lang="en-US" altLang="ko-KR" sz="1800" b="1" dirty="0"/>
              <a:t>reduce </a:t>
            </a:r>
            <a:r>
              <a:rPr kumimoji="1" lang="ko-KR" altLang="en-US" sz="1800" b="1" dirty="0"/>
              <a:t>메서드 적용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1579B1-9632-44FA-AB70-E09DBD45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02" y="2445756"/>
            <a:ext cx="7304130" cy="10172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C5292B-A1D6-4A29-9B89-9D1689CC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02" y="4145213"/>
            <a:ext cx="8203692" cy="10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4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pipe</a:t>
            </a:r>
            <a:r>
              <a:rPr kumimoji="1" lang="ko-KR" altLang="en-US" sz="2000" dirty="0">
                <a:solidFill>
                  <a:srgbClr val="007EC5"/>
                </a:solidFill>
              </a:rPr>
              <a:t> 함수 구현 하기 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최종</a:t>
            </a:r>
            <a:r>
              <a:rPr kumimoji="1" lang="en-US" altLang="ko-KR" sz="1800" b="1" dirty="0"/>
              <a:t>. &lt;</a:t>
            </a:r>
            <a:r>
              <a:rPr kumimoji="1" lang="ko-KR" altLang="en-US" sz="1800" b="1" dirty="0"/>
              <a:t>함수</a:t>
            </a:r>
            <a:r>
              <a:rPr kumimoji="1" lang="en-US" altLang="ko-KR" sz="1800" b="1" dirty="0"/>
              <a:t>&gt; </a:t>
            </a:r>
            <a:r>
              <a:rPr kumimoji="1" lang="ko-KR" altLang="en-US" sz="1800" b="1" dirty="0"/>
              <a:t>부분은 </a:t>
            </a:r>
            <a:r>
              <a:rPr kumimoji="1" lang="en-US" altLang="ko-KR" sz="1800" b="1" dirty="0"/>
              <a:t>(value, func) </a:t>
            </a:r>
            <a:r>
              <a:rPr kumimoji="1" lang="ko-KR" altLang="en-US" sz="1800" b="1" dirty="0"/>
              <a:t>형태의 매개변수 구조를 가져야 함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또한 </a:t>
            </a:r>
            <a:r>
              <a:rPr kumimoji="1" lang="en-US" altLang="ko-KR" sz="1800" b="1" dirty="0"/>
              <a:t>reduce</a:t>
            </a:r>
            <a:r>
              <a:rPr kumimoji="1" lang="ko-KR" altLang="en-US" sz="1800" b="1" dirty="0"/>
              <a:t>는 초기 값 </a:t>
            </a:r>
            <a:r>
              <a:rPr kumimoji="1" lang="en-US" altLang="ko-KR" sz="1800" b="1" dirty="0"/>
              <a:t>x</a:t>
            </a:r>
            <a:r>
              <a:rPr kumimoji="1" lang="ko-KR" altLang="en-US" sz="1800" b="1" dirty="0"/>
              <a:t>를 두 번째 매개 변수로 가지는 메서드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D2Coding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793E0-B50B-41E2-B31E-23FDF779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37" y="2644114"/>
            <a:ext cx="6537963" cy="914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CFB065-0332-4E40-9BDD-0200312D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37" y="3922149"/>
            <a:ext cx="5930405" cy="17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13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부분 함수를 사용한 함수 조합 예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/>
              <a:t>add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add(1)(2) </a:t>
            </a:r>
            <a:r>
              <a:rPr kumimoji="1" lang="ko-KR" altLang="en-US" sz="1800" b="1" dirty="0"/>
              <a:t>등 </a:t>
            </a:r>
            <a:r>
              <a:rPr kumimoji="1" lang="en-US" altLang="ko-KR" sz="1800" b="1" dirty="0"/>
              <a:t>2</a:t>
            </a:r>
            <a:r>
              <a:rPr kumimoji="1" lang="ko-KR" altLang="en-US" sz="1800" b="1" dirty="0"/>
              <a:t>번의 함수 호출 연산자가 적용되어야 값을 반환하는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5</a:t>
            </a:r>
            <a:r>
              <a:rPr kumimoji="1" lang="ko-KR" altLang="en-US" sz="1800" b="1" dirty="0"/>
              <a:t>번 줄의 </a:t>
            </a:r>
            <a:r>
              <a:rPr kumimoji="1" lang="en-US" altLang="ko-KR" sz="1800" b="1" dirty="0" err="1"/>
              <a:t>inc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7</a:t>
            </a:r>
            <a:r>
              <a:rPr kumimoji="1" lang="ko-KR" altLang="en-US" sz="1800" b="1" dirty="0"/>
              <a:t>번 줄의 </a:t>
            </a:r>
            <a:r>
              <a:rPr kumimoji="1" lang="en-US" altLang="ko-KR" sz="1800" b="1" dirty="0"/>
              <a:t>add(2)</a:t>
            </a:r>
            <a:r>
              <a:rPr kumimoji="1" lang="ko-KR" altLang="en-US" sz="1800" b="1" dirty="0"/>
              <a:t>는 함수 호출 연산자가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번만 적용된 부분함수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7</a:t>
            </a:r>
            <a:r>
              <a:rPr kumimoji="1" lang="ko-KR" altLang="en-US" sz="1800" b="1" dirty="0"/>
              <a:t>번 줄의 </a:t>
            </a:r>
            <a:r>
              <a:rPr kumimoji="1" lang="en-US" altLang="ko-KR" sz="1800" b="1" dirty="0" err="1"/>
              <a:t>add3</a:t>
            </a:r>
            <a:r>
              <a:rPr kumimoji="1" lang="ko-KR" altLang="en-US" sz="1800" b="1" dirty="0"/>
              <a:t>은 </a:t>
            </a:r>
            <a:r>
              <a:rPr kumimoji="1" lang="en-US" altLang="ko-KR" sz="1800" b="1" dirty="0"/>
              <a:t>pipe</a:t>
            </a:r>
            <a:r>
              <a:rPr kumimoji="1" lang="ko-KR" altLang="en-US" sz="1800" b="1" dirty="0"/>
              <a:t>를 사용하여 </a:t>
            </a:r>
            <a:r>
              <a:rPr kumimoji="1" lang="en-US" altLang="ko-KR" sz="1800" b="1" dirty="0" err="1"/>
              <a:t>inc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add(2)</a:t>
            </a:r>
            <a:r>
              <a:rPr kumimoji="1" lang="ko-KR" altLang="en-US" sz="1800" b="1" dirty="0"/>
              <a:t>를 결합한 부분함수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9</a:t>
            </a:r>
            <a:r>
              <a:rPr kumimoji="1" lang="ko-KR" altLang="en-US" sz="1800" b="1" dirty="0"/>
              <a:t>번 줄은 부분함수 </a:t>
            </a:r>
            <a:r>
              <a:rPr kumimoji="1" lang="en-US" altLang="ko-KR" sz="1800" b="1" dirty="0" err="1"/>
              <a:t>add3</a:t>
            </a:r>
            <a:r>
              <a:rPr kumimoji="1" lang="ko-KR" altLang="en-US" sz="1800" b="1" dirty="0"/>
              <a:t>에 다시 함수 호출 연산자를 적용하여 </a:t>
            </a:r>
            <a:r>
              <a:rPr kumimoji="1" lang="en-US" altLang="ko-KR" sz="1800" b="1" dirty="0"/>
              <a:t>4</a:t>
            </a:r>
            <a:r>
              <a:rPr kumimoji="1" lang="ko-KR" altLang="en-US" sz="1800" b="1" dirty="0"/>
              <a:t>라는 값을 만들어 낸 예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6214E7-7EB7-4AC3-AC26-DD096FE0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75" y="3379685"/>
            <a:ext cx="5345736" cy="24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36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포인트가 없는 함수</a:t>
            </a:r>
            <a:r>
              <a:rPr kumimoji="1" lang="en-US" altLang="ko-KR" sz="2000" dirty="0">
                <a:solidFill>
                  <a:srgbClr val="007EC5"/>
                </a:solidFill>
              </a:rPr>
              <a:t>(pointless function) </a:t>
            </a:r>
            <a:r>
              <a:rPr kumimoji="1" lang="ko-KR" altLang="en-US" sz="2000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함수 조합에 사용되는 함수는 매개변수의 순서가 매우 중요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포인트가 없는 함수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기존에 존재 하는 함수를 함수 조합이 가능한 형태로 만든 함수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Array</a:t>
            </a:r>
            <a:r>
              <a:rPr kumimoji="1" lang="ko-KR" altLang="en-US" sz="1800" b="1" dirty="0"/>
              <a:t>의 </a:t>
            </a:r>
            <a:r>
              <a:rPr kumimoji="1" lang="en-US" altLang="ko-KR" sz="1800" b="1" dirty="0"/>
              <a:t>map </a:t>
            </a:r>
            <a:r>
              <a:rPr kumimoji="1" lang="ko-KR" altLang="en-US" sz="1800" b="1" dirty="0"/>
              <a:t>메서드 호출 함수를 잘못 구현한 예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sz="1800" b="1" dirty="0"/>
              <a:t>위 </a:t>
            </a:r>
            <a:r>
              <a:rPr kumimoji="1" lang="en-US" altLang="ko-KR" sz="1800" b="1" dirty="0"/>
              <a:t>map </a:t>
            </a:r>
            <a:r>
              <a:rPr kumimoji="1" lang="ko-KR" altLang="en-US" sz="1800" b="1" dirty="0"/>
              <a:t>함수를 다음처럼 조합하면 컴파일 오류가 남 </a:t>
            </a:r>
            <a:endParaRPr kumimoji="1"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64DD19-BF47-4C96-A998-3CDE8BDF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8" y="2990850"/>
            <a:ext cx="8077200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1DAC28-CAE7-4E09-BAC7-96017E1B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58" y="4065103"/>
            <a:ext cx="2400300" cy="144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ED6430-EB4F-4272-B9EB-1D9005CF4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151" y="4437969"/>
            <a:ext cx="5543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ts-nocheck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(6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파일 전체의 타입 체크를 안 하게 하여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8FB8F-715B-4B69-AF7E-BA8E7C32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3" y="2454262"/>
            <a:ext cx="8630194" cy="352706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538B66-8A82-42EB-824F-6CDB2FE3D7E5}"/>
              </a:ext>
            </a:extLst>
          </p:cNvPr>
          <p:cNvSpPr/>
          <p:nvPr/>
        </p:nvSpPr>
        <p:spPr>
          <a:xfrm>
            <a:off x="866503" y="3753772"/>
            <a:ext cx="234133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440579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포인트가 없는 함수</a:t>
            </a:r>
            <a:r>
              <a:rPr kumimoji="1" lang="en-US" altLang="ko-KR" sz="2000" dirty="0">
                <a:solidFill>
                  <a:srgbClr val="007EC5"/>
                </a:solidFill>
              </a:rPr>
              <a:t> map</a:t>
            </a:r>
            <a:r>
              <a:rPr kumimoji="1" lang="ko-KR" altLang="en-US" sz="2000" dirty="0">
                <a:solidFill>
                  <a:srgbClr val="007EC5"/>
                </a:solidFill>
              </a:rPr>
              <a:t> 구현 하기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step 0. </a:t>
            </a:r>
            <a:r>
              <a:rPr kumimoji="1" lang="ko-KR" altLang="en-US" sz="1800" b="1" dirty="0"/>
              <a:t>소스 파일 맨 첫 줄에 </a:t>
            </a:r>
            <a:r>
              <a:rPr kumimoji="1" lang="en-US" altLang="ko-KR" sz="1800" b="1" dirty="0"/>
              <a:t>// @ts-nocheck</a:t>
            </a:r>
            <a:r>
              <a:rPr kumimoji="1" lang="ko-KR" altLang="en-US" sz="1800" b="1" dirty="0"/>
              <a:t>을 붙여 일단 자바스크립트 적으로 로직 작성하기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step 1. </a:t>
            </a:r>
            <a:r>
              <a:rPr kumimoji="1" lang="ko-KR" altLang="en-US" sz="1800" b="1" dirty="0"/>
              <a:t>포인트가 없는 함수를 만들려면 </a:t>
            </a:r>
            <a:r>
              <a:rPr kumimoji="1" lang="en-US" altLang="ko-KR" sz="1800" b="1" dirty="0"/>
              <a:t>map(x =&gt; x * 2)([1, 2, 3])</a:t>
            </a:r>
            <a:r>
              <a:rPr kumimoji="1" lang="ko-KR" altLang="en-US" sz="1800" b="1" dirty="0"/>
              <a:t>처럼 실제 입력이 되는 </a:t>
            </a:r>
            <a:r>
              <a:rPr kumimoji="1" lang="en-US" altLang="ko-KR" sz="1800" b="1" dirty="0"/>
              <a:t>[1, 2, 3]</a:t>
            </a:r>
            <a:r>
              <a:rPr kumimoji="1" lang="ko-KR" altLang="en-US" sz="1800" b="1" dirty="0"/>
              <a:t>을 가장 마지막에 다음처럼 가장 마지막에 위치 시켜야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step 2. </a:t>
            </a:r>
            <a:r>
              <a:rPr kumimoji="1" lang="ko-KR" altLang="en-US" sz="1800" b="1" dirty="0"/>
              <a:t>테스트 코드 작성 및 동작 확인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8B9AC-ADE0-4B4E-9E31-F18C503B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29" y="3627118"/>
            <a:ext cx="7282295" cy="3723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0A1B98-A62F-4AA8-A7C4-01BEEF53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41" y="4569246"/>
            <a:ext cx="3334823" cy="13596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E0379A-3446-4AD2-95A0-C22BB246B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00" y="2371316"/>
            <a:ext cx="29051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9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포인트가 없는 함수</a:t>
            </a:r>
            <a:r>
              <a:rPr kumimoji="1" lang="en-US" altLang="ko-KR" sz="2000" dirty="0">
                <a:solidFill>
                  <a:srgbClr val="007EC5"/>
                </a:solidFill>
              </a:rPr>
              <a:t> map</a:t>
            </a:r>
            <a:r>
              <a:rPr kumimoji="1" lang="ko-KR" altLang="en-US" sz="2000" dirty="0">
                <a:solidFill>
                  <a:srgbClr val="007EC5"/>
                </a:solidFill>
              </a:rPr>
              <a:t> 구현 하기 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최종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버전 </a:t>
            </a:r>
            <a:r>
              <a:rPr kumimoji="1" lang="en-US" altLang="ko-KR" sz="1800" b="1" dirty="0"/>
              <a:t>4 </a:t>
            </a:r>
            <a:r>
              <a:rPr kumimoji="1" lang="ko-KR" altLang="en-US" sz="1800" b="1" dirty="0"/>
              <a:t>타입스크립트 컴파일러가 만족하도록 코드에 타입 명시 하기</a:t>
            </a:r>
            <a:endParaRPr kumimoji="1" lang="en-US" altLang="ko-KR" sz="1800" b="1" dirty="0"/>
          </a:p>
          <a:p>
            <a:pPr lvl="2"/>
            <a:r>
              <a:rPr kumimoji="1" lang="en-US" altLang="ko-KR" sz="1600" b="1" dirty="0"/>
              <a:t>map</a:t>
            </a:r>
            <a:r>
              <a:rPr kumimoji="1" lang="ko-KR" altLang="en-US" sz="1600" b="1" dirty="0"/>
              <a:t> 함수는 </a:t>
            </a:r>
            <a:r>
              <a:rPr kumimoji="1" lang="en-US" altLang="ko-KR" sz="1600" b="1" dirty="0"/>
              <a:t>T[] </a:t>
            </a:r>
            <a:r>
              <a:rPr kumimoji="1" lang="ko-KR" altLang="en-US" sz="1600" b="1" dirty="0"/>
              <a:t>타입 배열을 </a:t>
            </a:r>
            <a:r>
              <a:rPr kumimoji="1" lang="en-US" altLang="ko-KR" sz="1600" b="1" dirty="0"/>
              <a:t>R[] </a:t>
            </a:r>
            <a:r>
              <a:rPr kumimoji="1" lang="ko-KR" altLang="en-US" sz="1600" b="1" dirty="0"/>
              <a:t>타입 배열로 만들어 주는 함수</a:t>
            </a:r>
            <a:endParaRPr kumimoji="1" lang="en-US" altLang="ko-KR" sz="1600" b="1" dirty="0"/>
          </a:p>
          <a:p>
            <a:pPr lvl="2"/>
            <a:endParaRPr kumimoji="1" lang="en-US" altLang="ko-KR" sz="1600" b="1" dirty="0"/>
          </a:p>
          <a:p>
            <a:pPr lvl="2"/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컴파일러는 </a:t>
            </a:r>
            <a:r>
              <a:rPr kumimoji="1" lang="en-US" altLang="ko-KR" sz="1600" b="1" dirty="0"/>
              <a:t>map(x =&gt; x * 2) </a:t>
            </a:r>
            <a:r>
              <a:rPr kumimoji="1" lang="ko-KR" altLang="en-US" sz="1600" b="1" dirty="0"/>
              <a:t>형태의 코드에서 </a:t>
            </a:r>
            <a:r>
              <a:rPr kumimoji="1" lang="en-US" altLang="ko-KR" sz="1600" b="1" dirty="0"/>
              <a:t>x</a:t>
            </a:r>
            <a:r>
              <a:rPr kumimoji="1" lang="ko-KR" altLang="en-US" sz="1600" b="1" dirty="0"/>
              <a:t>의 타입 </a:t>
            </a:r>
            <a:r>
              <a:rPr kumimoji="1" lang="en-US" altLang="ko-KR" sz="1600" b="1" dirty="0"/>
              <a:t>T</a:t>
            </a:r>
            <a:r>
              <a:rPr kumimoji="1" lang="ko-KR" altLang="en-US" sz="1600" b="1" dirty="0"/>
              <a:t>를 추론할 수 없음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하여 테스트 코드에도 필요 부분에 타입 명시 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C2986-DB8D-4974-8858-17C524EA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72" y="2741073"/>
            <a:ext cx="8327300" cy="243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B5AFA9-9837-4E8C-BF77-392632DA9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32" y="3908599"/>
            <a:ext cx="5542859" cy="14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0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440579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포인트가 없는 함수</a:t>
            </a:r>
            <a:r>
              <a:rPr kumimoji="1" lang="en-US" altLang="ko-KR" sz="2000" dirty="0">
                <a:solidFill>
                  <a:srgbClr val="007EC5"/>
                </a:solidFill>
              </a:rPr>
              <a:t> reduce</a:t>
            </a:r>
            <a:r>
              <a:rPr kumimoji="1" lang="ko-KR" altLang="en-US" sz="2000" dirty="0">
                <a:solidFill>
                  <a:srgbClr val="007EC5"/>
                </a:solidFill>
              </a:rPr>
              <a:t> 구현 하기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marL="0" indent="0" algn="l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117771-2420-4D80-BA85-56F2B17B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18" y="2196027"/>
            <a:ext cx="9010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7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08-4</a:t>
            </a:r>
            <a:r>
              <a:rPr kumimoji="1" lang="en-US" altLang="ko-KR" sz="3600" dirty="0"/>
              <a:t> </a:t>
            </a:r>
            <a:r>
              <a:rPr kumimoji="1" lang="ko-KR" altLang="en-US" sz="3600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조합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피타고라스의 정리 함수 조합으로 구현해 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피타고라스 정리 공식 </a:t>
            </a:r>
            <a:r>
              <a:rPr kumimoji="1" lang="en-US" altLang="ko-KR" sz="1800" b="1" dirty="0"/>
              <a:t>- (</a:t>
            </a:r>
            <a:r>
              <a:rPr kumimoji="1" lang="ko-KR" altLang="en-US" sz="1800" b="1" dirty="0"/>
              <a:t>출처</a:t>
            </a:r>
            <a:r>
              <a:rPr kumimoji="1" lang="en-US" altLang="ko-KR" sz="1800" b="1" dirty="0"/>
              <a:t>: </a:t>
            </a:r>
            <a:r>
              <a:rPr kumimoji="1" lang="ko-KR" altLang="en-US" sz="1800" b="1" dirty="0"/>
              <a:t>한국 위키피디아</a:t>
            </a:r>
            <a:r>
              <a:rPr kumimoji="1" lang="en-US" altLang="ko-KR" sz="1800" b="1" dirty="0"/>
              <a:t>)</a:t>
            </a:r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 조합 순서 </a:t>
            </a:r>
            <a:r>
              <a:rPr kumimoji="1" lang="en-US" altLang="ko-KR" sz="1800" b="1" dirty="0"/>
              <a:t>- [a, b] -&gt; [a*a, b*b] -&gt; a*a + b*b -&gt; Math.sqrt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8CC55-345D-49E6-9CAB-3F45AB81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87" y="2302943"/>
            <a:ext cx="6683132" cy="806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26DE49-16FD-4201-9628-1FDEC951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39" y="3798251"/>
            <a:ext cx="5287362" cy="2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21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라이언 달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(Ryan Dahl, Node.js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과 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Deno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창시자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ko-KR" altLang="en-US" sz="1400" dirty="0">
              <a:solidFill>
                <a:srgbClr val="007EC5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저는 타입스크립트를 좋아합니다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최고죠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ts-ignore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(19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번 줄에서 발생하는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17E9C5-C669-4BC3-A0CB-A538E416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2725447"/>
            <a:ext cx="8773886" cy="2818729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610D7A4-53FF-4C82-90BB-E1864BF64991}"/>
              </a:ext>
            </a:extLst>
          </p:cNvPr>
          <p:cNvSpPr/>
          <p:nvPr/>
        </p:nvSpPr>
        <p:spPr>
          <a:xfrm>
            <a:off x="657497" y="4841966"/>
            <a:ext cx="248194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658822"/>
            <a:ext cx="6029210" cy="984954"/>
          </a:xfrm>
        </p:spPr>
        <p:txBody>
          <a:bodyPr/>
          <a:lstStyle/>
          <a:p>
            <a:r>
              <a:rPr kumimoji="1" lang="ko-KR" altLang="en-US" sz="4800" dirty="0"/>
              <a:t>함수 조합의</a:t>
            </a:r>
          </a:p>
          <a:p>
            <a:r>
              <a:rPr kumimoji="1" lang="ko-KR" altLang="en-US" sz="4800" dirty="0"/>
              <a:t>원리와 응용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08-1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함수형 프로그래밍이란</a:t>
            </a:r>
            <a:r>
              <a:rPr kumimoji="1" lang="en-US" altLang="ko-KR" dirty="0">
                <a:solidFill>
                  <a:schemeClr val="accent2"/>
                </a:solidFill>
              </a:rPr>
              <a:t>?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08-2</a:t>
            </a:r>
            <a:r>
              <a:rPr kumimoji="1" lang="en-US" altLang="ko-KR" dirty="0"/>
              <a:t> </a:t>
            </a:r>
            <a:r>
              <a:rPr kumimoji="1" lang="ko-KR" altLang="en-US" dirty="0"/>
              <a:t>제네릭 함수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08-3</a:t>
            </a:r>
            <a:r>
              <a:rPr kumimoji="1" lang="en-US" altLang="ko-KR" dirty="0"/>
              <a:t> </a:t>
            </a:r>
            <a:r>
              <a:rPr kumimoji="1" lang="ko-KR" altLang="en-US" dirty="0"/>
              <a:t>고차 함수와 커리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08-4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조합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함수형 프로그래밍이란</a:t>
            </a:r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함수형 프로그래밍 일반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0030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함수형 프로그래밍이란</a:t>
            </a:r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함수형 프로그래밍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가지 수학 이론에 바탕을 둔 코드 설계 기법</a:t>
            </a:r>
            <a:endParaRPr kumimoji="1" lang="en-US" altLang="ko-KR" sz="1800" b="1" dirty="0"/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함수형 프로그래밍 언어 일반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1958</a:t>
            </a:r>
            <a:r>
              <a:rPr kumimoji="1" lang="ko-KR" altLang="en-US" sz="1800" b="1" dirty="0"/>
              <a:t>년에 발표된 </a:t>
            </a:r>
            <a:r>
              <a:rPr kumimoji="1" lang="en-US" altLang="ko-KR" sz="1800" b="1" dirty="0"/>
              <a:t>LISP </a:t>
            </a:r>
            <a:r>
              <a:rPr kumimoji="1" lang="ko-KR" altLang="en-US" sz="1800" b="1" dirty="0"/>
              <a:t>언어에 기반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2010</a:t>
            </a:r>
            <a:r>
              <a:rPr kumimoji="1" lang="ko-KR" altLang="en-US" sz="1800" b="1" dirty="0"/>
              <a:t>년에 안정화된 하스켈</a:t>
            </a:r>
            <a:r>
              <a:rPr kumimoji="1" lang="en-US" altLang="ko-KR" sz="1800" b="1" dirty="0"/>
              <a:t>(haskell)</a:t>
            </a:r>
            <a:r>
              <a:rPr kumimoji="1" lang="ko-KR" altLang="en-US" sz="1800" b="1" dirty="0"/>
              <a:t>언어로 조금씩 대중화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스칼라</a:t>
            </a:r>
            <a:r>
              <a:rPr kumimoji="1" lang="en-US" altLang="ko-KR" sz="1800" b="1" dirty="0"/>
              <a:t>(scala)</a:t>
            </a:r>
            <a:r>
              <a:rPr kumimoji="1" lang="ko-KR" altLang="en-US" sz="1800" b="1" dirty="0"/>
              <a:t>언어에 의해 좀 더 </a:t>
            </a:r>
            <a:r>
              <a:rPr kumimoji="1" lang="en-US" altLang="ko-KR" sz="1800" b="1" dirty="0"/>
              <a:t>C </a:t>
            </a:r>
            <a:r>
              <a:rPr kumimoji="1" lang="ko-KR" altLang="en-US" sz="1800" b="1" dirty="0"/>
              <a:t>언어 형태의 구문으로 발전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타입스크립트는 스칼라와 </a:t>
            </a:r>
            <a:r>
              <a:rPr kumimoji="1" lang="en-US" altLang="ko-KR" sz="1800" b="1" dirty="0"/>
              <a:t>C# </a:t>
            </a:r>
            <a:r>
              <a:rPr kumimoji="1" lang="ko-KR" altLang="en-US" sz="1800" b="1" dirty="0"/>
              <a:t>언어의 구문을 좀 더 자바스크립트 친화적인 구문으로 만든 언어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타입스크립트는 세상에서 가장 쉬운 함수형 프로그래밍 언어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0BB440-1BE9-4D4A-9034-0BB4AB8C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64" y="2385976"/>
            <a:ext cx="5973418" cy="10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3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658822"/>
            <a:ext cx="6029210" cy="984954"/>
          </a:xfrm>
        </p:spPr>
        <p:txBody>
          <a:bodyPr/>
          <a:lstStyle/>
          <a:p>
            <a:r>
              <a:rPr kumimoji="1" lang="ko-KR" altLang="en-US" sz="4800" dirty="0"/>
              <a:t>함수 조합의</a:t>
            </a:r>
          </a:p>
          <a:p>
            <a:r>
              <a:rPr kumimoji="1" lang="ko-KR" altLang="en-US" sz="4800" dirty="0"/>
              <a:t>원리와 응용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함수형 프로그래밍이란</a:t>
            </a:r>
            <a:r>
              <a:rPr kumimoji="1" lang="en-US" altLang="ko-KR" dirty="0"/>
              <a:t>?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08-2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제네릭 함수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08-3</a:t>
            </a:r>
            <a:r>
              <a:rPr kumimoji="1" lang="en-US" altLang="ko-KR" dirty="0"/>
              <a:t> </a:t>
            </a:r>
            <a:r>
              <a:rPr kumimoji="1" lang="ko-KR" altLang="en-US" dirty="0"/>
              <a:t>고차 함수와 커리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08-4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조합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91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2204</Words>
  <Application>Microsoft Office PowerPoint</Application>
  <PresentationFormat>와이드스크린</PresentationFormat>
  <Paragraphs>364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D2Coding</vt:lpstr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알아 두셔야 할 사항</vt:lpstr>
      <vt:lpstr>타입스크립트 개발 시 알아 둬야 할 부분</vt:lpstr>
      <vt:lpstr>타입스크립트 개발 시 알아 둬야 할 부분</vt:lpstr>
      <vt:lpstr>타입스크립트 개발 시 알아 둬야 할 부분</vt:lpstr>
      <vt:lpstr>PowerPoint 프레젠테이션</vt:lpstr>
      <vt:lpstr>08-1 함수형 프로그래밍이란?</vt:lpstr>
      <vt:lpstr>08-1 함수형 프로그래밍이란?</vt:lpstr>
      <vt:lpstr>PowerPoint 프레젠테이션</vt:lpstr>
      <vt:lpstr>08-2 제네릭 함수</vt:lpstr>
      <vt:lpstr>08-2 제네릭 함수</vt:lpstr>
      <vt:lpstr>08-2 제네릭 함수</vt:lpstr>
      <vt:lpstr>08-2 제네릭 함수</vt:lpstr>
      <vt:lpstr>08-2 제네릭 함수</vt:lpstr>
      <vt:lpstr>08-2 제네릭 함수</vt:lpstr>
      <vt:lpstr>PowerPoint 프레젠테이션</vt:lpstr>
      <vt:lpstr>08-3 고차 함수와 커리</vt:lpstr>
      <vt:lpstr>08-3 고차 함수와 커리</vt:lpstr>
      <vt:lpstr>08-3 고차 함수와 커리</vt:lpstr>
      <vt:lpstr>08-3 고차 함수와 커리</vt:lpstr>
      <vt:lpstr>08-3 고차 함수와 커리</vt:lpstr>
      <vt:lpstr>08-3 고차 함수와 커리</vt:lpstr>
      <vt:lpstr>08-3 고차 함수와 커리</vt:lpstr>
      <vt:lpstr>08-3 고차 함수와 커리</vt:lpstr>
      <vt:lpstr>08-3 고차 함수와 커리</vt:lpstr>
      <vt:lpstr>08-3 고차 함수와 커리</vt:lpstr>
      <vt:lpstr>08-3 고차 함수와 커리</vt:lpstr>
      <vt:lpstr>08-3 고차 함수와 커리</vt:lpstr>
      <vt:lpstr>PowerPoint 프레젠테이션</vt:lpstr>
      <vt:lpstr>08-4 함수 조합</vt:lpstr>
      <vt:lpstr>08-4 함수 조합</vt:lpstr>
      <vt:lpstr>08-4 함수 조합</vt:lpstr>
      <vt:lpstr>08-4 함수 조합</vt:lpstr>
      <vt:lpstr>08-4 함수 조합</vt:lpstr>
      <vt:lpstr>08-4 함수 조합</vt:lpstr>
      <vt:lpstr>08-4 함수 조합</vt:lpstr>
      <vt:lpstr>08-4 함수 조합</vt:lpstr>
      <vt:lpstr>08-4 함수 조합</vt:lpstr>
      <vt:lpstr>08-4 함수 조합</vt:lpstr>
      <vt:lpstr>08-4 함수 조합</vt:lpstr>
      <vt:lpstr>08-4 함수 조합</vt:lpstr>
      <vt:lpstr>08-4 함수 조합</vt:lpstr>
      <vt:lpstr>08-4 함수 조합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전 예홍</cp:lastModifiedBy>
  <cp:revision>280</cp:revision>
  <cp:lastPrinted>2020-07-23T17:41:23Z</cp:lastPrinted>
  <dcterms:created xsi:type="dcterms:W3CDTF">2020-07-22T11:00:58Z</dcterms:created>
  <dcterms:modified xsi:type="dcterms:W3CDTF">2021-07-12T05:35:50Z</dcterms:modified>
</cp:coreProperties>
</file>