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6" r:id="rId4"/>
    <p:sldMasterId id="214748374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Barlow ExtraLight"/>
      <p:regular r:id="rId17"/>
      <p:bold r:id="rId18"/>
      <p:italic r:id="rId19"/>
      <p:boldItalic r:id="rId20"/>
    </p:embeddedFont>
    <p:embeddedFont>
      <p:font typeface="Lexend ExtraBold"/>
      <p:bold r:id="rId21"/>
    </p:embeddedFont>
    <p:embeddedFont>
      <p:font typeface="Lexend Light"/>
      <p:regular r:id="rId22"/>
      <p:bold r:id="rId23"/>
    </p:embeddedFont>
    <p:embeddedFont>
      <p:font typeface="Hepta Slab Medium"/>
      <p:regular r:id="rId24"/>
      <p:bold r:id="rId25"/>
    </p:embeddedFont>
    <p:embeddedFont>
      <p:font typeface="Lexend"/>
      <p:regular r:id="rId26"/>
      <p:bold r:id="rId27"/>
    </p:embeddedFont>
    <p:embeddedFont>
      <p:font typeface="Barlow"/>
      <p:regular r:id="rId28"/>
      <p:bold r:id="rId29"/>
      <p:italic r:id="rId30"/>
      <p:boldItalic r:id="rId31"/>
    </p:embeddedFont>
    <p:embeddedFont>
      <p:font typeface="Lexend SemiBold"/>
      <p:regular r:id="rId32"/>
      <p:bold r:id="rId33"/>
    </p:embeddedFont>
    <p:embeddedFont>
      <p:font typeface="Hepta Slab Light"/>
      <p:regular r:id="rId34"/>
      <p:bold r:id="rId35"/>
    </p:embeddedFont>
    <p:embeddedFont>
      <p:font typeface="Hepta Slab"/>
      <p:regular r:id="rId36"/>
      <p:bold r:id="rId37"/>
    </p:embeddedFont>
    <p:embeddedFont>
      <p:font typeface="Barlow Medium"/>
      <p:regular r:id="rId38"/>
      <p:bold r:id="rId39"/>
      <p:italic r:id="rId40"/>
      <p:boldItalic r:id="rId41"/>
    </p:embeddedFont>
    <p:embeddedFont>
      <p:font typeface="Lexend ExtraLight"/>
      <p:regular r:id="rId42"/>
      <p:bold r:id="rId43"/>
    </p:embeddedFont>
    <p:embeddedFont>
      <p:font typeface="Barlow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italic.fntdata"/><Relationship Id="rId42" Type="http://schemas.openxmlformats.org/officeDocument/2006/relationships/font" Target="fonts/LexendExtraLight-regular.fntdata"/><Relationship Id="rId41" Type="http://schemas.openxmlformats.org/officeDocument/2006/relationships/font" Target="fonts/BarlowMedium-boldItalic.fntdata"/><Relationship Id="rId44" Type="http://schemas.openxmlformats.org/officeDocument/2006/relationships/font" Target="fonts/BarlowLight-regular.fntdata"/><Relationship Id="rId43" Type="http://schemas.openxmlformats.org/officeDocument/2006/relationships/font" Target="fonts/LexendExtraLight-bold.fntdata"/><Relationship Id="rId46" Type="http://schemas.openxmlformats.org/officeDocument/2006/relationships/font" Target="fonts/BarlowLight-italic.fntdata"/><Relationship Id="rId45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7" Type="http://schemas.openxmlformats.org/officeDocument/2006/relationships/font" Target="fonts/Barlow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33" Type="http://schemas.openxmlformats.org/officeDocument/2006/relationships/font" Target="fonts/LexendSemiBold-bold.fntdata"/><Relationship Id="rId32" Type="http://schemas.openxmlformats.org/officeDocument/2006/relationships/font" Target="fonts/LexendSemiBold-regular.fntdata"/><Relationship Id="rId35" Type="http://schemas.openxmlformats.org/officeDocument/2006/relationships/font" Target="fonts/HeptaSlabLight-bold.fntdata"/><Relationship Id="rId34" Type="http://schemas.openxmlformats.org/officeDocument/2006/relationships/font" Target="fonts/HeptaSlabLight-regular.fntdata"/><Relationship Id="rId37" Type="http://schemas.openxmlformats.org/officeDocument/2006/relationships/font" Target="fonts/HeptaSlab-bold.fntdata"/><Relationship Id="rId36" Type="http://schemas.openxmlformats.org/officeDocument/2006/relationships/font" Target="fonts/HeptaSlab-regular.fntdata"/><Relationship Id="rId39" Type="http://schemas.openxmlformats.org/officeDocument/2006/relationships/font" Target="fonts/BarlowMedium-bold.fntdata"/><Relationship Id="rId38" Type="http://schemas.openxmlformats.org/officeDocument/2006/relationships/font" Target="fonts/BarlowMedium-regular.fntdata"/><Relationship Id="rId20" Type="http://schemas.openxmlformats.org/officeDocument/2006/relationships/font" Target="fonts/BarlowExtraLight-boldItalic.fntdata"/><Relationship Id="rId22" Type="http://schemas.openxmlformats.org/officeDocument/2006/relationships/font" Target="fonts/LexendLight-regular.fntdata"/><Relationship Id="rId21" Type="http://schemas.openxmlformats.org/officeDocument/2006/relationships/font" Target="fonts/LexendExtraBold-bold.fntdata"/><Relationship Id="rId24" Type="http://schemas.openxmlformats.org/officeDocument/2006/relationships/font" Target="fonts/HeptaSlabMedium-regular.fntdata"/><Relationship Id="rId23" Type="http://schemas.openxmlformats.org/officeDocument/2006/relationships/font" Target="fonts/LexendLight-bold.fntdata"/><Relationship Id="rId26" Type="http://schemas.openxmlformats.org/officeDocument/2006/relationships/font" Target="fonts/Lexend-regular.fntdata"/><Relationship Id="rId25" Type="http://schemas.openxmlformats.org/officeDocument/2006/relationships/font" Target="fonts/HeptaSlabMedium-bold.fntdata"/><Relationship Id="rId28" Type="http://schemas.openxmlformats.org/officeDocument/2006/relationships/font" Target="fonts/Barlow-regular.fntdata"/><Relationship Id="rId27" Type="http://schemas.openxmlformats.org/officeDocument/2006/relationships/font" Target="fonts/Lexend-bold.fntdata"/><Relationship Id="rId29" Type="http://schemas.openxmlformats.org/officeDocument/2006/relationships/font" Target="fonts/Barlow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BarlowExtraLight-regular.fntdata"/><Relationship Id="rId16" Type="http://schemas.openxmlformats.org/officeDocument/2006/relationships/slide" Target="slides/slide10.xml"/><Relationship Id="rId19" Type="http://schemas.openxmlformats.org/officeDocument/2006/relationships/font" Target="fonts/BarlowExtraLight-italic.fntdata"/><Relationship Id="rId18" Type="http://schemas.openxmlformats.org/officeDocument/2006/relationships/font" Target="fonts/BarlowExtra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4a3a07f36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4a3a07f36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4a3a07f365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4a3a07f365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a3a07f36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a3a07f36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a3a07f365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4a3a07f365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4a3a07f36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4a3a07f36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4a3a07f365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4a3a07f365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4a3a07f365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4a3a07f365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4a3a07f365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4a3a07f365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4a3a07f365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4a3a07f365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4a3a07f36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4a3a07f36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8" name="Google Shape;328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0" name="Google Shape;34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1" name="Google Shape;3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360" name="Google Shape;36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1" name="Google Shape;371;p5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5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5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" name="Google Shape;374;p5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5" name="Google Shape;375;p5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79" name="Google Shape;379;p6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85" name="Google Shape;385;p6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86" name="Google Shape;386;p6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6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91" name="Google Shape;391;p6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92" name="Google Shape;392;p6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393" name="Google Shape;393;p6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4" name="Google Shape;394;p6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6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6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6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0" name="Google Shape;400;p6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1" name="Google Shape;401;p6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2" name="Google Shape;402;p6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3" name="Google Shape;403;p6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4" name="Google Shape;404;p6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6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6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6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6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4" name="Google Shape;414;p6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6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6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6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6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6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6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6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6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8" name="Google Shape;42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2" name="Google Shape;432;p6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6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6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6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6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6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6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9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1" name="Google Shape;451;p69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2" name="Google Shape;452;p69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53" name="Google Shape;453;p69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9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455" name="Google Shape;455;p69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56" name="Google Shape;456;p69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1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71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4" name="Google Shape;464;p72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3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468" name="Google Shape;468;p73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69" name="Google Shape;469;p73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73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4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4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474" name="Google Shape;474;p74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5" name="Google Shape;475;p7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6" name="Google Shape;476;p74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479" name="Google Shape;479;p75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480" name="Google Shape;480;p75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481" name="Google Shape;481;p75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2" name="Google Shape;482;p75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6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485" name="Google Shape;485;p76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76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9" name="Google Shape;489;p77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77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77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77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77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77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77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77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77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8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0" name="Google Shape;500;p78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1" name="Google Shape;501;p78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78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9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5" name="Google Shape;505;p79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79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07" name="Google Shape;507;p79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08" name="Google Shape;508;p79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09" name="Google Shape;509;p79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10" name="Google Shape;510;p79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1" name="Google Shape;511;p79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2" name="Google Shape;512;p79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3" name="Google Shape;513;p79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16" name="Google Shape;516;p80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19" name="Google Shape;519;p81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0" name="Google Shape;520;p81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81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22" name="Google Shape;522;p81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3" name="Google Shape;523;p81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81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25" name="Google Shape;525;p81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6" name="Google Shape;526;p81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81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28" name="Google Shape;528;p81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81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81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31" name="Google Shape;531;p81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2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82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82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82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82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82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3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83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4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8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5" name="Google Shape;545;p84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84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84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84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9" name="Google Shape;549;p84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50" name="Google Shape;550;p84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1" name="Google Shape;551;p84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52" name="Google Shape;552;p84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84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4" name="Google Shape;554;p84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55" name="Google Shape;555;p84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84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7" name="Google Shape;557;p84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60" name="Google Shape;560;p85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85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62" name="Google Shape;562;p85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63" name="Google Shape;563;p85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64" name="Google Shape;564;p85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65" name="Google Shape;565;p85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66" name="Google Shape;566;p85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85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85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85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0" name="Google Shape;570;p85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85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85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85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85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85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85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85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85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85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85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85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85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85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85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85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6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8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9" name="Google Shape;589;p86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86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91" name="Google Shape;591;p86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592" name="Google Shape;592;p86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86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94" name="Google Shape;594;p86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95" name="Google Shape;595;p86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7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8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99" name="Google Shape;599;p87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87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601" name="Google Shape;601;p87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02" name="Google Shape;602;p87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03" name="Google Shape;603;p87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8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88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07" name="Google Shape;607;p88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88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09" name="Google Shape;609;p88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10" name="Google Shape;610;p88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611" name="Google Shape;611;p88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9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9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15" name="Google Shape;615;p89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89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89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18" name="Google Shape;618;p89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19" name="Google Shape;619;p89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0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90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23" name="Google Shape;623;p90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4" name="Google Shape;624;p90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625" name="Google Shape;625;p90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28" name="Google Shape;628;p91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91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30" name="Google Shape;630;p91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631" name="Google Shape;631;p91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632" name="Google Shape;632;p91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2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92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93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93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639" name="Google Shape;639;p93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4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642" name="Google Shape;642;p94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643" name="Google Shape;643;p94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5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646" name="Google Shape;646;p95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647" name="Google Shape;647;p95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6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96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96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652" name="Google Shape;652;p96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7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655" name="Google Shape;655;p97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8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660" name="Google Shape;660;p99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661" name="Google Shape;661;p99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62" name="Google Shape;662;p99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663" name="Google Shape;663;p99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0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666" name="Google Shape;666;p100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5.xml"/><Relationship Id="rId42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88.xml"/><Relationship Id="rId46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0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2.xml"/><Relationship Id="rId49" Type="http://schemas.openxmlformats.org/officeDocument/2006/relationships/slideLayout" Target="../slideLayouts/slideLayout94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77.xml"/><Relationship Id="rId35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79.xml"/><Relationship Id="rId37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74.xml"/><Relationship Id="rId51" Type="http://schemas.openxmlformats.org/officeDocument/2006/relationships/slideLayout" Target="../slideLayouts/slideLayout96.xml"/><Relationship Id="rId50" Type="http://schemas.openxmlformats.org/officeDocument/2006/relationships/slideLayout" Target="../slideLayouts/slideLayout95.xml"/><Relationship Id="rId53" Type="http://schemas.openxmlformats.org/officeDocument/2006/relationships/slideLayout" Target="../slideLayouts/slideLayout98.xml"/><Relationship Id="rId5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  <p:sldLayoutId id="2147483741" r:id="rId49"/>
    <p:sldLayoutId id="2147483742" r:id="rId50"/>
    <p:sldLayoutId id="2147483743" r:id="rId51"/>
    <p:sldLayoutId id="2147483744" r:id="rId52"/>
    <p:sldLayoutId id="2147483745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01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DriveShare</a:t>
            </a:r>
            <a:endParaRPr/>
          </a:p>
        </p:txBody>
      </p:sp>
      <p:sp>
        <p:nvSpPr>
          <p:cNvPr id="672" name="Google Shape;672;p101"/>
          <p:cNvSpPr txBox="1"/>
          <p:nvPr>
            <p:ph idx="1" type="subTitle"/>
          </p:nvPr>
        </p:nvSpPr>
        <p:spPr>
          <a:xfrm>
            <a:off x="333400" y="2325389"/>
            <a:ext cx="4703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CIS 476: Term Project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Rayan Khalil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0"/>
          <p:cNvSpPr txBox="1"/>
          <p:nvPr>
            <p:ph type="title"/>
          </p:nvPr>
        </p:nvSpPr>
        <p:spPr>
          <a:xfrm>
            <a:off x="407350" y="3442659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02"/>
          <p:cNvSpPr txBox="1"/>
          <p:nvPr>
            <p:ph type="title"/>
          </p:nvPr>
        </p:nvSpPr>
        <p:spPr>
          <a:xfrm>
            <a:off x="1868100" y="112895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678" name="Google Shape;678;p102"/>
          <p:cNvSpPr/>
          <p:nvPr/>
        </p:nvSpPr>
        <p:spPr>
          <a:xfrm>
            <a:off x="8475607" y="4467419"/>
            <a:ext cx="417900" cy="4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9" name="Google Shape;679;p102"/>
          <p:cNvSpPr txBox="1"/>
          <p:nvPr/>
        </p:nvSpPr>
        <p:spPr>
          <a:xfrm>
            <a:off x="8419790" y="4453169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3"/>
          <p:cNvSpPr txBox="1"/>
          <p:nvPr>
            <p:ph type="title"/>
          </p:nvPr>
        </p:nvSpPr>
        <p:spPr>
          <a:xfrm>
            <a:off x="767400" y="1380475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Design Explanation</a:t>
            </a:r>
            <a:endParaRPr sz="7600"/>
          </a:p>
        </p:txBody>
      </p:sp>
      <p:sp>
        <p:nvSpPr>
          <p:cNvPr id="685" name="Google Shape;685;p103"/>
          <p:cNvSpPr/>
          <p:nvPr/>
        </p:nvSpPr>
        <p:spPr>
          <a:xfrm>
            <a:off x="8475607" y="4467419"/>
            <a:ext cx="417900" cy="4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6" name="Google Shape;686;p103"/>
          <p:cNvSpPr txBox="1"/>
          <p:nvPr/>
        </p:nvSpPr>
        <p:spPr>
          <a:xfrm>
            <a:off x="8419790" y="4453169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2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4"/>
          <p:cNvSpPr txBox="1"/>
          <p:nvPr>
            <p:ph idx="3" type="body"/>
          </p:nvPr>
        </p:nvSpPr>
        <p:spPr>
          <a:xfrm>
            <a:off x="5577175" y="2317425"/>
            <a:ext cx="3763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Ensures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single </a:t>
            </a:r>
            <a:r>
              <a:rPr lang="en"/>
              <a:t>instance of session to assist with user session management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2" name="Google Shape;692;p104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104"/>
          <p:cNvSpPr txBox="1"/>
          <p:nvPr>
            <p:ph type="title"/>
          </p:nvPr>
        </p:nvSpPr>
        <p:spPr>
          <a:xfrm>
            <a:off x="679350" y="815525"/>
            <a:ext cx="67950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1: Singleton</a:t>
            </a:r>
            <a:endParaRPr/>
          </a:p>
        </p:txBody>
      </p:sp>
      <p:pic>
        <p:nvPicPr>
          <p:cNvPr id="694" name="Google Shape;694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98" y="2719875"/>
            <a:ext cx="5021925" cy="1300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25" y="1939600"/>
            <a:ext cx="51244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13" y="4115175"/>
            <a:ext cx="5095875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5"/>
          <p:cNvSpPr txBox="1"/>
          <p:nvPr>
            <p:ph idx="4294967295" type="title"/>
          </p:nvPr>
        </p:nvSpPr>
        <p:spPr>
          <a:xfrm>
            <a:off x="661575" y="538850"/>
            <a:ext cx="6548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Pattern 2: Observer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105"/>
          <p:cNvSpPr txBox="1"/>
          <p:nvPr>
            <p:ph idx="2" type="body"/>
          </p:nvPr>
        </p:nvSpPr>
        <p:spPr>
          <a:xfrm>
            <a:off x="100875" y="4158800"/>
            <a:ext cx="4804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Observer Pattern in main </a:t>
            </a:r>
            <a:r>
              <a:rPr lang="en"/>
              <a:t>application</a:t>
            </a:r>
            <a:endParaRPr/>
          </a:p>
        </p:txBody>
      </p:sp>
      <p:pic>
        <p:nvPicPr>
          <p:cNvPr id="703" name="Google Shape;703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099" y="2010150"/>
            <a:ext cx="37433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1099" y="3473950"/>
            <a:ext cx="38100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00" y="2643697"/>
            <a:ext cx="3987400" cy="14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105"/>
          <p:cNvSpPr txBox="1"/>
          <p:nvPr>
            <p:ph idx="2" type="body"/>
          </p:nvPr>
        </p:nvSpPr>
        <p:spPr>
          <a:xfrm>
            <a:off x="4700088" y="1446550"/>
            <a:ext cx="48048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Observers (Car Owner + Renter)</a:t>
            </a:r>
            <a:endParaRPr/>
          </a:p>
        </p:txBody>
      </p:sp>
      <p:sp>
        <p:nvSpPr>
          <p:cNvPr id="707" name="Google Shape;707;p105"/>
          <p:cNvSpPr txBox="1"/>
          <p:nvPr>
            <p:ph idx="2" type="body"/>
          </p:nvPr>
        </p:nvSpPr>
        <p:spPr>
          <a:xfrm>
            <a:off x="447598" y="1914225"/>
            <a:ext cx="38100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The main goal is to decouple the subject from the observers.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6"/>
          <p:cNvSpPr txBox="1"/>
          <p:nvPr>
            <p:ph idx="3" type="body"/>
          </p:nvPr>
        </p:nvSpPr>
        <p:spPr>
          <a:xfrm>
            <a:off x="679349" y="2234700"/>
            <a:ext cx="37635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Builder and Director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Sets various car related attributes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Separates construction logic from the car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Allows </a:t>
            </a:r>
            <a:r>
              <a:rPr lang="en"/>
              <a:t>for more flexibility</a:t>
            </a:r>
            <a:endParaRPr/>
          </a:p>
        </p:txBody>
      </p:sp>
      <p:cxnSp>
        <p:nvCxnSpPr>
          <p:cNvPr id="713" name="Google Shape;713;p106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106"/>
          <p:cNvSpPr txBox="1"/>
          <p:nvPr>
            <p:ph type="title"/>
          </p:nvPr>
        </p:nvSpPr>
        <p:spPr>
          <a:xfrm>
            <a:off x="679350" y="815525"/>
            <a:ext cx="67950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3: Builder</a:t>
            </a:r>
            <a:endParaRPr/>
          </a:p>
        </p:txBody>
      </p:sp>
      <p:pic>
        <p:nvPicPr>
          <p:cNvPr id="715" name="Google Shape;71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49" y="1568525"/>
            <a:ext cx="3559511" cy="32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7"/>
          <p:cNvSpPr txBox="1"/>
          <p:nvPr>
            <p:ph idx="4294967295" type="title"/>
          </p:nvPr>
        </p:nvSpPr>
        <p:spPr>
          <a:xfrm>
            <a:off x="661575" y="538850"/>
            <a:ext cx="6548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Pattern 4: Mediator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1" name="Google Shape;721;p107"/>
          <p:cNvSpPr txBox="1"/>
          <p:nvPr>
            <p:ph idx="2" type="body"/>
          </p:nvPr>
        </p:nvSpPr>
        <p:spPr>
          <a:xfrm>
            <a:off x="245400" y="1692450"/>
            <a:ext cx="44574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Mediator + Builder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Once the car is “built” and all attributes are set, the </a:t>
            </a:r>
            <a:r>
              <a:rPr lang="en"/>
              <a:t>Car Builder</a:t>
            </a:r>
            <a:r>
              <a:rPr lang="en"/>
              <a:t> notifies the Mediator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Mediator + Messages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Allows for smooth interaction/communication </a:t>
            </a:r>
            <a:r>
              <a:rPr lang="en"/>
              <a:t>between</a:t>
            </a:r>
            <a:r>
              <a:rPr lang="en"/>
              <a:t> UI components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2" name="Google Shape;72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92450"/>
            <a:ext cx="4177200" cy="1212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08"/>
          <p:cNvSpPr txBox="1"/>
          <p:nvPr>
            <p:ph idx="3" type="body"/>
          </p:nvPr>
        </p:nvSpPr>
        <p:spPr>
          <a:xfrm>
            <a:off x="415249" y="1967750"/>
            <a:ext cx="37635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Assisted</a:t>
            </a:r>
            <a:r>
              <a:rPr lang="en"/>
              <a:t> with </a:t>
            </a:r>
            <a:r>
              <a:rPr lang="en"/>
              <a:t>validating</a:t>
            </a:r>
            <a:r>
              <a:rPr lang="en"/>
              <a:t> the payment process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PaymentProxy </a:t>
            </a:r>
            <a:r>
              <a:rPr lang="en"/>
              <a:t>class has control over access to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RealPayment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728" name="Google Shape;728;p108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108"/>
          <p:cNvSpPr txBox="1"/>
          <p:nvPr>
            <p:ph type="title"/>
          </p:nvPr>
        </p:nvSpPr>
        <p:spPr>
          <a:xfrm>
            <a:off x="679350" y="815525"/>
            <a:ext cx="67950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5: Proxy</a:t>
            </a:r>
            <a:endParaRPr/>
          </a:p>
        </p:txBody>
      </p:sp>
      <p:pic>
        <p:nvPicPr>
          <p:cNvPr id="730" name="Google Shape;730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249" y="1720925"/>
            <a:ext cx="4396350" cy="225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9"/>
          <p:cNvSpPr txBox="1"/>
          <p:nvPr>
            <p:ph idx="4294967295" type="title"/>
          </p:nvPr>
        </p:nvSpPr>
        <p:spPr>
          <a:xfrm>
            <a:off x="661575" y="538850"/>
            <a:ext cx="6548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Pattern 6: Chain of Responsibility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109"/>
          <p:cNvSpPr txBox="1"/>
          <p:nvPr>
            <p:ph idx="2" type="body"/>
          </p:nvPr>
        </p:nvSpPr>
        <p:spPr>
          <a:xfrm>
            <a:off x="679349" y="2234700"/>
            <a:ext cx="37635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Security Question Handler processes user’s input to </a:t>
            </a:r>
            <a:r>
              <a:rPr lang="en"/>
              <a:t>security</a:t>
            </a:r>
            <a:r>
              <a:rPr lang="en"/>
              <a:t> questions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Correct match? Move to the next handler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Moving down a chain</a:t>
            </a:r>
            <a:endParaRPr/>
          </a:p>
        </p:txBody>
      </p:sp>
      <p:pic>
        <p:nvPicPr>
          <p:cNvPr id="737" name="Google Shape;73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224" y="1947275"/>
            <a:ext cx="4396351" cy="250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