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9" r:id="rId6"/>
    <p:sldId id="270" r:id="rId7"/>
    <p:sldId id="262" r:id="rId8"/>
    <p:sldId id="266" r:id="rId9"/>
    <p:sldId id="264" r:id="rId10"/>
    <p:sldId id="265" r:id="rId11"/>
    <p:sldId id="261" r:id="rId12"/>
    <p:sldId id="268" r:id="rId13"/>
    <p:sldId id="263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4AE57-59F3-48A4-AC1D-104A406391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E4C07-6262-457D-97CD-E3F3114AA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Roboto Condensed"/>
              </a:rPr>
              <a:t>Modified Giemsa stain. Fine needle aspirate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was only 569 rows</a:t>
            </a:r>
          </a:p>
          <a:p>
            <a:r>
              <a:rPr lang="en-US" dirty="0"/>
              <a:t>Use PCA to reduce redundancy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88888"/>
                </a:solidFill>
                <a:effectLst/>
                <a:latin typeface="Roboto Condensed"/>
              </a:rPr>
              <a:t>Modified Giemsa stain.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a way to automate this process can be another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Scaled and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 operating characteristic – a visualization of how good the model is at predicting classes, want to be a right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Scaled and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scale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 has convergence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E4C07-6262-457D-97CD-E3F3114AA6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3051-DC25-42EA-9EF1-E3258FBB1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C9929-193F-4B6F-88BF-B2B58A9C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B043-F6BA-4714-825D-8C1897C1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B070-30AF-4C23-94DC-5410B289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714F-F5DE-44D3-B180-0D13E486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4F58-513F-485C-935A-C9AEA370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F6F47-2005-4767-B8BA-7E5BB103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EEF5-2686-4A5A-993F-5E1D55DE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B30A-6AAE-4749-89FA-4358184F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35BC-A0A3-4978-941B-92B53F67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35854-DB43-4386-AFB1-D16C5A556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C22F0-89C7-4676-914D-82E8F7B0D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FD62-573C-4BA0-BF1C-B8D875EE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4E60-99A9-46D5-86AE-CD928138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AC54-ED84-4AFC-BAF0-43FFEBD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6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DD13-5FC7-4670-9D02-08A66417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DE22-7E7F-46E6-9254-5692AD3A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5592-FE83-4F28-8054-ECE88636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D1C61-26D2-4435-A395-012943F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C0BA-9D33-4592-82C8-5199BE79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0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637B-FE71-4F8A-9281-98815252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4BBCD-0091-4A14-81F8-C84BE45A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218C-4AD1-4237-8FAE-C347E9FF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A12D-0E1C-4410-8D1C-D9F5B30A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B643-84D3-4EFE-B870-D28046CC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AA53-13E3-46E4-ADD0-F205FA0E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47E5-0906-4643-84E6-03F7EB041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34F7A-CB3F-41EC-AC57-62EDA411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51EE6-3523-4110-9FF1-C3EF8B97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B078-3BA7-403F-B760-EB0A69EB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EE2F-2274-4FAE-9143-56CD812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293D-D727-490F-9AF4-D87E03DC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7AF32-C5A0-4020-8E2B-7E9D09A68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FD33-41B1-4767-910F-87DD3A6B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F3756-614C-43EA-BF8F-581553052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4982-CF93-4A44-99BC-E7634AB38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60326-A776-4595-A1E6-D0643BBB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5FB0A-B476-4FCF-83F2-DE8D2611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FA341-0CA8-4612-9EDA-1196CA5A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3956-9DBB-4038-8FA1-9B9B63F5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1BA83-659C-4FEE-84C5-54845431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44079-11C9-4663-8D55-B110C711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58EB6-A5EC-4598-A583-276A5F8D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5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A3DFB-F380-4074-B1C9-56D7AED6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BA80A-0797-4361-AF46-6B3F92C8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8652D-9C5A-4862-9907-6C2FA32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7C7B-C516-4B5B-BD81-6D6A0657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AB63-4D6B-4830-A406-08C8E971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EE241-269B-4BD5-BB27-EC4C71EF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CFB7-E770-457B-8ECA-A0DA9CAD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837E7-DD44-4453-BDAB-0235C280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1F2B8-8960-44C8-B053-598A8582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E10C-CE65-4620-9FAD-268A31CA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03CC7-5074-44BC-B821-DA33B67BA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0486A-BEF3-4DBB-83D8-83712526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71E43-0F4C-4053-8995-8BB079FE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A761A-7868-4D33-8D06-9BBDFDE1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7052-5EFA-442B-B2F2-EA3071BF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787A6-7742-406E-A009-FA492677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DADB-8676-4F74-AF0E-F170B77D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53962-E65E-465B-BA16-91C68721B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6AA01-1CCA-4B0B-87E8-B3C01B2A827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2785-72D7-4B1E-901B-D0E5C693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DEB6-F795-47C0-B5B2-2AD22EA3B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D752-97A7-4181-AA5A-42F15766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ED28-1BD2-46F1-BE3E-5F729FE51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XGBClassifier</a:t>
            </a:r>
            <a:r>
              <a:rPr lang="en-US" dirty="0"/>
              <a:t> Most Favorable for Breast Cancer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4FAF-2726-4660-9ABA-F5D30AE7E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Khoo</a:t>
            </a:r>
          </a:p>
          <a:p>
            <a:r>
              <a:rPr lang="en-US" dirty="0" err="1"/>
              <a:t>Thinkful</a:t>
            </a:r>
            <a:r>
              <a:rPr lang="en-US" dirty="0"/>
              <a:t> Capstone 2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264818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0337-7CE1-47EB-A244-D3032A64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is more confidently wrong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E4AF3E7-CE8F-4CA8-8082-79D00D95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9478" y="1965109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7A1C2D4-6859-49B1-894F-DF0170911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4857"/>
            <a:ext cx="4786522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45A5-FA7A-4882-AB30-36835C7B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93"/>
            <a:ext cx="10515600" cy="1325563"/>
          </a:xfrm>
        </p:spPr>
        <p:txBody>
          <a:bodyPr/>
          <a:lstStyle/>
          <a:p>
            <a:r>
              <a:rPr lang="en-US" dirty="0"/>
              <a:t>Random Forest: good accuracy, bad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B7FF-7D12-4D12-8750-0352BA55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AUPRC: 0.9395</a:t>
            </a:r>
          </a:p>
          <a:p>
            <a:endParaRPr lang="en-US" dirty="0"/>
          </a:p>
          <a:p>
            <a:r>
              <a:rPr lang="en-US" dirty="0"/>
              <a:t>Recall: 88%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C9DCE3-EC1F-4929-A19F-0FA26EED5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55353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2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2310-2979-4E60-8961-5FEDA52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r>
              <a:rPr lang="en-US" dirty="0"/>
              <a:t> can still be useful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1C1697C8-06EE-4DA2-A0F0-8AD291B5B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2754"/>
            <a:ext cx="4786522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BBE2D7B-DEDC-45FE-807F-A08B825D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78" y="2003006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6ACA-9251-4355-B29E-81FC1255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model has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5CE2-202F-4187-9441-8D7CAA68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XGB</a:t>
            </a:r>
          </a:p>
          <a:p>
            <a:pPr lvl="1"/>
            <a:r>
              <a:rPr lang="en-US" dirty="0"/>
              <a:t>Can’t predict outside of sample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Can be slow</a:t>
            </a:r>
          </a:p>
          <a:p>
            <a:endParaRPr lang="en-US" dirty="0"/>
          </a:p>
          <a:p>
            <a:r>
              <a:rPr lang="en-US" dirty="0"/>
              <a:t>KNN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Not easily interpretable</a:t>
            </a:r>
          </a:p>
          <a:p>
            <a:pPr lvl="1"/>
            <a:r>
              <a:rPr lang="en-US" dirty="0"/>
              <a:t>Can’t predict outside of sample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F86CD-9203-4204-A005-F797E0B5C779}"/>
              </a:ext>
            </a:extLst>
          </p:cNvPr>
          <p:cNvSpPr txBox="1"/>
          <p:nvPr/>
        </p:nvSpPr>
        <p:spPr>
          <a:xfrm>
            <a:off x="7439484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XGBClassifier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96B9C-B5B7-46D6-AC65-A05C115E7723}"/>
              </a:ext>
            </a:extLst>
          </p:cNvPr>
          <p:cNvSpPr txBox="1"/>
          <p:nvPr/>
        </p:nvSpPr>
        <p:spPr>
          <a:xfrm>
            <a:off x="7883369" y="5723434"/>
            <a:ext cx="218390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?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44C31DC-181B-45CF-88B1-01494E135307}"/>
              </a:ext>
            </a:extLst>
          </p:cNvPr>
          <p:cNvSpPr/>
          <p:nvPr/>
        </p:nvSpPr>
        <p:spPr>
          <a:xfrm>
            <a:off x="8664600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E6E447F-1F35-492E-BB20-10FFDD8F006E}"/>
              </a:ext>
            </a:extLst>
          </p:cNvPr>
          <p:cNvSpPr/>
          <p:nvPr/>
        </p:nvSpPr>
        <p:spPr>
          <a:xfrm>
            <a:off x="8664600" y="295975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D0E5755-D633-4B09-AC33-62EFF4B3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89" y="123687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E4C9-9702-4E9E-8BF7-FA85DD15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improve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F897-5C93-4A8C-9C91-056C6D3D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</a:t>
            </a:r>
          </a:p>
          <a:p>
            <a:endParaRPr lang="en-US" dirty="0"/>
          </a:p>
          <a:p>
            <a:r>
              <a:rPr lang="en-US" dirty="0"/>
              <a:t>Spend more time tuning hyperparameters</a:t>
            </a:r>
          </a:p>
          <a:p>
            <a:endParaRPr lang="en-US" dirty="0"/>
          </a:p>
          <a:p>
            <a:r>
              <a:rPr lang="en-US" dirty="0"/>
              <a:t>PCA to reduce complexity</a:t>
            </a:r>
          </a:p>
          <a:p>
            <a:pPr marL="0" indent="0">
              <a:buNone/>
            </a:pPr>
            <a:r>
              <a:rPr lang="en-US" dirty="0"/>
              <a:t>   redundancy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5ABDA8B-0C64-4609-AB34-91D63AB1C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98" y="3604334"/>
            <a:ext cx="4338303" cy="28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7888-DE25-45F2-8CF3-DB1FEAA9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ensemble method could be even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26FAF-C567-496E-8C63-E082271EAD3E}"/>
              </a:ext>
            </a:extLst>
          </p:cNvPr>
          <p:cNvSpPr txBox="1"/>
          <p:nvPr/>
        </p:nvSpPr>
        <p:spPr>
          <a:xfrm>
            <a:off x="461168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XGBClassifier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FE691-E75C-4B44-83E5-50AA595DCE84}"/>
              </a:ext>
            </a:extLst>
          </p:cNvPr>
          <p:cNvSpPr txBox="1"/>
          <p:nvPr/>
        </p:nvSpPr>
        <p:spPr>
          <a:xfrm>
            <a:off x="905053" y="5723434"/>
            <a:ext cx="2338661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“Benign”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7823643-465F-4EC3-A481-B40C73CEA56C}"/>
              </a:ext>
            </a:extLst>
          </p:cNvPr>
          <p:cNvSpPr/>
          <p:nvPr/>
        </p:nvSpPr>
        <p:spPr>
          <a:xfrm>
            <a:off x="1686284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9FFD43-3128-40F7-89C9-3CAA50ECB152}"/>
              </a:ext>
            </a:extLst>
          </p:cNvPr>
          <p:cNvSpPr/>
          <p:nvPr/>
        </p:nvSpPr>
        <p:spPr>
          <a:xfrm>
            <a:off x="1686284" y="3056661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EF4EB-07C5-46A6-9163-B7D030B81095}"/>
              </a:ext>
            </a:extLst>
          </p:cNvPr>
          <p:cNvSpPr txBox="1"/>
          <p:nvPr/>
        </p:nvSpPr>
        <p:spPr>
          <a:xfrm>
            <a:off x="4320469" y="3898242"/>
            <a:ext cx="307167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LogisticReg</a:t>
            </a:r>
            <a:r>
              <a:rPr lang="en-US" sz="4000" dirty="0"/>
              <a:t>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83483-7EFE-4B83-A498-AD5861528D70}"/>
              </a:ext>
            </a:extLst>
          </p:cNvPr>
          <p:cNvSpPr txBox="1"/>
          <p:nvPr/>
        </p:nvSpPr>
        <p:spPr>
          <a:xfrm>
            <a:off x="4550181" y="5723433"/>
            <a:ext cx="2541221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“Benign”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2C8B977-2AE6-4694-A0D6-C5616413B05A}"/>
              </a:ext>
            </a:extLst>
          </p:cNvPr>
          <p:cNvSpPr/>
          <p:nvPr/>
        </p:nvSpPr>
        <p:spPr>
          <a:xfrm>
            <a:off x="5545585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F2756C1-FB4E-4792-828F-ABF3FB083A3C}"/>
              </a:ext>
            </a:extLst>
          </p:cNvPr>
          <p:cNvSpPr/>
          <p:nvPr/>
        </p:nvSpPr>
        <p:spPr>
          <a:xfrm>
            <a:off x="5545585" y="3075057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76605-173A-4FE5-89CE-982159E14E06}"/>
              </a:ext>
            </a:extLst>
          </p:cNvPr>
          <p:cNvSpPr txBox="1"/>
          <p:nvPr/>
        </p:nvSpPr>
        <p:spPr>
          <a:xfrm>
            <a:off x="7842421" y="3898242"/>
            <a:ext cx="321059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RandomForest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D1E91-AC0A-4ACF-B4A0-AC416B9A7E44}"/>
              </a:ext>
            </a:extLst>
          </p:cNvPr>
          <p:cNvSpPr txBox="1"/>
          <p:nvPr/>
        </p:nvSpPr>
        <p:spPr>
          <a:xfrm>
            <a:off x="7808997" y="5723433"/>
            <a:ext cx="306749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“Malignant”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5C91715-797C-4D64-BABA-4025F7C15712}"/>
              </a:ext>
            </a:extLst>
          </p:cNvPr>
          <p:cNvSpPr/>
          <p:nvPr/>
        </p:nvSpPr>
        <p:spPr>
          <a:xfrm>
            <a:off x="9067537" y="4810838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7C2685E-DF8D-44D7-B36E-830233B24977}"/>
              </a:ext>
            </a:extLst>
          </p:cNvPr>
          <p:cNvSpPr/>
          <p:nvPr/>
        </p:nvSpPr>
        <p:spPr>
          <a:xfrm>
            <a:off x="9103049" y="3075057"/>
            <a:ext cx="550415" cy="707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44CA914C-B5DD-4066-A7E2-548489B9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40" y="134612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B5E1649F-0E23-44C6-B2F3-2B589886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88" y="134612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576344B2-C673-4F06-9ECE-6B5D6A9D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87" y="1378908"/>
            <a:ext cx="2049635" cy="154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71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EC9-1F3D-4AAA-BD31-189537F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15" name="Picture 14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5D5AF960-F83C-4F86-B632-A9878E87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80" r="68708"/>
          <a:stretch/>
        </p:blipFill>
        <p:spPr>
          <a:xfrm>
            <a:off x="1549018" y="1528630"/>
            <a:ext cx="3533100" cy="4964243"/>
          </a:xfrm>
          <a:prstGeom prst="rect">
            <a:avLst/>
          </a:prstGeom>
        </p:spPr>
      </p:pic>
      <p:pic>
        <p:nvPicPr>
          <p:cNvPr id="17" name="Picture 16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BD470FDC-116F-4FBC-90EC-8CFCAD1D9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4"/>
          <a:stretch/>
        </p:blipFill>
        <p:spPr>
          <a:xfrm>
            <a:off x="6420284" y="1528631"/>
            <a:ext cx="3533100" cy="49642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3E9BC6-FD4F-4F4E-8B2B-52DCF8B2DB55}"/>
              </a:ext>
            </a:extLst>
          </p:cNvPr>
          <p:cNvSpPr txBox="1"/>
          <p:nvPr/>
        </p:nvSpPr>
        <p:spPr>
          <a:xfrm>
            <a:off x="124287" y="6581001"/>
            <a:ext cx="1194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Eickhoff, Carsten. (2014). Crowd-powered experts: helping surgeons interpret breast cancer images. ACM International Conference Proceeding Series. 53-56. 10.1145/2594776.2594788. </a:t>
            </a:r>
          </a:p>
        </p:txBody>
      </p:sp>
    </p:spTree>
    <p:extLst>
      <p:ext uri="{BB962C8B-B14F-4D97-AF65-F5344CB8AC3E}">
        <p14:creationId xmlns:p14="http://schemas.microsoft.com/office/powerpoint/2010/main" val="29626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EC9-1F3D-4AAA-BD31-189537F2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15" name="Picture 14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5D5AF960-F83C-4F86-B632-A9878E87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80" r="68708"/>
          <a:stretch/>
        </p:blipFill>
        <p:spPr>
          <a:xfrm>
            <a:off x="1549018" y="1528630"/>
            <a:ext cx="3533100" cy="4964243"/>
          </a:xfrm>
          <a:prstGeom prst="rect">
            <a:avLst/>
          </a:prstGeom>
        </p:spPr>
      </p:pic>
      <p:pic>
        <p:nvPicPr>
          <p:cNvPr id="17" name="Picture 16" descr="A picture containing food, flower, glass&#10;&#10;Description automatically generated">
            <a:extLst>
              <a:ext uri="{FF2B5EF4-FFF2-40B4-BE49-F238E27FC236}">
                <a16:creationId xmlns:a16="http://schemas.microsoft.com/office/drawing/2014/main" id="{BD470FDC-116F-4FBC-90EC-8CFCAD1D9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4"/>
          <a:stretch/>
        </p:blipFill>
        <p:spPr>
          <a:xfrm>
            <a:off x="6420284" y="1528631"/>
            <a:ext cx="3533100" cy="4964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40E71-C406-496C-883C-C71B647EA4A5}"/>
              </a:ext>
            </a:extLst>
          </p:cNvPr>
          <p:cNvSpPr txBox="1"/>
          <p:nvPr/>
        </p:nvSpPr>
        <p:spPr>
          <a:xfrm>
            <a:off x="124287" y="6581001"/>
            <a:ext cx="1194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Eickhoff, Carsten. (2014). Crowd-powered experts: helping surgeons interpret breast cancer images. ACM International Conference Proceeding Series. 53-56. 10.1145/2594776.2594788. </a:t>
            </a:r>
          </a:p>
        </p:txBody>
      </p:sp>
    </p:spTree>
    <p:extLst>
      <p:ext uri="{BB962C8B-B14F-4D97-AF65-F5344CB8AC3E}">
        <p14:creationId xmlns:p14="http://schemas.microsoft.com/office/powerpoint/2010/main" val="350546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D502-CB51-4880-9B61-3FE92FEE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cancer?</a:t>
            </a:r>
          </a:p>
        </p:txBody>
      </p:sp>
      <p:pic>
        <p:nvPicPr>
          <p:cNvPr id="5" name="Content Placeholder 4" descr="A picture containing photo, flying, sitting, large&#10;&#10;Description automatically generated">
            <a:extLst>
              <a:ext uri="{FF2B5EF4-FFF2-40B4-BE49-F238E27FC236}">
                <a16:creationId xmlns:a16="http://schemas.microsoft.com/office/drawing/2014/main" id="{941D241D-86D1-41F1-9643-C805A6115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1"/>
          <a:stretch/>
        </p:blipFill>
        <p:spPr>
          <a:xfrm>
            <a:off x="3256384" y="2130362"/>
            <a:ext cx="5542383" cy="41157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A0BF2-D146-4588-A2B2-69E09479560F}"/>
              </a:ext>
            </a:extLst>
          </p:cNvPr>
          <p:cNvSpPr txBox="1"/>
          <p:nvPr/>
        </p:nvSpPr>
        <p:spPr>
          <a:xfrm>
            <a:off x="213065" y="6560598"/>
            <a:ext cx="9534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https://www.captodayonline.com/cytopathology-standardized-reporting-breast-fnab-cytology/</a:t>
            </a:r>
          </a:p>
        </p:txBody>
      </p:sp>
    </p:spTree>
    <p:extLst>
      <p:ext uri="{BB962C8B-B14F-4D97-AF65-F5344CB8AC3E}">
        <p14:creationId xmlns:p14="http://schemas.microsoft.com/office/powerpoint/2010/main" val="5612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DB6D-68CA-4633-82EF-BB8A0A9A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can make diagnosis easier</a:t>
            </a:r>
          </a:p>
        </p:txBody>
      </p:sp>
      <p:pic>
        <p:nvPicPr>
          <p:cNvPr id="6" name="Content Placeholder 4" descr="A picture containing photo, flying, sitting, large&#10;&#10;Description automatically generated">
            <a:extLst>
              <a:ext uri="{FF2B5EF4-FFF2-40B4-BE49-F238E27FC236}">
                <a16:creationId xmlns:a16="http://schemas.microsoft.com/office/drawing/2014/main" id="{8A25479B-A3F2-41E9-9973-69D09242E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71"/>
          <a:stretch/>
        </p:blipFill>
        <p:spPr>
          <a:xfrm>
            <a:off x="469232" y="2028868"/>
            <a:ext cx="5081337" cy="3773354"/>
          </a:xfr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833549E-295F-4B8F-9DBB-8094FE55F7AA}"/>
              </a:ext>
            </a:extLst>
          </p:cNvPr>
          <p:cNvSpPr/>
          <p:nvPr/>
        </p:nvSpPr>
        <p:spPr>
          <a:xfrm>
            <a:off x="5702969" y="3506471"/>
            <a:ext cx="1876927" cy="818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20123-90F8-4EF2-9CDF-DEDE8E4F230F}"/>
              </a:ext>
            </a:extLst>
          </p:cNvPr>
          <p:cNvSpPr txBox="1"/>
          <p:nvPr/>
        </p:nvSpPr>
        <p:spPr>
          <a:xfrm>
            <a:off x="7732296" y="2884493"/>
            <a:ext cx="4359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Area:  1001.0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Texture: 10.38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Compactness: 0.27760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Concavity: 0.3001</a:t>
            </a:r>
          </a:p>
        </p:txBody>
      </p:sp>
    </p:spTree>
    <p:extLst>
      <p:ext uri="{BB962C8B-B14F-4D97-AF65-F5344CB8AC3E}">
        <p14:creationId xmlns:p14="http://schemas.microsoft.com/office/powerpoint/2010/main" val="177364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154D-BC87-453B-AB37-49D258E5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can make diagnosis easier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F55B5-A765-407A-B0E3-7BB9C087D924}"/>
              </a:ext>
            </a:extLst>
          </p:cNvPr>
          <p:cNvSpPr txBox="1"/>
          <p:nvPr/>
        </p:nvSpPr>
        <p:spPr>
          <a:xfrm>
            <a:off x="204032" y="3070923"/>
            <a:ext cx="4359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Area:  1001.0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Texture: 10.38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Compactness: 0.27760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Concavity: 0.3001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109380-F64A-43AE-841E-B9EFDBC4C8DA}"/>
              </a:ext>
            </a:extLst>
          </p:cNvPr>
          <p:cNvSpPr/>
          <p:nvPr/>
        </p:nvSpPr>
        <p:spPr>
          <a:xfrm>
            <a:off x="4473605" y="3684724"/>
            <a:ext cx="1287262" cy="97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5EA5B7-EE72-4CC6-BD60-78F4737E3B35}"/>
              </a:ext>
            </a:extLst>
          </p:cNvPr>
          <p:cNvSpPr/>
          <p:nvPr/>
        </p:nvSpPr>
        <p:spPr>
          <a:xfrm>
            <a:off x="8266590" y="3684233"/>
            <a:ext cx="1287262" cy="976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E6A01-28CB-4887-A39F-64C9067F7306}"/>
              </a:ext>
            </a:extLst>
          </p:cNvPr>
          <p:cNvSpPr txBox="1"/>
          <p:nvPr/>
        </p:nvSpPr>
        <p:spPr>
          <a:xfrm>
            <a:off x="5868139" y="3444987"/>
            <a:ext cx="2183907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Machine Learning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F6741-CB1E-4D0B-94AA-ADF24EB23FB5}"/>
              </a:ext>
            </a:extLst>
          </p:cNvPr>
          <p:cNvSpPr txBox="1"/>
          <p:nvPr/>
        </p:nvSpPr>
        <p:spPr>
          <a:xfrm>
            <a:off x="9669261" y="3910895"/>
            <a:ext cx="218390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“Malignant”</a:t>
            </a:r>
          </a:p>
        </p:txBody>
      </p:sp>
    </p:spTree>
    <p:extLst>
      <p:ext uri="{BB962C8B-B14F-4D97-AF65-F5344CB8AC3E}">
        <p14:creationId xmlns:p14="http://schemas.microsoft.com/office/powerpoint/2010/main" val="375806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212D-42FC-4245-9165-1D5F8A4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XGBClassifier</a:t>
            </a:r>
            <a:r>
              <a:rPr lang="en-US" dirty="0"/>
              <a:t> is the 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4248-BF38-4E5C-AF15-6D40A26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AUPRC: 0.9699</a:t>
            </a:r>
          </a:p>
          <a:p>
            <a:endParaRPr lang="en-US" dirty="0"/>
          </a:p>
          <a:p>
            <a:r>
              <a:rPr lang="en-US" dirty="0"/>
              <a:t>Recall: 90%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90C263-FAB4-4CF7-8777-FCA28194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418621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5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D236-D6A3-4C79-A5F6-441F2065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XGBClassifier</a:t>
            </a:r>
            <a:r>
              <a:rPr lang="en-US" dirty="0"/>
              <a:t> is confident and accurate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3C12AF3-617B-4A9D-B9DF-4D290C0E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8833"/>
            <a:ext cx="4790072" cy="344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B0839E8-586E-46C6-8FEE-33EAD3744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5928" y="1980363"/>
            <a:ext cx="3976482" cy="39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1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212D-42FC-4245-9165-1D5F8A4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Accuracy isn’t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4248-BF38-4E5C-AF15-6D40A26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AUPRC: 0.9466</a:t>
            </a:r>
          </a:p>
          <a:p>
            <a:endParaRPr lang="en-US" dirty="0"/>
          </a:p>
          <a:p>
            <a:r>
              <a:rPr lang="en-US" dirty="0"/>
              <a:t>Recall: 93%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90C263-FAB4-4CF7-8777-FCA28194F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66784"/>
              </p:ext>
            </p:extLst>
          </p:nvPr>
        </p:nvGraphicFramePr>
        <p:xfrm>
          <a:off x="1604264" y="3525007"/>
          <a:ext cx="8983472" cy="294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3072">
                  <a:extLst>
                    <a:ext uri="{9D8B030D-6E8A-4147-A177-3AD203B41FA5}">
                      <a16:colId xmlns:a16="http://schemas.microsoft.com/office/drawing/2014/main" val="26017150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22028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96069223"/>
                    </a:ext>
                  </a:extLst>
                </a:gridCol>
              </a:tblGrid>
              <a:tr h="9824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Predicted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86413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Benign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103911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 Malignant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37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40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368</Words>
  <Application>Microsoft Office PowerPoint</Application>
  <PresentationFormat>Widescreen</PresentationFormat>
  <Paragraphs>108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 Condensed</vt:lpstr>
      <vt:lpstr>Office Theme</vt:lpstr>
      <vt:lpstr>XGBClassifier Most Favorable for Breast Cancer Diagnosis</vt:lpstr>
      <vt:lpstr>Who has cancer?</vt:lpstr>
      <vt:lpstr>Who has cancer?</vt:lpstr>
      <vt:lpstr>Who has cancer?</vt:lpstr>
      <vt:lpstr>Machine Learning can make diagnosis easier</vt:lpstr>
      <vt:lpstr>Machine Learning can make diagnosis easier</vt:lpstr>
      <vt:lpstr>XGBClassifier is the best model</vt:lpstr>
      <vt:lpstr>XGBClassifier is confident and accurate</vt:lpstr>
      <vt:lpstr>Logistic Regression: Accuracy isn’t everything</vt:lpstr>
      <vt:lpstr>Logistic Regression is more confidently wrong</vt:lpstr>
      <vt:lpstr>Random Forest: good accuracy, bad recall</vt:lpstr>
      <vt:lpstr>RandomForest can still be useful </vt:lpstr>
      <vt:lpstr>Every model has limitations</vt:lpstr>
      <vt:lpstr>How can we improve accuracy?</vt:lpstr>
      <vt:lpstr>An ensemble method could be even better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Breast Cancer Diagnosis</dc:title>
  <dc:creator>Rachel Haislip</dc:creator>
  <cp:lastModifiedBy>Rachel Haislip</cp:lastModifiedBy>
  <cp:revision>31</cp:revision>
  <dcterms:created xsi:type="dcterms:W3CDTF">2020-09-15T14:17:15Z</dcterms:created>
  <dcterms:modified xsi:type="dcterms:W3CDTF">2020-09-21T18:50:53Z</dcterms:modified>
</cp:coreProperties>
</file>